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256" r:id="rId2"/>
    <p:sldId id="257" r:id="rId3"/>
    <p:sldId id="332" r:id="rId4"/>
    <p:sldId id="333" r:id="rId5"/>
    <p:sldId id="334" r:id="rId6"/>
    <p:sldId id="335" r:id="rId7"/>
    <p:sldId id="337" r:id="rId8"/>
    <p:sldId id="338" r:id="rId9"/>
    <p:sldId id="349" r:id="rId10"/>
    <p:sldId id="339" r:id="rId11"/>
    <p:sldId id="340" r:id="rId12"/>
    <p:sldId id="350" r:id="rId13"/>
    <p:sldId id="342" r:id="rId14"/>
    <p:sldId id="343" r:id="rId15"/>
    <p:sldId id="351" r:id="rId16"/>
    <p:sldId id="344" r:id="rId17"/>
    <p:sldId id="345" r:id="rId18"/>
    <p:sldId id="352" r:id="rId19"/>
    <p:sldId id="341" r:id="rId20"/>
    <p:sldId id="346" r:id="rId21"/>
    <p:sldId id="369" r:id="rId22"/>
    <p:sldId id="261" r:id="rId23"/>
    <p:sldId id="353" r:id="rId24"/>
    <p:sldId id="362" r:id="rId25"/>
    <p:sldId id="320" r:id="rId26"/>
    <p:sldId id="321" r:id="rId27"/>
    <p:sldId id="363" r:id="rId28"/>
    <p:sldId id="359" r:id="rId29"/>
    <p:sldId id="364" r:id="rId30"/>
    <p:sldId id="358" r:id="rId31"/>
    <p:sldId id="322" r:id="rId32"/>
    <p:sldId id="367" r:id="rId33"/>
    <p:sldId id="360" r:id="rId34"/>
    <p:sldId id="365" r:id="rId35"/>
    <p:sldId id="368" r:id="rId36"/>
    <p:sldId id="361" r:id="rId37"/>
    <p:sldId id="366" r:id="rId38"/>
    <p:sldId id="370" r:id="rId39"/>
    <p:sldId id="347" r:id="rId40"/>
    <p:sldId id="371" r:id="rId41"/>
    <p:sldId id="372" r:id="rId42"/>
    <p:sldId id="373" r:id="rId43"/>
    <p:sldId id="374" r:id="rId44"/>
    <p:sldId id="311" r:id="rId45"/>
    <p:sldId id="312" r:id="rId46"/>
    <p:sldId id="375" r:id="rId47"/>
    <p:sldId id="281" r:id="rId48"/>
    <p:sldId id="313" r:id="rId49"/>
    <p:sldId id="376" r:id="rId50"/>
    <p:sldId id="327" r:id="rId51"/>
    <p:sldId id="328" r:id="rId52"/>
    <p:sldId id="336" r:id="rId53"/>
    <p:sldId id="377"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740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168"/>
    <p:restoredTop sz="95018"/>
  </p:normalViewPr>
  <p:slideViewPr>
    <p:cSldViewPr snapToGrid="0" snapToObjects="1">
      <p:cViewPr varScale="1">
        <p:scale>
          <a:sx n="119" d="100"/>
          <a:sy n="119" d="100"/>
        </p:scale>
        <p:origin x="224"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1:22:18.579"/>
    </inkml:context>
    <inkml:brush xml:id="br0">
      <inkml:brushProperty name="width" value="0.05" units="cm"/>
      <inkml:brushProperty name="height" value="0.05" units="cm"/>
      <inkml:brushProperty name="color" value="#F6630D"/>
    </inkml:brush>
  </inkml:definitions>
  <inkml:trace contextRef="#ctx0" brushRef="#br0">0 1998 24575,'1'-12'0,"1"-2"0,0 1 0,1-1 0,-3 5 0,3 0 0,-2 1 0,0 1 0,0-1 0,0 2 0,0-1 0,1 1 0,0-1 0,-1 1 0,2-4 0,-1 0 0,1-4 0,2-1 0,-1 0 0,0 2 0,1 1 0,-2 2 0,2-3 0,-2 3 0,2-3 0,-1 0 0,0 0 0,1-1 0,-1 1 0,0 1 0,0 0 0,-1 1 0,0-1 0,2 0 0,-3 1 0,4-2 0,-4 2 0,3-4 0,-1 2 0,1-3 0,-1 4 0,2-2 0,-4 3 0,4-2 0,0 1 0,0-1 0,1 3 0,-2-2 0,2 0 0,-1-1 0,2 0 0,-2 2 0,3-2 0,-4 0 0,4 0 0,-2-3 0,1 3 0,-1-2 0,2 1 0,1 0 0,2-2 0,-1 1 0,0 1 0,1-2 0,2-2 0,2 0 0,-1-4 0,-1 6 0,-2-2 0,-2 4 0,-2 0 0,1 1 0,0-3 0,0 2 0,5-6 0,-2 4 0,2-3 0,-2 4 0,-3 1 0,1 0 0,0-1 0,0 0 0,-2 2 0,0 2 0,-2 0 0,2 1 0,1-4 0,0 3 0,1-1 0,0 0 0,1 1 0,-1-4 0,5 0 0,-3-2 0,4-3 0,-2 3 0,1-4 0,-5 5 0,2 0 0,-4 4 0,2 2 0,-2-4 0,3 0 0,-1-2 0,6-4 0,-4 6 0,2-4 0,-3 6 0,-1-1 0,0 1 0,-1 2 0,-1 0 0,1 1 0,-2 0 0,0 1 0,1 0 0,-3 0 0,4 0 0,-2-2 0,1 2 0,0-2 0,-3 5 0,3-4 0,-1 1 0,1-2 0,3-5 0,-1 3 0,2-1 0,-1 2 0,-4 3 0,0 0 0,-1 1 0,0 1 0,2-2 0,0 0 0,3-2 0,-1-1 0,2 2 0,-3-3 0,1 3 0,2-7 0,4-2 0,4-4 0,-1 1 0,-1 1 0,-3 5 0,-5 2 0,1 4 0,-5 2 0,-2 5 0,1-3 0,-3 3 0,2-1 0,-2 0 0,3 1 0,0-2 0,0 2 0,1-4 0,1 1 0,-1 0 0,2-2 0,-3 4 0,2-2 0,-5 2 0,2 1 0,-2-1 0,1 1 0,0 1 0,1-2 0,0 1 0,1-1 0,2-1 0,1 1 0,-3 0 0,1 1 0,-1-1 0,0 1 0,1-1 0,2 0 0,1 1 0,0-1 0,3 3 0,-2-3 0,1 3 0,-2-3 0,0 2 0,0-1 0,2 1 0,3 0 0,2-1 0,-1 2 0,-2-2 0,-2 1 0,-3 1 0,1-2 0,0 2 0,0-1 0,4 0 0,0 0 0,2 1 0,1 0 0,-1 0 0,3 0 0,-3 0 0,1 0 0,-7 0 0,-2 0 0,-4 0 0,5 0 0,11 2 0,10-2 0,9 4 0,-8-4 0,-6 4 0,-12-4 0,-3 3 0,0-3 0,0 3 0,2-2 0,-3 1 0,0-1 0,-4 2 0,2 0 0,-1 2 0,3 1 0,5 2 0,-4-2 0,0 0 0,-3-1 0,1 1 0,4 4 0,5 2 0,1 0 0,-1 0 0,-3-4 0,-5 2 0,-3-3 0,1 2 0,0 1 0,4 3 0,6 4 0,-4-1 0,0 1 0,-2-6 0,-3 1 0,-1-4 0,0 1 0,-1 0 0,3 2 0,4 4 0,6 6 0,2 0 0,-2-1 0,-3-5 0,-8-7 0,1 3 0,-3-3 0,1 4 0,2 0 0,2 2 0,0 2 0,0-4 0,-4 0 0,-1-4 0,-1 3 0,0-1 0,1 5 0,-2-3 0,0 0 0,0-3 0,-1-3 0,1 0 0,0 1 0,1 4 0,2 2 0,-1 3 0,2 1 0,-1-1 0,-1-1 0,0-2 0,-2-2 0,0 0 0,2 4 0,0-2 0,2 5 0,-1-3 0,-1-2 0,1 1 0,-2-4 0,2 4 0,-1-2 0,2 2 0,-2-1 0,1 0 0,-3-1 0,2-1 0,0-1 0,-2 2 0,3 0 0,1 4 0,0-2 0,-1-2 0,0 0 0,-2-1 0,2 0 0,-1 4 0,2-3 0,-1 0 0,-2-2 0,2 1 0,-3-1 0,2 3 0,1-2 0,-2 2 0,1-1 0,-1-1 0,0 0 0,-1-2 0,1 2 0,-3-3 0,3 3 0,0 2 0,1 4 0,8 7 0,3 3 0,8 9 0,-4-7 0,-2-1 0,-6-10 0,-4-3 0,-1-2 0,-1-2 0,-1 2 0,1 0 0,1-1 0,-2-3 0,-2-2 0,0-1 0,-1-1 0,2 4 0,0 1 0,1 2 0,-2-2 0,0-2 0,-1-2 0,1 2 0,-1 3 0,4 4 0,1 6 0,1-2 0,-2 1 0,-1-5 0,-3-2 0,2-3 0,-3 1 0,3 2 0,2 6 0,1 7 0,2-2 0,-3-2 0,-1-8 0,-2-1 0,2-3 0,-2 3 0,2 0 0,0 0 0,-2 5 0,3-1 0,0 1 0,0-2 0,-1 0 0,-2-4 0,0 2 0,-1-1 0,1 4 0,2-2 0,-1 1 0,0-3 0,-2-2 0,1 1 0,-1-1 0,0 0 0,1 5 0,0 1 0,1 2 0,0-3 0,0-3 0,-1-2 0,-1 0 0,1 7 0,0-1 0,4 8 0,-1-6 0,1-1 0,-5-6 0,-1-5 0,0 1 0,0-5 0,0 2 0,-2-3 0,-1-1 0,-1-2 0,1 1 0,1-2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1:23:48.862"/>
    </inkml:context>
    <inkml:brush xml:id="br0">
      <inkml:brushProperty name="width" value="0.05" units="cm"/>
      <inkml:brushProperty name="height" value="0.05" units="cm"/>
      <inkml:brushProperty name="color" value="#004F8B"/>
    </inkml:brush>
  </inkml:definitions>
  <inkml:trace contextRef="#ctx0" brushRef="#br0">0 0 24575,'21'19'0,"15"9"0,10 10 0,22 9 0,-16-11 0,8 2 0,-9-1 0,12 5 0,-21-13 0,4 3 0,14 12 0,3 3-746,13 6 1,2 2 745,-22-13 0,0 1 0,0-2 0,21 12 0,-2-2-496,1 2 1,-2-1 495,-6-10 0,-2-2 0,-3 3 0,-1 1-17,-2-3 1,-3-2 16,-16-8 0,-1-1 0,34 33 0,-13-10 0,10 8 0,-33-29 0,1 1 0,41 27 0,-35-26 0,1-1 0,34 24 0,-36-26 0,1-1 0,34 26 0,-1-3 0,-33-22 0,3 2 418,5 0 1,2 0-419,11 11 0,2 1 0,9 2 0,1 0 0,-11-5 0,0 0 0,3-1 0,-2-1 0,-15-10 0,-2-3 517,0-1 1,-2-1-518,28 20 36,-19-14-36,-13 2 0,-12-11 0,-4 0 607,-8-9-607,-8-4 0,-7-4 0,-2-2 0,1 0 0,-1 1 0,2-3 0,-3 4 0,2-5 0,2 3 0,-5-3 0,1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1:24:17.155"/>
    </inkml:context>
    <inkml:brush xml:id="br0">
      <inkml:brushProperty name="width" value="0.05" units="cm"/>
      <inkml:brushProperty name="height" value="0.05" units="cm"/>
      <inkml:brushProperty name="color" value="#FF0066"/>
    </inkml:brush>
  </inkml:definitions>
  <inkml:trace contextRef="#ctx0" brushRef="#br0">1737 4 24575,'-7'0'0,"0"-1"0,-2 0 0,-1 0 0,-1 1 0,-2 0 0,-3 0 0,-7 0 0,-14 0 0,-11 2 0,-7 2 0,3 3 0,4 4 0,7 4 0,-4 3 0,3-1 0,-10 6 0,4-5 0,-2 7 0,3 0 0,8 2 0,5-1 0,-1 3 0,2 1 0,-9 4 0,0 2 0,5-5 0,0 1 0,6-4 0,-2 4 0,5-5 0,-2 6 0,3-3 0,-3 6 0,-2-1 0,5 1 0,-7 2 0,5 1 0,-8 7 0,-3 2 0,7-3 0,-4 7 0,9 0 0,-6 10 0,2-2 0,1-6 0,-2 0 0,5-3 0,2 3 0,5 4 0,7-2 0,2 14 0,2-3 0,0 7 0,0-3 0,0-11 0,2 12 0,0-10 0,4 12 0,-3 0 0,7-7 0,-3 10 0,3-9 0,0 2 0,0 7 0,0-9 0,2-18 0,2 1 0,1 3 0,3 2 0,4 8 0,1 2 0,-1 0 0,0-3-3392,3-8 0,-2-3 3392,5 42 0,-3-22 0,-1-3 0,3-7 0,-2-5 0,9 10 0,-2-4 6784,5 15-6784,3-7 0,-5-7 0,1-10 0,-2-8 0,3-1 0,5 3 0,3-4 0,12 13 0,-1-4 0,12 9 0,-13-15 0,2 0 0,-7-17 0,12 4 0,11-4 0,4 0 0,24 9 0,-13 0 0,12 1 0,-19-4 0,-14-13 0,1-3 0,-4-6 0,2-2 0,5 2 0,-11-5 0,10 5 0,-7-5 0,12 3 0,-12-5 0,3-2 0,-6-3 0,-1-2 0,5 0 0,4 0 0,-5 0 0,7 0 0,-4 0 0,10 2 0,-2-1 0,-10 1 0,-1-2 0,-7 0 0,1-2 0,1 0 0,-13-2 0,-2 2 0,-5 0 0,1 0 0,5 0 0,0-2 0,6-2 0,-5 0 0,4-1 0,-7 0 0,-1 4 0,2-2 0,-1 1 0,5-3 0,3-3 0,-5 1 0,6-3 0,-3 1 0,-1 3 0,-5-1 0,-5 3 0,-6-1 0,2-1 0,0-3 0,0-1 0,14-4 0,-1 4 0,9-3 0,-8 3 0,-3 0 0,-3-2 0,-4-1 0,7-4 0,-2-3 0,-2 1 0,3-3 0,-7 2 0,6-3 0,-6 1 0,-1 2 0,1-3 0,0 0 0,2-3 0,1-1 0,-5 3 0,4-4 0,-2-1 0,4-9 0,1 0 0,-1 2 0,1 3 0,-6 3 0,-3 0 0,-4 0 0,-5 5 0,7-4 0,-1-1 0,9-8 0,-3-7 0,-1 5 0,-6-3 0,-2 5 0,0-6 0,1 3 0,0-2 0,0 0 0,-2 2 0,0 0 0,-4 4 0,-3 4 0,0-1 0,-2-4 0,5-6 0,1-13 0,0 0 0,3-18 0,-7 5 0,2-7 0,-7 18 0,1 3 0,-3 15 0,1-7 0,-2 3 0,0-4 0,0-11 0,0-3 0,0-13 0,0 3 0,0 16 0,0 2 0,0 19 0,-2-4 0,0 5 0,0 0 0,-4-8 0,-1-2 0,-3-7 0,-1 5 0,3 6 0,1 2 0,-2 3 0,2-5 0,-6-2 0,4 7 0,-3-3 0,2 9 0,-2-2 0,1 5 0,-1 1 0,-1 0 0,-1-4 0,-6-1 0,-1-2 0,-1 4 0,-4-5 0,4 6 0,-7-3 0,6 5 0,0 4 0,4 0 0,-4 2 0,-3-4 0,-6-1 0,6 4 0,-8-1 0,7 7 0,-13-7 0,1 0 0,-2-2 0,-3 2 0,8 3 0,-1 1 0,7 2 0,-4 1 0,-2-5 0,-7 4 0,-4-7 0,2 7 0,0-1 0,8 5 0,-3-1 0,3 1 0,3 3 0,-8-3 0,-1 1 0,-6-3 0,-2-1 0,8 5 0,-2-2 0,5 3 0,-11-4 0,-3-2 0,-2 1 0,2 0 0,8 5 0,6 2 0,3 2 0,9 2 0,-8-2 0,1-2 0,-10 0 0,1 1 0,4 2 0,-1 1 0,6-1 0,-10 2 0,7-4 0,4 4 0,11 0 0,5 1 0,6 1 0,-5 0 0,0 1 0,-13-1 0,0 1 0,-2-2 0,7 2 0,9 0 0,2 1 0,1-1 0,-2-1 0,5 0 0,2 0 0,1 2 0,-2 0 0,-2-1 0,-4 1 0,3-3 0,1 2 0,3 0 0,2 0 0,-1 0 0,-3-2 0,-2 2 0,-11-5 0,-2 0 0,0 1 0,4-1 0,9 5 0,3-1 0,3 1 0,-4-1 0,-1-3 0,-1 0 0,-4 2 0,6-2 0,-1 5 0,3-3 0,1 3 0,1-2 0,-2 2 0,1-1 0,1 0 0,2 0 0,3 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8:24:07.704"/>
    </inkml:context>
    <inkml:brush xml:id="br0">
      <inkml:brushProperty name="width" value="0.05" units="cm"/>
      <inkml:brushProperty name="height" value="0.05" units="cm"/>
      <inkml:brushProperty name="color" value="#FFC000"/>
    </inkml:brush>
  </inkml:definitions>
  <inkml:trace contextRef="#ctx0" brushRef="#br0">0 0 24575,'0'20'0,"0"0"0,0-4 0,0 4 0,0 4 0,0 3 0,0 1 0,2-5 0,-2 0 0,2-1 0,-2-1 0,1 2 0,-1-7 0,3 2 0,-2-3 0,2 5 0,-1-2 0,1 6 0,1-2 0,-1 1 0,1-2 0,-1-5 0,-1 0 0,1-1 0,-2 3 0,3 3 0,-1 2 0,3 5 0,-2-2 0,3 0 0,-3-3 0,1-5 0,-2 2 0,0-4 0,1 6 0,-1-3 0,2 9 0,1-4 0,2 4 0,1 0 0,-2-6 0,2 1 0,-4-7 0,1-1 0,-1 1 0,2 1 0,4 4 0,-2 3 0,6 0 0,-4-3 0,1-5 0,-3 0 0,1-6 0,-2 4 0,0-1 0,3 5 0,1 1 0,3 3 0,-1-4 0,-2-2 0,-3-4 0,0-2 0,-1 4 0,3-2 0,-2 1 0,6 2 0,-5-3 0,8 6 0,-3-4 0,1 1 0,1-1 0,-2-1 0,0-1 0,-4-2 0,0 0 0,-3-1 0,2 1 0,-2-1 0,3-2 0,-1 4 0,5-3 0,0 5 0,1-1 0,-1 0 0,6 3 0,-2-2 0,3 1 0,-5-4 0,-2-4 0,-5-1 0,2 1 0,-3-2 0,2 1 0,-2-1 0,1 1 0,1 2 0,1-2 0,-1 0 0,2-2 0,-3 2 0,3-2 0,-2 2 0,4-2 0,1 3 0,8 0 0,-3 3 0,4-4 0,-7 2 0,0-2 0,0 0 0,0 1 0,3-1 0,4 4 0,-2-1 0,8 0 0,3-1 0,-4 1 0,13 1 0,-7 0 0,4 0 0,-6-3 0,-11-1 0,-2 0 0,-5-1 0,8 3 0,1-2 0,6 3 0,1 2 0,-1 0 0,-5-2 0,-1-1 0,-2-2 0,3 1 0,5 0 0,1 1 0,-3-3 0,-6 2 0,-3-2 0,-4 2 0,4-1 0,-5-2 0,0 0 0,-7-3 0,-2 2 0,-2-2 0,-6 1 0,0-1 0,-1 2 0,0-2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8:24:16.467"/>
    </inkml:context>
    <inkml:brush xml:id="br0">
      <inkml:brushProperty name="width" value="0.05" units="cm"/>
      <inkml:brushProperty name="height" value="0.05" units="cm"/>
      <inkml:brushProperty name="color" value="#F6630D"/>
    </inkml:brush>
  </inkml:definitions>
  <inkml:trace contextRef="#ctx0" brushRef="#br0">14 1774 24575,'0'-7'0,"0"0"0,-1 0 0,1-4 0,-2-6 0,1-5 0,0-6 0,0 2 0,-1 0 0,2 1 0,-2 2 0,0-8 0,2 1 0,-2-3 0,2 1 0,0 1 0,2-3 0,-2 0 0,2-1 0,-2 1 0,2 10 0,-2-1 0,1 4 0,1-5 0,0 4 0,2-2 0,-3 5 0,2-1 0,-1 0 0,0 2 0,1-4 0,1 3 0,0-6 0,2 4 0,-2-4 0,1 2 0,0-3 0,-1 0 0,5 1 0,-2 1 0,6-2 0,0 5 0,3-6 0,-3 3 0,2-5 0,-2 2 0,3-3 0,0 3 0,-2 6 0,-1 0 0,-2 6 0,-1-1 0,0 0 0,-1 1 0,5-2 0,-1 0 0,3-4 0,-2 3 0,-2 0 0,3 4 0,-3 0 0,1 2 0,-1 0 0,0 2 0,-2-2 0,-1 4 0,-1-1 0,1 0 0,3 0 0,2-3 0,2 2 0,-1-3 0,-2 5 0,-2-3 0,0 3 0,-1-2 0,3 2 0,-1-2 0,2 2 0,2-2 0,0 0 0,-2 2 0,-1 0 0,-2 0 0,1 1 0,2-2 0,-5 2 0,8-2 0,-5-1 0,6 1 0,-1-4 0,-2 6 0,1-4 0,-1 4 0,-2 1 0,0 1 0,-2 2 0,2-2 0,2 0 0,1-1 0,-3 0 0,1 2 0,-5 1 0,-1 1 0,-1-1 0,0 2 0,4-3 0,1 2 0,-1-1 0,-2 1 0,-3 1 0,-3 1 0,5-3 0,0 1 0,5-1 0,0 1 0,-4 0 0,-2 2 0,1-1 0,-2-1 0,2 0 0,-5 1 0,-2 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44:29.542"/>
    </inkml:context>
    <inkml:brush xml:id="br0">
      <inkml:brushProperty name="width" value="0.05" units="cm"/>
      <inkml:brushProperty name="height" value="0.05" units="cm"/>
      <inkml:brushProperty name="color" value="#F6630D"/>
    </inkml:brush>
  </inkml:definitions>
  <inkml:trace contextRef="#ctx0" brushRef="#br0">1 7 24575,'3'-4'0,"0"2"0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1:50:13.991"/>
    </inkml:context>
    <inkml:brush xml:id="br0">
      <inkml:brushProperty name="width" value="0.05" units="cm"/>
      <inkml:brushProperty name="height" value="0.05" units="cm"/>
      <inkml:brushProperty name="color" value="#F6630D"/>
    </inkml:brush>
  </inkml:definitions>
  <inkml:trace contextRef="#ctx0" brushRef="#br0">1 0 24575,'30'27'0,"1"6"0,-1-2 0,5 8 0,5 3 0,3 3 0,9 3 0,2 5 0,9-3 0,7 5 0,-10-14 0,-2 0 0,-10-9 0,17 14 0,2 2 0,1 0 0,-4 1 0,-14-11 0,0 1 0,-1-3 0,-4-3 0,16 17 0,19 6 0,-30-21 0,2 0 0,1-1 0,0-1 0,-7-4 0,-1-2 0,36 22 0,-15-5 0,-23-17 0,1 0 0,37 30 0,2-2 0,-20-6 0,-4-4 0,-9-1 0,11 3 0,-7-3 0,-9-13 0,-3 3 0,-13-8 0,5 8 0,8 5 0,7 6 0,27 16 0,-34-30 0,1-1 0,0 0 0,0-1 0,36 19 0,-27-15 0,4 0 0,-2 11 0,16 8 0,-27-22 0,0 0 0,31 25 0,-28-29 0,0 0 0,22 18 0,4-4 0,-7-10 0,-13-1 0,16-3 0,1 4 0,6 4 0,-7-7 0,-24-3 0,-6-10 0,-16-1 0,7 0 0,2 3 0,3-3 0,-2 2 0,-7-9 0,-13 1 0,-9-6 0,-3 1 0,-2-2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1:50:32.519"/>
    </inkml:context>
    <inkml:brush xml:id="br0">
      <inkml:brushProperty name="width" value="0.05" units="cm"/>
      <inkml:brushProperty name="height" value="0.05" units="cm"/>
      <inkml:brushProperty name="color" value="#F6630D"/>
    </inkml:brush>
  </inkml:definitions>
  <inkml:trace contextRef="#ctx0" brushRef="#br0">0 100 24575,'21'-2'0,"10"2"0,20-4 0,20 1 0,-18 1 0,5 1 0,8-2 0,2 0-447,7 1 1,2 0 446,3-2 0,-1-1 0,-12 1 0,-2 0 0,11-1 0,-1 1 0,-9 2 0,0 0 0,10 1 0,2-1 0,-2 2 0,-1 0 0,-7 0 0,1 0 0,4 0 0,0 0 0,-8 2 0,0-1 0,6 0 0,-2-1 33,-8 2 0,0-1-33,-1-1 0,0 0 0,-3 0 0,0 0 0,7 0 0,2 0 0,4 0 0,-1 0 0,-5 0 0,-1 0 0,4 0 0,1 0 0,-3 0 0,0 0 0,5 0 0,1 0 0,5-1 0,-2-1 0,-14 1 0,-1-1 0,-5-1 0,-3 0 0,19-2 0,-13 1 0,-10 1 668,-2 1-668,11 2 159,12-2-159,11 1 0,-9-5 0,-7 3 0,-28-3 0,-2 2 0,-13 2 0,8 1 0,8 3 0,6-2 0,1 2 0,-12-2 0,-14-1 0,-11 0 0,-5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1:48:55.946"/>
    </inkml:context>
    <inkml:brush xml:id="br0">
      <inkml:brushProperty name="width" value="0.05" units="cm"/>
      <inkml:brushProperty name="height" value="0.05" units="cm"/>
      <inkml:brushProperty name="color" value="#F6630D"/>
    </inkml:brush>
  </inkml:definitions>
  <inkml:trace contextRef="#ctx0" brushRef="#br0">0 1998 24575,'1'-12'0,"1"-2"0,0 1 0,1-1 0,-3 5 0,3 0 0,-2 1 0,0 1 0,0-1 0,0 2 0,0-1 0,1 1 0,0-1 0,-1 1 0,2-4 0,-1 0 0,1-4 0,2-1 0,-1 0 0,0 2 0,1 1 0,-2 2 0,2-3 0,-2 3 0,2-3 0,-1 0 0,0 0 0,1-1 0,-1 1 0,0 1 0,0 0 0,-1 1 0,0-1 0,2 0 0,-3 1 0,4-2 0,-4 2 0,3-4 0,-1 2 0,1-3 0,-1 4 0,2-2 0,-4 3 0,4-2 0,0 1 0,0-1 0,1 3 0,-2-2 0,2 0 0,-1-1 0,2 0 0,-2 2 0,3-2 0,-4 0 0,4 0 0,-2-3 0,1 3 0,-1-2 0,2 1 0,1 0 0,2-2 0,-1 1 0,0 1 0,1-2 0,2-2 0,2 0 0,-1-4 0,-1 6 0,-2-2 0,-2 4 0,-2 0 0,1 1 0,0-3 0,0 2 0,5-6 0,-2 4 0,2-3 0,-2 4 0,-3 1 0,1 0 0,0-1 0,0 0 0,-2 2 0,0 2 0,-2 0 0,2 1 0,1-4 0,0 3 0,1-1 0,0 0 0,1 1 0,-1-4 0,5 0 0,-3-2 0,4-3 0,-2 3 0,1-4 0,-5 5 0,2 0 0,-4 4 0,2 2 0,-2-4 0,3 0 0,-1-2 0,6-4 0,-4 6 0,2-4 0,-3 6 0,-1-1 0,0 1 0,-1 2 0,-1 0 0,1 1 0,-2 0 0,0 1 0,1 0 0,-3 0 0,4 0 0,-2-2 0,1 2 0,0-2 0,-3 5 0,3-4 0,-1 1 0,1-2 0,3-5 0,-1 3 0,2-1 0,-1 2 0,-4 3 0,0 0 0,-1 1 0,0 1 0,2-2 0,0 0 0,3-2 0,-1-1 0,2 2 0,-3-3 0,1 3 0,2-7 0,4-2 0,4-4 0,-1 1 0,-1 1 0,-3 5 0,-5 2 0,1 4 0,-5 2 0,-2 5 0,1-3 0,-3 3 0,2-1 0,-2 0 0,3 1 0,0-2 0,0 2 0,1-4 0,1 1 0,-1 0 0,2-2 0,-3 4 0,2-2 0,-5 2 0,2 1 0,-2-1 0,1 1 0,0 1 0,1-2 0,0 1 0,1-1 0,2-1 0,1 1 0,-3 0 0,1 1 0,-1-1 0,0 1 0,1-1 0,2 0 0,1 1 0,0-1 0,3 3 0,-2-3 0,1 3 0,-2-3 0,0 2 0,0-1 0,2 1 0,3 0 0,2-1 0,-1 2 0,-2-2 0,-2 1 0,-3 1 0,1-2 0,0 2 0,0-1 0,4 0 0,0 0 0,2 1 0,1 0 0,-1 0 0,3 0 0,-3 0 0,1 0 0,-7 0 0,-2 0 0,-4 0 0,5 0 0,11 2 0,10-2 0,9 4 0,-8-4 0,-6 4 0,-12-4 0,-3 3 0,0-3 0,0 3 0,2-2 0,-3 1 0,0-1 0,-4 2 0,2 0 0,-1 2 0,3 1 0,5 2 0,-4-2 0,0 0 0,-3-1 0,1 1 0,4 4 0,5 2 0,1 0 0,-1 0 0,-3-4 0,-5 2 0,-3-3 0,1 2 0,0 1 0,4 3 0,6 4 0,-4-1 0,0 1 0,-2-6 0,-3 1 0,-1-4 0,0 1 0,-1 0 0,3 2 0,4 4 0,6 6 0,2 0 0,-2-1 0,-3-5 0,-8-7 0,1 3 0,-3-3 0,1 4 0,2 0 0,2 2 0,0 2 0,0-4 0,-4 0 0,-1-4 0,-1 3 0,0-1 0,1 5 0,-2-3 0,0 0 0,0-3 0,-1-3 0,1 0 0,0 1 0,1 4 0,2 2 0,-1 3 0,2 1 0,-1-1 0,-1-1 0,0-2 0,-2-2 0,0 0 0,2 4 0,0-2 0,2 5 0,-1-3 0,-1-2 0,1 1 0,-2-4 0,2 4 0,-1-2 0,2 2 0,-2-1 0,1 0 0,-3-1 0,2-1 0,0-1 0,-2 2 0,3 0 0,1 4 0,0-2 0,-1-2 0,0 0 0,-2-1 0,2 0 0,-1 4 0,2-3 0,-1 0 0,-2-2 0,2 1 0,-3-1 0,2 3 0,1-2 0,-2 2 0,1-1 0,-1-1 0,0 0 0,-1-2 0,1 2 0,-3-3 0,3 3 0,0 2 0,1 4 0,8 7 0,3 3 0,8 9 0,-4-7 0,-2-1 0,-6-10 0,-4-3 0,-1-2 0,-1-2 0,-1 2 0,1 0 0,1-1 0,-2-3 0,-2-2 0,0-1 0,-1-1 0,2 4 0,0 1 0,1 2 0,-2-2 0,0-2 0,-1-2 0,1 2 0,-1 3 0,4 4 0,1 6 0,1-2 0,-2 1 0,-1-5 0,-3-2 0,2-3 0,-3 1 0,3 2 0,2 6 0,1 7 0,2-2 0,-3-2 0,-1-8 0,-2-1 0,2-3 0,-2 3 0,2 0 0,0 0 0,-2 5 0,3-1 0,0 1 0,0-2 0,-1 0 0,-2-4 0,0 2 0,-1-1 0,1 4 0,2-2 0,-1 1 0,0-3 0,-2-2 0,1 1 0,-1-1 0,0 0 0,1 5 0,0 1 0,1 2 0,0-3 0,0-3 0,-1-2 0,-1 0 0,1 7 0,0-1 0,4 8 0,-1-6 0,1-1 0,-5-6 0,-1-5 0,0 1 0,0-5 0,0 2 0,-2-3 0,-1-1 0,-1-2 0,1 1 0,1-2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1:48:55.942"/>
    </inkml:context>
    <inkml:brush xml:id="br0">
      <inkml:brushProperty name="width" value="0.05" units="cm"/>
      <inkml:brushProperty name="height" value="0.05" units="cm"/>
      <inkml:brushProperty name="color" value="#F6630D"/>
    </inkml:brush>
  </inkml:definitions>
  <inkml:trace contextRef="#ctx0" brushRef="#br0">4433 3615 24575,'-7'-3'0,"-3"1"0,3-4 0,-12-1 0,1-2 0,-6-2 0,-1-4 0,-2-3 0,-7-7 0,-6-4 0,3 1 0,-4 0 0,4 0 0,1 6 0,-2-5 0,5 8 0,-11-11 0,0 1 0,-2-3 0,0-2 0,15 11 0,-2-8 0,4 8 0,-5-9 0,-3 3 0,1-3 0,-2 2 0,3-3 0,-7 0 0,3-1 0,-3-1 0,12 7 0,-11-5 0,10 4 0,-16-6 0,10 3 0,-5 1 0,7 1 0,-7-2 0,-4-10 0,-5 0 0,8 4 0,7 7 0,10 12 0,-4-3 0,-3-1 0,0 1 0,0-2 0,8 4 0,-1-6 0,-2-1 0,0-4 0,-6-1 0,1-1 0,-2 0 0,3 7 0,9 5 0,-1 6 0,3-5 0,-10-3 0,-6-10 0,2 5 0,-2-2 0,8 3 0,1 0 0,0-4 0,-3 3 0,-4-8 0,-6 1 0,2-1 0,3 0 0,8 10 0,9 3 0,-6-2 0,2-1 0,-8-6 0,3 0 0,2 7 0,6 1 0,2 9 0,1-5 0,-3 4 0,0-3 0,-3 0 0,4 2 0,-2 0 0,1 0 0,4 3 0,-10-3 0,4-2 0,-10-2 0,2-6 0,-3 2 0,8 5 0,4 2 0,7 9 0,-1-3 0,3 5 0,-11-9 0,1 2 0,-3-3 0,7 4 0,6 5 0,3-1 0,-3-3 0,-5-6 0,-4-1 0,-1-1 0,4 2 0,1 4 0,2-1 0,-1 1 0,2 1 0,-5-4 0,3 2 0,-6 0 0,1-3 0,1 1 0,-5-6 0,-4 0 0,-14-10 0,5 4 0,1 2 0,15 8 0,5 8 0,2 0 0,-2 2 0,-4-7 0,1 1 0,-3-4 0,-2 0 0,4 1 0,-3-1 0,6 2 0,-7-6 0,-6-5 0,-14-12 0,-21-7 0,7 3 0,4 6 0,26 18 0,14 5 0,4 4 0,1-1 0,-4-3 0,-2 0 0,-7-3 0,3 1 0,0 3 0,6 4 0,-3-2 0,-4-3 0,-10-8 0,-1-5 0,-7 0 0,10 4 0,1 6 0,13 6 0,4 6 0,6 2 0,3 2 0,-1 1 0,-1-4 0,0 3 0,-2-3 0,2 2 0,1 1 0,0 1 0,1 1 0,1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1:48:55.943"/>
    </inkml:context>
    <inkml:brush xml:id="br0">
      <inkml:brushProperty name="width" value="0.05" units="cm"/>
      <inkml:brushProperty name="height" value="0.05" units="cm"/>
      <inkml:brushProperty name="color" value="#F6630D"/>
    </inkml:brush>
  </inkml:definitions>
  <inkml:trace contextRef="#ctx0" brushRef="#br0">0 3093 24575,'14'-3'0,"6"-6"0,3-3 0,7-8 0,1 0 0,-1-1 0,8-7 0,0 2 0,7-8 0,5-4 0,-9 4 0,11-7 0,-11 10 0,11-7 0,-3 3 0,-4 0 0,6-8 0,5-3 0,12-8 0,-27 23 0,0 1 0,27-19 0,4-7 0,-19 9 0,9-9 0,-6-1 0,3 4 0,2-4 0,7-1 0,2-3 0,-30 27 0,0 0 0,27-30 0,0 3 0,-2-3 0,5 0 0,-30 28 0,1-1 0,3-1 0,-1 1 0,34-23 0,-34 25 0,0 2 0,26-20 0,-26 20 0,0-1 0,0 2 0,-1 0 0,31-23 0,-28 22 0,-1 0 0,25-23 0,-28 24 0,1-2 0,0 1 0,-1 1 0,34-25 0,-30 22 0,1 0 0,-4 6 0,0 0 0,6-5 0,1-1 0,-2 1 0,-2 0 0,32-26 0,-35 26 0,-2 0 0,26-26 0,-23 25 0,1-1 0,0 0 0,-1 1 0,-1 4 0,-1 1 0,34-29 0,-27 18 0,-12 8 0,-20 12 0,-7 11 0,-8 7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1:22:41.364"/>
    </inkml:context>
    <inkml:brush xml:id="br0">
      <inkml:brushProperty name="width" value="0.05" units="cm"/>
      <inkml:brushProperty name="height" value="0.05" units="cm"/>
      <inkml:brushProperty name="color" value="#2F5597"/>
    </inkml:brush>
  </inkml:definitions>
  <inkml:trace contextRef="#ctx0" brushRef="#br0">1 1656 24575,'0'-5'0,"1"-3"0,-1 0 0,3-4 0,-1 1 0,1-2 0,0 3 0,1-4 0,-1-1 0,0-6 0,1 1 0,1-10 0,0 5 0,2-8 0,-3 4 0,4-2 0,-1 2 0,5-4 0,0 3 0,2-6 0,-4 6 0,-2 4 0,-3 4 0,0 1 0,-1 0 0,2-1 0,0 3 0,2 0 0,1-2 0,-2-2 0,3-6 0,0 0 0,3-2 0,-2 2 0,0 1 0,-5 5 0,4 0 0,-6 3 0,7-1 0,-1-2 0,3 1 0,0-4 0,-3 5 0,3-2 0,-3 3 0,1 1 0,-2-1 0,0 5 0,1-5 0,-2 5 0,2-4 0,-2 2 0,0-1 0,-1 5 0,0-3 0,0 4 0,3-2 0,0 0 0,-1-1 0,1-1 0,0-1 0,1 1 0,-1 0 0,3 1 0,-1-4 0,0 2 0,2-2 0,-2 0 0,-1 3 0,-2 2 0,0 2 0,-2 1 0,4 0 0,-1-1 0,3 3 0,-3-3 0,1 2 0,-1 0 0,-2-1 0,1 4 0,-2-2 0,5 0 0,-1 0 0,2-1 0,-3 3 0,-3 0 0,1 3 0,-2-1 0,3 1 0,-2 0 0,2-2 0,0 1 0,-1 0 0,-3-1 0,2 4 0,0-4 0,7 2 0,9-1 0,7-2 0,4 2 0,-7 0 0,-5 1 0,-11 2 0,-1-1 0,-2 3 0,3-1 0,1 1 0,1 0 0,-3 0 0,-4 0 0,-1 0 0,1 1 0,5-1 0,7 3 0,8 0 0,-4 0 0,1 1 0,-8-1 0,-1 0 0,1 0 0,-1 1 0,7 2 0,3 2 0,0 3 0,-2-1 0,-6-3 0,-5 1 0,7-1 0,4 2 0,1 2 0,-1-3 0,-7-2 0,-4 0 0,-1 0 0,0 4 0,1 1 0,2 2 0,7 1 0,0 0 0,2 1 0,-6-3 0,-3 1 0,-5-3 0,3 4 0,0 2 0,6 9 0,2-2 0,-1 2 0,0-5 0,-8-7 0,-2 0 0,-3-3 0,-1 1 0,1 2 0,6 9 0,1 1 0,3 7 0,3-2 0,-5-3 0,2 0 0,-8-6 0,0 0 0,-4 1 0,2-7 0,-2 5 0,2-2 0,0 1 0,-2 3 0,2-7 0,-2 5 0,2-3 0,1 6 0,1 2 0,-2-2 0,0 4 0,-1-6 0,1 3 0,-2-2 0,2 1 0,-1-3 0,-1 2 0,2 0 0,1 6 0,1 0 0,-1 0 0,1-1 0,-2-4 0,1 1 0,-2-1 0,1-3 0,-1 1 0,1 2 0,0 3 0,1 1 0,1 3 0,-1-4 0,1 4 0,-3-5 0,2 0 0,-2 2 0,3-4 0,-2 4 0,1-2 0,1 0 0,-3 3 0,2-6 0,0 5 0,-1-6 0,0-1 0,-3-8 0,-1-4 0,-2-5 0,-3 1 0,2-2 0,-1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1:50:43.252"/>
    </inkml:context>
    <inkml:brush xml:id="br0">
      <inkml:brushProperty name="width" value="0.05" units="cm"/>
      <inkml:brushProperty name="height" value="0.05" units="cm"/>
      <inkml:brushProperty name="color" value="#F6630D"/>
    </inkml:brush>
  </inkml:definitions>
  <inkml:trace contextRef="#ctx0" brushRef="#br0">41 1 24575,'0'27'0,"0"3"0,-2 2 0,0-3 0,0-4 0,-1-7 0,3-3 0,-2-4 0,2-3 0,-1 0 0,1 2 0,-2 1 0,2 4 0,0-3 0,0 2 0,-1-3 0,0 5 0,0 0 0,-1 8 0,2-4 0,-4 5 0,4-5 0,-1-3 0,1 0 0,0-3 0,-2 0 0,2-4 0,-2-2 0,2-3 0,0 2 0,-1 2 0,1 3 0,-2-3 0,2-2 0,0-2 0,0-1 0,-1 4 0,0 1 0,-2 2 0,2-6 0,-1-2 0,0-3 0,2-2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1:50:35.984"/>
    </inkml:context>
    <inkml:brush xml:id="br0">
      <inkml:brushProperty name="width" value="0.05" units="cm"/>
      <inkml:brushProperty name="height" value="0.05" units="cm"/>
      <inkml:brushProperty name="color" value="#F6630D"/>
    </inkml:brush>
  </inkml:definitions>
  <inkml:trace contextRef="#ctx0" brushRef="#br0">46 0 24575,'0'15'0,"0"6"0,0 4 0,0 9 0,2 0 0,-1 1 0,1 6 0,-2 0 0,2 10 0,-2 0 0,4 1 0,-3 2 0,0-5 0,-1 4 0,-1-11 0,0 4 0,0-3 0,1 3 0,0 12 0,0-2 0,0 9 0,0-1 0,0-2 0,-2-4 0,1-12 0,-1 7 0,2 0 0,0 11 0,0-1 0,-2-2 0,2 1 0,-2-3 0,2 4 0,0-11 0,0-1 0,-2-8 0,1 5 0,-1-5 0,2 2 0,0 10 0,0 7 0,0 5 0,0-8 0,0-6 0,-3-15 0,0 7 0,-1-3 0,2 7 0,2 13 0,-2-1 0,1 12 0,-1-10 0,0-8 0,0-5 0,0-15 0,-2 9 0,3-5 0,-1 8 0,0-3 0,2-7 0,-2-4 0,2-9 0,0 1 0,-2-5 0,2 1 0,-1-1 0,-1 3 0,1 1 0,0 0 0,1-8 0,0-7 0,0-5 0,0-3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1:50:37.526"/>
    </inkml:context>
    <inkml:brush xml:id="br0">
      <inkml:brushProperty name="width" value="0.05" units="cm"/>
      <inkml:brushProperty name="height" value="0.05" units="cm"/>
      <inkml:brushProperty name="color" value="#F6630D"/>
    </inkml:brush>
  </inkml:definitions>
  <inkml:trace contextRef="#ctx0" brushRef="#br0">1 0 24575,'34'2'0,"13"-2"0,10 5 0,3-5 0,-13 2 0,-3-2 0,-12 0 0,5-2 0,-8 2 0,-4-2 0,0 2 0,-4 2 0,4-2 0,-2 2 0,11-2 0,1 0 0,7 0 0,-4 0 0,-11 0 0,-14 0 0,-15 0 0,-9-2 0,-5 0 0,6 0 0,2 1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1:50:45.479"/>
    </inkml:context>
    <inkml:brush xml:id="br0">
      <inkml:brushProperty name="width" value="0.05" units="cm"/>
      <inkml:brushProperty name="height" value="0.05" units="cm"/>
      <inkml:brushProperty name="color" value="#F6630D"/>
    </inkml:brush>
  </inkml:definitions>
  <inkml:trace contextRef="#ctx0" brushRef="#br0">1 36 24575,'9'0'0,"1"0"0,3-1 0,2 0 0,-2-1 0,0 1 0,-5 0 0,-3-1 0,-1 2 0,1-1 0,7 1 0,1 1 0,0-1 0,-3 2 0,-4-2 0,0 0 0,0 0 0,3 0 0,-1 0 0,3-2 0,-1 2 0,2-3 0,-3 1 0,0-1 0,-3 1 0,0 1 0,-1 1 0,3 0 0,1 0 0,2-2 0,-3 2 0,0-3 0,-3 3 0,0-2 0,-2 2 0,3 0 0,-2 0 0,1 0 0,-2 0 0,2 0 0,-2 0 0,3 0 0,-1 0 0,0 0 0,0 0 0,-2-1 0,2 1 0,0-2 0,2 2 0,2 0 0,1 0 0,-1-1 0,-2 0 0,6 0 0,-4 1 0,9-2 0,-10 2 0,-4-1 0,-3 1 0,-2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00:56.282"/>
    </inkml:context>
    <inkml:brush xml:id="br0">
      <inkml:brushProperty name="width" value="0.05" units="cm"/>
      <inkml:brushProperty name="height" value="0.05" units="cm"/>
      <inkml:brushProperty name="color" value="#F6630D"/>
    </inkml:brush>
  </inkml:definitions>
  <inkml:trace contextRef="#ctx0" brushRef="#br0">1 4815 24575,'15'-6'0,"2"0"0,3-1 0,8-3 0,4 0 0,5-5 0,-5 3 0,3-5 0,-3 3 0,4-4 0,1 4 0,-5-1 0,-6 3 0,-8 4 0,-2 0 0,5-1 0,-2 0 0,9 0 0,-5-2 0,5 0 0,-2-1 0,0-2 0,0 4 0,1-4 0,-4 5 0,4-4 0,-7 6 0,1-4 0,-5 2 0,0 0 0,6-6 0,5 1 0,7-7 0,-3 0 0,4-4 0,-6-2 0,2-3 0,-2 1 0,4-4 0,-1 1 0,7-5 0,-4 4 0,2-5 0,-5 3 0,1-8 0,0 3 0,7-10 0,1 2 0,-2-6 0,-4 3 0,-4-7 0,2-2 0,9-13 0,0 6 0,10-5 0,-3 5 0,1-7 0,-12 8 0,-1-6 0,-9 12 0,8-7 0,2 6 0,-7 12 0,1 2 0,-8 8 0,1-7 0,-3 3 0,6-11 0,-1 1 0,10-8 0,-5 4 0,5-2 0,-6 2 0,2-9 0,-2 3 0,2-9 0,-3 12 0,6-10 0,-6 14 0,5-13 0,-7 9 0,6-16 0,-5 8 0,8-10 0,-5 7 0,4-2 0,-5 7 0,1 4 0,-6 1 0,0 0 0,-8 6 0,3-3 0,-4 8 0,7-8 0,0 7 0,-4 3 0,-1 2 0,-4-5 0,4 0 0,-2-3 0,2 5 0,-5 2 0,1-8 0,-3 7 0,3-10 0,-2 8 0,1 2 0,-4 6 0,-2 5 0,-5 3 0,1 0 0,-2 3 0,3 2 0,-1 0 0,3-5 0,-5 3 0,3-1 0,-4 1 0,0 2 0,-1 5 0,0 11 0,0 6 0,0 6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01:19.557"/>
    </inkml:context>
    <inkml:brush xml:id="br0">
      <inkml:brushProperty name="width" value="0.05" units="cm"/>
      <inkml:brushProperty name="height" value="0.05" units="cm"/>
      <inkml:brushProperty name="color" value="#33CCFF"/>
    </inkml:brush>
  </inkml:definitions>
  <inkml:trace contextRef="#ctx0" brushRef="#br0">1 1 24575,'13'7'0,"5"6"0,0 0 0,-1 3 0,-8-10 0,-3 0 0,-1-2 0,6 5 0,9 5 0,12 5 0,4 3 0,9 0 0,-15-8 0,-3-3 0,-16-7 0,-2-1 0,-3 1 0,2 0 0,-1 1 0,0 0 0,3-1 0,-2 2 0,2-3 0,-4 1 0,0 0 0,1 1 0,-1 1 0,5 2 0,-1 0 0,4 2 0,-4-4 0,-2 0 0,-4-4 0,3 4 0,9 4 0,3 3 0,2-2 0,-7-4 0,-7-6 0,-3 0 0,3 2 0,7 4 0,1 2 0,9 3 0,-9-4 0,-2-1 0,-11-9 0,-11-6 0,4 4 0,-2-4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01:20.694"/>
    </inkml:context>
    <inkml:brush xml:id="br0">
      <inkml:brushProperty name="width" value="0.05" units="cm"/>
      <inkml:brushProperty name="height" value="0.05" units="cm"/>
      <inkml:brushProperty name="color" value="#33CCFF"/>
    </inkml:brush>
  </inkml:definitions>
  <inkml:trace contextRef="#ctx0" brushRef="#br0">1 1 24575,'14'4'0,"8"1"0,15 4 0,5 1 0,10 5 0,-4 3 0,-6 0 0,-4 2 0,-1-1 0,1-3 0,4 3 0,9 3 0,-7-2 0,4 5 0,-9-5 0,3 2 0,-7-4 0,1-2 0,-9-1 0,3 1 0,0-1 0,6 4 0,-5-3 0,-6-2 0,-9-4 0,-8-8 0,0 1 0,1 1 0,1 1 0,-1 1 0,-2-3 0,-7-2 0,1 0 0,-3 0 0,0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01:22.169"/>
    </inkml:context>
    <inkml:brush xml:id="br0">
      <inkml:brushProperty name="width" value="0.05" units="cm"/>
      <inkml:brushProperty name="height" value="0.05" units="cm"/>
      <inkml:brushProperty name="color" value="#33CCFF"/>
    </inkml:brush>
  </inkml:definitions>
  <inkml:trace contextRef="#ctx0" brushRef="#br0">0 2 24575,'18'-1'0,"3"1"0,15 1 0,-2 0 0,6-1 0,-6 2 0,-5-2 0,-6 2 0,0 0 0,8 3 0,18 5 0,9 7 0,26 1 0,-13 5 0,-1-4 0,-22-2 0,-17-5 0,-6-3 0,-2 0 0,0-2 0,7 5 0,2 2 0,1 1 0,-8-2 0,-2-3 0,-5-2 0,9 2 0,4 3 0,6 1 0,-4-3 0,-4-3 0,-10-3 0,-5 0 0,-3-1 0,9 3 0,1 1 0,10 2 0,-3-2 0,-4-3 0,-5 0 0,-5-2 0,-4-1 0,-2 0 0,8 0 0,0 3 0,12 2 0,-4 0 0,-4 0 0,-8-4 0,-1 0 0,12 4 0,0-1 0,4 3 0,-14-4 0,-9-5 0,-7 1 0,-3-2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01:28.570"/>
    </inkml:context>
    <inkml:brush xml:id="br0">
      <inkml:brushProperty name="width" value="0.05" units="cm"/>
      <inkml:brushProperty name="height" value="0.05" units="cm"/>
      <inkml:brushProperty name="color" value="#9740D6"/>
    </inkml:brush>
  </inkml:definitions>
  <inkml:trace contextRef="#ctx0" brushRef="#br0">1 0 24575,'13'3'0,"5"1"0,8 3 0,9 4 0,35 7 0,-18-2 0,23 4 0,-10 1 0,-21-6 0,24 13 0,-22-9 0,12 8 0,-8-6 0,9 4 0,-7-6 0,7 2 0,8 3 0,-5-1 0,20 7 0,-12-2 0,-13-6 0,1 0 0,34 17 0,-30-16 0,0 1 0,-10-4 0,-2-2 0,38 14 0,4-1 0,-24-8 0,11 6 0,-3-1 0,-22-5 0,3 2 0,0-2 0,2 0 0,10 4 0,0-1 0,-12-5 0,-2-1 0,-5-3 0,-3 0 0,24 7 0,-7 1 0,-5-5 0,5 5 0,-3-6 0,0 3 0,-14-8 0,-12-1 0,-5 0 0,1 0 0,3 0 0,9 4 0,-5-4 0,2 1 0,-12-7 0,-3 1 0,-8-3 0,3 3 0,-4-2 0,9 0 0,4 1 0,0 0 0,-1-1 0,-13-3 0,-8-2 0,-17-4 0,-16-5 0,8 3 0,-4-2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01:30.437"/>
    </inkml:context>
    <inkml:brush xml:id="br0">
      <inkml:brushProperty name="width" value="0.05" units="cm"/>
      <inkml:brushProperty name="height" value="0.05" units="cm"/>
      <inkml:brushProperty name="color" value="#9740D6"/>
    </inkml:brush>
  </inkml:definitions>
  <inkml:trace contextRef="#ctx0" brushRef="#br0">0 1 24575,'16'0'0,"7"1"0,15 3 0,4 2 0,4 2 0,13 6 0,14 6 0,-19-5 0,2 1 0,0 1 0,3 1-472,21 6 1,2 0 471,-6-1 0,1 0 0,8 2 0,-2 0 0,-14-4 0,-5-1 0,-8-3 0,-3-1 0,25 6 0,6 5 0,-11-5 0,19 11 0,-8-6 471,-35-11 1,1 1-472,38 12 0,-9-4 0,-9 1 0,-12-4 0,10 4 0,-11-1 0,9 0 0,-7-3 0,7 2 0,-7-2 0,7 1 0,-4 2 0,9-1 0,-2 2 0,20 4 0,-4-1 0,5 2 0,-14-4 0,-16-5 0,-3-2 0,-8-1 0,3-2 0,-3-1 0,-1 0 0,-1-1 0,-13-5 0,-5-3 0,-5-2 0,2 0 0,4 4 0,3 0 0,-1 2 0,-5-3 0,-8-1 0,-5-3 0,-2 1 0,4-2 0,-4 3 0,6-3 0,-7 1 0,-1-2 0,-3-1 0,-3 1 0,6 1 0,5 3 0,6 4 0,5 1 0,-2 0 0,-7-5 0,-7-2 0,3 0 0,-2 0 0,3 2 0,-5-3 0,-5-2 0,-1-1 0,-3 0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1:22:48.571"/>
    </inkml:context>
    <inkml:brush xml:id="br0">
      <inkml:brushProperty name="width" value="0.05" units="cm"/>
      <inkml:brushProperty name="height" value="0.05" units="cm"/>
      <inkml:brushProperty name="color" value="#2F5597"/>
    </inkml:brush>
  </inkml:definitions>
  <inkml:trace contextRef="#ctx0" brushRef="#br0">1 1540 24575,'0'-9'0,"1"-1"0,0-1 0,4-2 0,1-6 0,7-3 0,-2-4 0,2 2 0,5-5 0,-2 2 0,7-7 0,0 1 0,-2-3 0,-1 7 0,1-7 0,-3 7 0,1-4 0,-2 3 0,0 7 0,-1-1 0,2 5 0,-1-5 0,4 2 0,-2-2 0,5-2 0,-5 3 0,4-2 0,-2 4 0,6-1 0,-7 5 0,6-5 0,-8 0 0,5-2 0,-1-4 0,-1 7 0,3-5 0,-3 5 0,0-2 0,0-2 0,-1 4 0,3-6 0,2 3 0,0-5 0,1 3 0,-7 3 0,4 0 0,-8 3 0,7-1 0,-3-1 0,2 3 0,-4 2 0,-2 2 0,-5 4 0,1-2 0,0 1 0,-1 0 0,7-2 0,-2-2 0,5 1 0,-2 0 0,-1 3 0,-1 0 0,-1 1 0,3-1 0,2-2 0,0 0 0,-1-2 0,-1 4 0,-3 2 0,3 1 0,-5 2 0,0-1 0,0 1 0,0 1 0,0 0 0,1 0 0,-1 2 0,4-1 0,-1 1 0,5 0 0,-3-1 0,-2 1 0,0-1 0,-1 2 0,0 0 0,-2 1 0,-1-1 0,3 3 0,4-3 0,5 2 0,-3-2 0,-5 3 0,-6-1 0,-4 1 0,2 0 0,5 0 0,9 0 0,7 0 0,13 0 0,-1 0 0,5 0 0,-16 0 0,-6 0 0,-8 0 0,-2 1 0,3-1 0,-1 2 0,-4-2 0,-3 1 0,-4 0 0,2 1 0,3 2 0,14 0 0,2 3 0,3 0 0,-8-1 0,-7 0 0,-4-1 0,-3 1 0,4 1 0,-1 4 0,5-3 0,-2 4 0,0-4 0,0 0 0,0 1 0,3 0 0,2 6 0,0-4 0,0 4 0,3-2 0,-3 1 0,2-1 0,-6-2 0,-2-3 0,1 5 0,3 2 0,2 3 0,1 2 0,0-4 0,-7-3 0,-1 0 0,-1-1 0,2 3 0,0-2 0,6 7 0,0-1 0,1 1 0,-1-2 0,-2 2 0,-2-5 0,2 7 0,0-2 0,3 4 0,-1-1 0,-1-1 0,-1-1 0,0-1 0,1 4 0,8 9 0,-2-3 0,7 11 0,-8-10 0,2 2 0,-10-4 0,0-5 0,-4-3 0,0-2 0,2 0 0,-1 2 0,4 3 0,-5-5 0,1 2 0,-3-5 0,0 1 0,2 1 0,1 1 0,3 3 0,-4-4 0,-1 0 0,-3-4 0,-1-2 0,0 3 0,4 6 0,2 4 0,1 3 0,0-2 0,-5-6 0,-1-1 0,-1-6 0,0 0 0,0 0 0,-2 0 0,1 1 0,0 1 0,1 1 0,2 2 0,-1-1 0,4 10 0,-1-2 0,3 12 0,0-5 0,-2-3 0,-1-6 0,-6-5 0,3-5 0,-4 3 0,5-1 0,-1 3 0,3 5 0,0-3 0,1 1 0,-5-6 0,1-4 0,-2-1 0,0 3 0,2 2 0,3 10 0,2 0 0,-1 3 0,1-1 0,-5-6 0,-1 0 0,-2-5 0,2 2 0,-2-2 0,2 2 0,0-2 0,-3-1 0,1-3 0,-2-1 0,1-3 0,1 3 0,1 4 0,-1 0 0,2 1 0,-3-1 0,3-2 0,-4-2 0,4 0 0,-4 1 0,3 1 0,-1 0 0,0 3 0,0-4 0,-1 0 0,1-2 0,-3 1 0,2 1 0,-1 2 0,0 1 0,1 0 0,0-4 0,0-1 0,0-4 0,-2-1 0,0 1 0,0-2 0,0 0 0,1-2 0,-1 0 0,2-2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01:35.657"/>
    </inkml:context>
    <inkml:brush xml:id="br0">
      <inkml:brushProperty name="width" value="0.05" units="cm"/>
      <inkml:brushProperty name="height" value="0.05" units="cm"/>
      <inkml:brushProperty name="color" value="#9740D6"/>
    </inkml:brush>
  </inkml:definitions>
  <inkml:trace contextRef="#ctx0" brushRef="#br0">1 1 24575,'17'7'0,"7"5"0,-3 2 0,4-1 0,-5 0 0,8 1 0,7 4 0,27 9 0,14 3 0,-29-10 0,0 0 0,4-1 0,-1 1 0,30 15 0,-3-5 0,-1 1 0,10 3 0,3-2 0,-36-9 0,1 0 0,-7-6 0,0 0 0,8 5 0,-1 0 0,34 12 0,2 2 0,-27-12 0,5 6 0,-14-10 0,18 11 0,3 1 0,-27-13 0,1 0 0,35 17 0,-1-3 0,-26-8 0,0 1 0,-14-5 0,14 8 0,3 8 0,11 2 0,-2 5 0,-6-9 0,-11-9 0,-9-1 0,-11-10 0,1 3 0,2-3 0,9 8 0,4-2 0,-5-2 0,-9-6 0,-12-6 0,-4-2 0,-3-1 0,4 2 0,0 1 0,-1 1 0,-4-5 0,-5 0 0,-5-3 0,-3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16:26.941"/>
    </inkml:context>
    <inkml:brush xml:id="br0">
      <inkml:brushProperty name="width" value="0.05" units="cm"/>
      <inkml:brushProperty name="height" value="0.05" units="cm"/>
      <inkml:brushProperty name="color" value="#E71224"/>
    </inkml:brush>
  </inkml:definitions>
  <inkml:trace contextRef="#ctx0" brushRef="#br0">74 470 24575,'0'-6'0,"1"-2"0,1 0 0,2-3 0,1 0 0,3-2 0,3 0 0,7-10 0,2 5 0,13-13 0,-5 6 0,10-9 0,-7 7 0,9-2 0,-5 4 0,7 2 0,-5 2 0,3 3 0,-3 4 0,12 1 0,2 1 0,27-4 0,-4 1 0,13-1 0,-15 2 0,-13 4 0,-5 1 0,-7 5 0,5 2 0,-5 2 0,11 0 0,-9 0 0,7 2 0,-4 0 0,1 3 0,7 6 0,7 0 0,-2 5 0,5 1 0,-6 0 0,-3 1 0,-7 0 0,-7 1 0,6-1 0,-7 1 0,8 3 0,-13-5 0,3 7 0,6 4 0,15 10 0,-6-5 0,6 5 0,-16-13 0,0 5 0,-9-6 0,0 7 0,-2-5 0,13 13 0,5 0 0,17 13 0,-2-7 0,-1 4 0,-14-15 0,-9 1 0,-9-4 0,-1 7 0,5 1 0,3 9 0,20 7 0,6 5 0,3-3 0,-16-12 0,-13-9 0,-14-6 0,0 4 0,-4-1 0,4 7 0,-1-2 0,8 7 0,-7-6 0,0-3 0,-9-7 0,-2-2 0,-4-3 0,-1 9 0,1-1 0,7 13 0,2 3 0,18 18 0,-3-6 0,1 3 0,-11-18 0,-14-15 0,-6-3 0,-5-9 0,-1 0 0,-2-4 0,0 1 0,1 4 0,3 8 0,-2-1 0,1 8 0,1-3 0,-2 7 0,0-4 0,-2 8 0,-2-3 0,0 5 0,0-6 0,0 0 0,0-10 0,0 4 0,0-7 0,0 2 0,0 5 0,0-1 0,0 10 0,0-10 0,-2 6 0,2-7 0,-2 4 0,1-4 0,0 2 0,-4-4 0,3 7 0,-4-7 0,3 4 0,-1-4 0,-1-3 0,1 1 0,-2-3 0,2 4 0,-3-2 0,2-2 0,-2-6 0,1-2 0,0-4 0,-1 3 0,1 0 0,-3 2 0,-4 5 0,-3 1 0,1-2 0,2-3 0,2-2 0,0-1 0,0-1 0,-1-4 0,1 0 0,-3-2 0,4-1 0,-2 1 0,1-2 0,-3 4 0,-4 0 0,-6 1 0,1 0 0,-1-1 0,0-2 0,7-2 0,-4-3 0,5-1 0,-4 1 0,-1-2 0,-9 1 0,-12-1 0,-9 0 0,2 0 0,-5 0 0,12-3 0,-16 0 0,6-4 0,-14 3 0,13 1 0,-4 1 0,13 0 0,-4-2 0,0-5 0,-5 0 0,0 0 0,4 1 0,1 1 0,-5 0 0,-4-3 0,3 2 0,0-4 0,-3-2 0,-18-4 0,4-2 0,-18-1 0,10 1 0,-2 1 0,11 1 0,14 2 0,9-3 0,3-2 0,4 1 0,-9-5 0,8 4 0,-8-4 0,12 5 0,3 0 0,7 1 0,-10-9 0,3 3 0,-15-8 0,10 7 0,-2-2 0,7 2 0,6 2 0,-6-1 0,11 5 0,-11-2 0,-1-3 0,-5-3 0,1 0 0,6 2 0,11 5 0,2 0 0,-5-4 0,-4-6 0,-9-4 0,-8-5 0,1 4 0,2 0 0,8 5 0,5 1 0,-1-3 0,-3-4 0,1 1 0,-3-2 0,4 0 0,-2 0 0,5 5 0,-2-1 0,3 2 0,-3-8 0,1 3 0,1 0 0,9 7 0,-2-1 0,7 4 0,0-1 0,-2-1 0,-5-3 0,-1 0 0,1-1 0,3 4 0,7 4 0,-2-1 0,6 1 0,-6-3 0,0-3 0,-2-2 0,-2 1 0,4-5 0,1 7 0,1-5 0,5 10 0,0-4 0,3 4 0,-1-5 0,-1-3 0,0 3 0,0-3 0,1 1 0,1 3 0,-2 4 0,4 4 0,0 3 0,-1-8 0,0 2 0,1-10 0,0 6 0,2-5 0,0 8 0,0 1 0,0 2 0,-1 0 0,0 1 0,0 0 0,1 5 0,0-1 0,0-3 0,0 4 0,1-8 0,0 6 0,2-1 0,-3 5 0,1 3 0,-1 2 0,2-2 0,-2 0 0,3-3 0,-1-2 0,2 0 0,2-1 0,0 2 0,1 1 0,-4 0 0,2 3 0,-3-2 0,0 1 0,2-4 0,-1-1 0,3-3 0,-2-1 0,2 1 0,-1 1 0,1 2 0,-1 6 0,0 2 0,-4 4 0,1 4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16:29.693"/>
    </inkml:context>
    <inkml:brush xml:id="br0">
      <inkml:brushProperty name="width" value="0.05" units="cm"/>
      <inkml:brushProperty name="height" value="0.05" units="cm"/>
      <inkml:brushProperty name="color" value="#E71224"/>
    </inkml:brush>
  </inkml:definitions>
  <inkml:trace contextRef="#ctx0" brushRef="#br0">425 4 24575,'-6'-2'0,"-2"1"0,-1 2 0,-4 1 0,-5 3 0,0-2 0,-9 4 0,4-3 0,-8 3 0,7-4 0,-5 3 0,7-5 0,-5 6 0,4-5 0,-3 3 0,6 0 0,1-2 0,4 1 0,2 0 0,2-4 0,-2 6 0,0-3 0,1 1 0,7-1 0,25-8 0,9-2 0,19-5 0,-7 0 0,-11 2 0,-7 3 0,-15 2 0,0 4 0,-5-2 0,1 3 0,4-3 0,0 3 0,2-3 0,-3 2 0,-2-1 0,2 0 0,0 0 0,2-1 0,1 3 0,-2-3 0,-2 3 0,-2-1 0,1 1 0,0 0 0,-1 0 0,2 1 0,-1 2 0,8 5 0,2 5 0,9 9 0,1 4 0,-1 2 0,-1-3 0,-9-7 0,-1-2 0,-4-3 0,-3-2 0,3-1 0,-5 1 0,4 8 0,-5-4 0,5 8 0,-4-9 0,3 1 0,-6-7 0,-1-7 0,-2-11 0,1-1 0,-2-8 0,2 10 0,0 2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16:32.775"/>
    </inkml:context>
    <inkml:brush xml:id="br0">
      <inkml:brushProperty name="width" value="0.05" units="cm"/>
      <inkml:brushProperty name="height" value="0.05" units="cm"/>
      <inkml:brushProperty name="color" value="#E71224"/>
    </inkml:brush>
  </inkml:definitions>
  <inkml:trace contextRef="#ctx0" brushRef="#br0">1382 0 24575,'-17'29'0,"0"4"0,-7 3 0,-3 14 0,-6 6 0,-6 16 0,2-7 0,-7 10 0,8-17 0,-1 0 0,11-15 0,4-4 0,4-5 0,-3 7 0,0-3 0,-3 9 0,0-1 0,-9 14 0,-2 5 0,-3 0 0,1 5 0,-1-2 0,0 1 0,5-7 0,1-7 0,9-10 0,-1 0 0,3-7 0,3-3 0,5-4 0,-2-1 0,4-2 0,-4-1 0,5-4 0,-1 0 0,3-5 0,0-1 0,-2 2 0,0 0 0,-5 6 0,4-2 0,-3 3 0,5-4 0,-3 1 0,4-7 0,-6 5 0,1 1 0,-5 7 0,0 0 0,-6 5 0,4-4 0,-3-1 0,9-8 0,2-6 0,5-6 0,-1 0 0,2 1 0,0-1 0,1 0 0,-1-1 0,4-2 0,-3-1 0,4-2 0,-5 2 0,6-1 0,-6 4 0,4 1 0,-4 1 0,4-2 0,-5 2 0,5-4 0,-5 3 0,3-2 0,-3 2 0,2 4 0,-4 3 0,3-3 0,0-2 0,3-7 0,1-4 0,1-4 0,1-7 0,0-4 0,0-4 0,-1 1 0,0 4 0,0 2 0,0 2 0,0 2 0,-2 1 0,3-2 0,-3 0 0,2-6 0,-3 4 0,0-10 0,-2-3 0,-5-10 0,0-2 0,-2 3 0,4 9 0,2 9 0,4 10 0,1 4 0,2 6 0,0 1 0,0 6 0,0 8 0,0 5 0,0 0 0,2 0 0,-1-8 0,1-1 0,1-4 0,-3-1 0,3 1 0,-1 3 0,1 5 0,0-2 0,1 3 0,-1-3 0,0 1 0,2-3 0,-3 0 0,2-7 0,-4-1 0,2-3 0,-2-2 0,1 0 0,-1 1 0,3 5 0,-1 0 0,1 2 0,0-6 0,3-3 0,5-3 0,4-1 0,2-1 0,-1 0 0,-1 0 0,0 0 0,-1-2 0,1 2 0,-2-2 0,1 3 0,-3 1 0,-1 0 0,0-1 0,2-1 0,1 0 0,-1 0 0,-1-1 0,-3 3 0,-3-1 0,1 1 0,0-1 0,2 0 0,2 0 0,0 0 0,-2 0 0,-1-1 0,-3 3 0,2-3 0,-3 3 0,4-1 0,-1-1 0,4 1 0,-2-1 0,0 0 0,-2 1 0,3-1 0,-1-1 0,6-1 0,-4 0 0,-1 1 0,-4 0 0,-1 3 0,-3-1 0,-2 1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18:22.005"/>
    </inkml:context>
    <inkml:brush xml:id="br0">
      <inkml:brushProperty name="width" value="0.05" units="cm"/>
      <inkml:brushProperty name="height" value="0.05" units="cm"/>
      <inkml:brushProperty name="color" value="#E71224"/>
    </inkml:brush>
  </inkml:definitions>
  <inkml:trace contextRef="#ctx0" brushRef="#br0">1989 106 24575,'-14'-1'0,"0"1"0,0-2 0,-3 1 0,4 0 0,-6 0 0,3 1 0,-8 2 0,-6-2 0,-9 2 0,-2 0 0,-11-2 0,1 4 0,-16 1 0,9 2 0,-8 4 0,13-1 0,0 2 0,9-1 0,1 1 0,0 1 0,-4-1 0,-1 1 0,-6 2 0,3 3 0,-6 1 0,13-1 0,2-3 0,15 0 0,-1-2 0,7 1 0,-5 6 0,1 2 0,-11 9 0,5 0 0,-15 13 0,4 7 0,-12 14 0,8-1 0,-4 12 0,3-5 0,1 7 0,3-9 0,5 1 0,0 4 0,0 10 0,6-2 0,3 8 0,6-10 0,3 12 0,3-15 0,-1 10 0,7-10 0,-7 18 0,9-10 0,-2 12 0,9-8 0,-1 11 0,3-12 0,0 6 0,0-17 0,0 5 0,0-17 0,0 1 0,2-3 0,3 6 0,3-4 0,4 11 0,1-6 0,2 6 0,-3-11 0,3-3 0,-1-14 0,8 8 0,-3-15 0,5 8 0,2-5 0,1 6 0,3-2 0,2-1 0,-1-4 0,12 0 0,-5-3 0,19 1 0,-1-6 0,19 6 0,-2-2 0,-8-4 0,-5 1 0,-3-3 0,11 2 0,11-3 0,-32-16 0,2-2 0,40 7 0,7-2 0,-28-4 0,-4-1 0,-15 1 0,3-1 0,5 2 0,35 2 0,7-6 0,-33-4 0,1 0 0,-15-4 0,-3 0 0,42-1 0,-24 2 0,-12-3 0,-4 1 0,0 0 0,8 3 0,26-3 0,-6 4 0,17-7 0,-33 2 0,4-2 0,-23 0 0,1 0 0,0-2 0,14-3 0,0-2 0,29-3 0,-12 2 0,8 2 0,-25 4 0,-12 0 0,-14-2 0,4-2 0,-6 0 0,7-1 0,-5 1 0,0-4 0,-5 1 0,-1-3 0,-1-7 0,8-5 0,3-5 0,7-6 0,-5 0 0,-1-5 0,-7 7 0,-6-9 0,3 2 0,2-12 0,9-4 0,7-10 0,9-14 0,-5 0 0,-4 2 0,-11 5 0,-9 11 0,-3-11 0,-2 8 0,2-17 0,6 7 0,2-16 0,0 5 0,-12 10 0,-4-1 0,-6 8 0,-4 4 0,2-14 0,-2 8 0,-2-19 0,2 13 0,-5-8 0,2 9 0,-2-1 0,-2 6 0,2 16 0,-4-2 0,1 2 0,-2-9 0,0 0 0,-2-7 0,2 3 0,-5-7 0,3 6 0,-3-5 0,-5-1 0,-3-6 0,-5 5 0,-5-6 0,0 12 0,-2-5 0,3 17 0,3 5 0,-1 16 0,-1-7 0,-3 10 0,-3-4 0,1 5 0,-10-2 0,4 5 0,-15-6 0,4 6 0,-3-4 0,5 7 0,-5-4 0,-4 3 0,-12-7 0,7 4 0,-15-4 0,9-2 0,-19-4 0,13 4 0,-4 2 0,15 16 0,-7-5 0,7 14 0,-9-4 0,-2 9 0,3 0 0,5 1 0,2 3 0,11-3 0,-6 4 0,13-2 0,-1 2 0,1 0 0,-12 0 0,4 2 0,-9 0 0,15 3 0,-3 1 0,13-2 0,1 2 0,2-1 0,3 0 0,-3 0 0,-4-1 0,-2-2 0,-5 0 0,8-2 0,8 2 0,8-1 0,3 2 0,2-1 0,0 1 0,5-1 0,1 1 0,4 0 0,1 0 0,2 2 0,-2 4 0,0 2 0,1-2 0,0-2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18:26.591"/>
    </inkml:context>
    <inkml:brush xml:id="br0">
      <inkml:brushProperty name="width" value="0.05" units="cm"/>
      <inkml:brushProperty name="height" value="0.05" units="cm"/>
      <inkml:brushProperty name="color" value="#E71224"/>
    </inkml:brush>
  </inkml:definitions>
  <inkml:trace contextRef="#ctx0" brushRef="#br0">405 1 24575,'0'35'0,"-2"16"0,-1 9 0,0 31 0,1 7 0,2-48 0,0 2 0,0 1 0,0 0 0,-2 40 0,1 1 0,-1-3 0,2-10 0,0 11 0,0-6 0,0 13 0,0-17 0,2 3 0,-2-14 0,5 6 0,-2-2 0,2 3 0,-3-1 0,3 9 0,-4-5 0,1-31 0,1 1 0,-3 1 0,0 0 0,3 7 0,0 1 0,-3-6 0,0-1 0,2 3 0,-1-2 0,-1 44 0,1-42 0,1 1 0,-2-6 0,0 0 0,3 8 0,0 2 0,-3-6 0,0 1 0,2 11 0,-1-1 0,-1-7 0,0-1 0,0 11 0,0 1 0,0-9 0,0 1 0,-1 10 0,-1-1 0,2-13 0,-1-2 0,0 2 0,0-4 0,1 20 0,2-7 0,-2-22 0,2-5 0,-2-9 0,0 4 0,0-9 0,0 7 0,0-7 0,0 7 0,0-6 0,0 0 0,0-9 0,0-4 0,0-8 0,0-6 0,-6-6 0,1-6 0,-8-4 0,-2 0 0,-2-1 0,-4 1 0,-6-7 0,0 4 0,-2-11 0,5 8 0,-1-7 0,-4 1 0,-2-3 0,-7 1 0,0-3 0,0 7 0,9 4 0,10 9 0,13 9 0,6 6 0,3 2 0,2 1 0,4-1 0,1 2 0,2-3 0,1 3 0,1 0 0,0 2 0,6 6 0,6-3 0,5 6 0,7-3 0,-9-3 0,1 3 0,-12-10 0,-3 5 0,-4-4 0,-4 0 0,1 1 0,3-1 0,4 4 0,4 4 0,4 3 0,1 2 0,-4-4 0,-3-3 0,-7-4 0,0 0 0,-4-3 0,1 0 0,-3-5 0,3-2 0,1-3 0,1-4 0,0-1 0,-1 0 0,3-1 0,-3 0 0,5-5 0,2-2 0,2-3 0,6-2 0,-1 1 0,4 1 0,-3 2 0,-3 6 0,-4 0 0,-7 3 0,-1 6 0,-5 1 0,-3 3 0,-2-7 0,-1 0 0,0-1 0,2 4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18:28.583"/>
    </inkml:context>
    <inkml:brush xml:id="br0">
      <inkml:brushProperty name="width" value="0.05" units="cm"/>
      <inkml:brushProperty name="height" value="0.05" units="cm"/>
      <inkml:brushProperty name="color" value="#E71224"/>
    </inkml:brush>
  </inkml:definitions>
  <inkml:trace contextRef="#ctx0" brushRef="#br0">407 4 24575,'-13'6'0,"-3"3"0,-4 11 0,-7 3 0,-1 1 0,-6 4 0,-1-5 0,2 1 0,6-8 0,8-2 0,9-9 0,1 2 0,3-3 0,-1 3 0,-3 1 0,-12 8 0,0 5 0,-12 4 0,13-8 0,8-8 0,16-16 0,12-15 0,8-3 0,2-9 0,1 6 0,2-3 0,-2 3 0,4 4 0,-8 4 0,-4 6 0,-5 3 0,-3 2 0,-1 2 0,2 0 0,1 2 0,8-5 0,-3 1 0,0-2 0,-9 4 0,6 9 0,6 11 0,6 9 0,6 2 0,-10-5 0,-6-7 0,-7-7 0,-6 0 0,1-2 0,-1 2 0,4 3 0,1 3 0,6 8 0,2 1 0,2 2 0,-4-5 0,-3-4 0,0-2 0,-4-3 0,0-2 0,-1 0 0,-3-3 0,2 2 0,-1-2 0,1 0 0,-1 0 0,-4-1 0,-9-1 0,4-1 0,-4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18:34.129"/>
    </inkml:context>
    <inkml:brush xml:id="br0">
      <inkml:brushProperty name="width" value="0.05" units="cm"/>
      <inkml:brushProperty name="height" value="0.05" units="cm"/>
      <inkml:brushProperty name="color" value="#F6630D"/>
    </inkml:brush>
  </inkml:definitions>
  <inkml:trace contextRef="#ctx0" brushRef="#br0">0 1 24575,'15'0'0,"11"4"0,24-1 0,40 1 0,-36-3 0,3 0-280,11-1 0,3 0 280,1 0 0,-1 0 0,-7 0 0,-1 0 0,5 0 0,-1 0 0,-6 0 0,-2 0 0,-1 1 0,0 1 0,6-2 0,2 0 0,-6 2 0,1-1 0,4-1 0,0 0 0,-3 0 0,-1 0 0,-10 0 0,-1 0 0,7 0 0,1 0 0,-4 1 0,0 1 0,15 2 0,0 1 0,-12-2 0,0 1 0,9 2 0,-3 0 138,21-3-138,10 0 0,-38-5 0,6 1 0,-8 0 0,17 1 0,26 0 0,-43-1 0,0 2 0,2 0 0,-2 0 422,22 0-422,-18 1 0,-31-2 0,5 0 0,4 2 0,22 1 0,20 2 0,11-3 0,-10 1 0,-22-5 0,-27 2 0,-10-1 0,-6 1 0,5 0 0,1 0 0,9 0 0,-3 0 0,8 0 0,-5 0 0,1 0 0,-6 0 0,3 0 0,-7 0 0,4 0 0,-6 0 0,-1 0 0,-1 0 0,-1 0 0,-1 0 0,-1 0 0,-5 0 0,-2 0 0,-3 0 0,10 1 0,-2-1 0,8 2 0,-6-2 0,-4 0 0,-3 0 0,-1 0 0,0 0 0,2 0 0,4 0 0,8 0 0,0 0 0,3 1 0,0 0 0,-9 0 0,-1-1 0,-7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15:44.738"/>
    </inkml:context>
    <inkml:brush xml:id="br0">
      <inkml:brushProperty name="width" value="0.05" units="cm"/>
      <inkml:brushProperty name="height" value="0.05" units="cm"/>
      <inkml:brushProperty name="color" value="#F6630D"/>
    </inkml:brush>
  </inkml:definitions>
  <inkml:trace contextRef="#ctx0" brushRef="#br0">1 1 24575,'22'12'0,"1"1"0,3 10 0,30 16 0,-18-9 0,3 4 0,18 10 0,3 2-598,-2 1 1,1 2 597,11 6 0,0 1 0,-4-3 0,0 1 0,9 4 0,1 0 0,-1-2 0,0-1 0,4 1 0,0-1 0,-8-7 0,-1-2 0,-4-1 0,-4 0 64,-11-11 1,-3 1-65,-1 4 0,-1 2 0,-1-3 0,0 1 0,13 9 0,2 2-356,4 0 0,0-2 356,-4-5 0,1-3 0,8 2 0,0-1 0,-16-9 0,-2-1 0,-4-5 0,-3-1 0,18 19 863,-16-1-863,15 10 0,-25-19 0,2 0 0,2-1 0,1 0 82,0-2 1,-2-1-83,23 16 750,-5-4-750,-16-12 0,4 6 0,6 6 0,-14-12 0,4 2 0,10 5 0,0 0 0,-3-4 0,-1-1 0,4 0 0,-3-2 0,4-1 0,-12-4 0,-24-15 0,-3-1 0,3 0 0,5 3 0,2-2 0,0 0 0,-12-7 0,-5 0 0,-7-3 0,-3 0 0,1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13:51.268"/>
    </inkml:context>
    <inkml:brush xml:id="br0">
      <inkml:brushProperty name="width" value="0.05" units="cm"/>
      <inkml:brushProperty name="height" value="0.05" units="cm"/>
      <inkml:brushProperty name="color" value="#F6630D"/>
    </inkml:brush>
  </inkml:definitions>
  <inkml:trace contextRef="#ctx0" brushRef="#br0">0 1752 24575,'4'-21'0,"1"-6"0,2-2 0,5-4 0,4-5 0,3 2 0,-3-4 0,0 7 0,-6 1 0,0 4 0,-1 0 0,9-2 0,-1 5 0,7-4 0,-5 6 0,-1 2 0,-6 4 0,-2 1 0,0 4 0,1-6 0,1 1 0,4-5 0,3-2 0,2-3 0,3-5 0,-2 2 0,2-4 0,-4 7 0,-3 4 0,-4 4 0,-3 7 0,-1-2 0,0 0 0,3-4 0,-4 2 0,6-7 0,-3 1 0,4-2 0,-3 5 0,-2 1 0,-2 4 0,-1-4 0,1 2 0,0-1 0,1 2 0,-1-1 0,2-1 0,-1 1 0,3-4 0,-2 4 0,3-4 0,1 1 0,-2 2 0,1-3 0,0 3 0,-1-1 0,3 1 0,-4 5 0,0 0 0,-2 1 0,1-2 0,1-3 0,3-4 0,6-7 0,-1 0 0,-2 4 0,-2 5 0,-4 5 0,2-3 0,-1 3 0,2-4 0,1 4 0,1-2 0,0 3 0,-3-2 0,-1 3 0,0-1 0,1-2 0,0 2 0,-2 0 0,-2 6 0,2-2 0,-5 3 0,3-1 0,-1-1 0,0-3 0,3 1 0,-2-1 0,4 1 0,-2 1 0,1 2 0,-2 0 0,-3 3 0,-1 0 0,0 0 0,1-1 0,5 0 0,-1 0 0,2 0 0,-2 2 0,-4-1 0,2 2 0,1-1 0,4-1 0,2 1 0,-2 1 0,2-1 0,-5 2 0,-3 0 0,5 0 0,1-1 0,11 0 0,-4 0 0,3 1 0,-10 0 0,-1 0 0,-2 0 0,-3 0 0,2 1 0,3 0 0,1 0 0,-1 0 0,2 0 0,-3 0 0,1 0 0,1 1 0,-5 1 0,6 0 0,5 1 0,3 1 0,0-1 0,-3 0 0,-8-2 0,-1 2 0,-3-2 0,2 6 0,4 2 0,7 4 0,5 3 0,-6-4 0,2-3 0,-11-4 0,1 0 0,-1 2 0,0 1 0,2 2 0,1 4 0,1-3 0,0 2 0,-3-4 0,1 1 0,-2-2 0,-2-1 0,0 2 0,0 0 0,1 4 0,5 1 0,0 0 0,-2-2 0,-3-4 0,-4-2 0,-3-1 0,0 3 0,5 4 0,2 4 0,6 0 0,1 4 0,-1-5 0,-3 1 0,0 0 0,-3-1 0,4 9 0,0-3 0,3 6 0,-2-7 0,-3-2 0,-5-4 0,-2-1 0,1 2 0,-1 0 0,3 1 0,0 3 0,2-3 0,-2-2 0,-1-6 0,-3-4 0,2 3 0,2 2 0,8 10 0,5 4 0,4 7 0,-2-3 0,-7-6 0,-1-2 0,-3 0 0,3 5 0,4 5 0,-6-7 0,0 2 0,-6-9 0,0 2 0,-1-2 0,0 3 0,1 4 0,0 2 0,0 0 0,2 4 0,-1-4 0,1 3 0,-1 4 0,-1-4 0,3 12 0,2-1 0,3 5 0,-1-5 0,0-2 0,-4-6 0,-1 4 0,-1-5 0,0 10 0,0-3 0,2 6 0,-3-2 0,2-7 0,-3 5 0,3-6 0,2 8 0,-1-2 0,0 1 0,-2-6 0,0-2 0,-3-9 0,0-3 0,0-3 0,-2 1 0,3 1 0,-1 0 0,0-1 0,0-1 0,-2-4 0,-1-2 0,-1-5 0,-1-3 0,0-2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1:23:30.434"/>
    </inkml:context>
    <inkml:brush xml:id="br0">
      <inkml:brushProperty name="width" value="0.05" units="cm"/>
      <inkml:brushProperty name="height" value="0.05" units="cm"/>
      <inkml:brushProperty name="color" value="#F6630D"/>
    </inkml:brush>
  </inkml:definitions>
  <inkml:trace contextRef="#ctx0" brushRef="#br0">4433 3615 24575,'-7'-3'0,"-3"1"0,3-4 0,-12-1 0,1-2 0,-6-2 0,-1-4 0,-2-3 0,-7-7 0,-6-4 0,3 1 0,-4 0 0,4 0 0,1 6 0,-2-5 0,5 8 0,-11-11 0,0 1 0,-2-3 0,0-2 0,15 11 0,-2-8 0,4 8 0,-5-9 0,-3 3 0,1-3 0,-2 2 0,3-3 0,-7 0 0,3-1 0,-3-1 0,12 7 0,-11-5 0,10 4 0,-16-6 0,10 3 0,-5 1 0,7 1 0,-7-2 0,-4-10 0,-5 0 0,8 4 0,7 7 0,10 12 0,-4-3 0,-3-1 0,0 1 0,0-2 0,8 4 0,-1-6 0,-2-1 0,0-4 0,-6-1 0,1-1 0,-2 0 0,3 7 0,9 5 0,-1 6 0,3-5 0,-10-3 0,-6-10 0,2 5 0,-2-2 0,8 3 0,1 0 0,0-4 0,-3 3 0,-4-8 0,-6 1 0,2-1 0,3 0 0,8 10 0,9 3 0,-6-2 0,2-1 0,-8-6 0,3 0 0,2 7 0,6 1 0,2 9 0,1-5 0,-3 4 0,0-3 0,-3 0 0,4 2 0,-2 0 0,1 0 0,4 3 0,-10-3 0,4-2 0,-10-2 0,2-6 0,-3 2 0,8 5 0,4 2 0,7 9 0,-1-3 0,3 5 0,-11-9 0,1 2 0,-3-3 0,7 4 0,6 5 0,3-1 0,-3-3 0,-5-6 0,-4-1 0,-1-1 0,4 2 0,1 4 0,2-1 0,-1 1 0,2 1 0,-5-4 0,3 2 0,-6 0 0,1-3 0,1 1 0,-5-6 0,-4 0 0,-14-10 0,5 4 0,1 2 0,15 8 0,5 8 0,2 0 0,-2 2 0,-4-7 0,1 1 0,-3-4 0,-2 0 0,4 1 0,-3-1 0,6 2 0,-7-6 0,-6-5 0,-14-12 0,-21-7 0,7 3 0,4 6 0,26 18 0,14 5 0,4 4 0,1-1 0,-4-3 0,-2 0 0,-7-3 0,3 1 0,0 3 0,6 4 0,-3-2 0,-4-3 0,-10-8 0,-1-5 0,-7 0 0,10 4 0,1 6 0,13 6 0,4 6 0,6 2 0,3 2 0,-1 1 0,-1-4 0,0 3 0,-2-3 0,2 2 0,1 1 0,0 1 0,1 1 0,1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14:00.921"/>
    </inkml:context>
    <inkml:brush xml:id="br0">
      <inkml:brushProperty name="width" value="0.05" units="cm"/>
      <inkml:brushProperty name="height" value="0.05" units="cm"/>
      <inkml:brushProperty name="color" value="#004F8B"/>
    </inkml:brush>
  </inkml:definitions>
  <inkml:trace contextRef="#ctx0" brushRef="#br0">0 1597 24575,'2'-14'0,"4"0"0,-3-2 0,9-4 0,-1-2 0,3-6 0,-2 2 0,-2 3 0,3-1 0,-2 1 0,5-6 0,-4 1 0,5-2 0,-7 4 0,2-1 0,-5 7 0,0-2 0,-1 2 0,-1-4 0,3-6 0,-2-1 0,3-4 0,-3 7 0,5-2 0,-3 9 0,1 0 0,-2 5 0,1-3 0,-1-1 0,1 1 0,3-6 0,2-1 0,0 2 0,-2 3 0,-2 4 0,-4 3 0,3-4 0,0 4 0,0-5 0,5 2 0,4-6 0,4-2 0,-4 2 0,1-1 0,-7-1 0,3-1 0,-1-4 0,5-3 0,2 1 0,0-2 0,4 1 0,-6 6 0,0 3 0,-6 5 0,-1 2 0,-1 2 0,1-3 0,3 1 0,2-3 0,-2 2 0,0 1 0,-2 1 0,0 2 0,1 0 0,-2 3 0,1 0 0,2 1 0,5-1 0,2-3 0,7-2 0,-6-1 0,3 2 0,-8 2 0,-2 4 0,-3 2 0,-1 3 0,2 0 0,-2 2 0,2-1 0,-3 3 0,1-3 0,-2 3 0,6-2 0,0 2 0,4 0 0,2 0 0,-2 0 0,15 2 0,-2-1 0,1 2 0,-10-3 0,-11 2 0,-3-1 0,2 2 0,10 6 0,6 1 0,11 8 0,-5-4 0,-6 0 0,-11-4 0,-6-4 0,-3 2 0,2 1 0,-2 4 0,9 4 0,-3 6 0,7 2 0,-6 5 0,0-4 0,-3 1 0,2 0 0,2 1 0,0 1 0,7 4 0,-4-3 0,2 1 0,-4-4 0,-5-6 0,-1-3 0,-2 1 0,5 5 0,4 3 0,10 7 0,1 0 0,4 4 0,-10-7 0,-3-4 0,-9-6 0,0 3 0,2 3 0,-2 4 0,8 13 0,-5-4 0,6 8 0,-4-10 0,-3-3 0,-3-7 0,0 1 0,-1 1 0,-1-1 0,-1 5 0,-2-3 0,-1 2 0,3-3 0,-2-1 0,1-1 0,-1 0 0,-1-4 0,1-6 0,-3-3 0,2-8 0,-3 1 0,2-4 0,-1 3 0,1 0 0,1 2 0,-1 0 0,-1-2 0,-1-3 0,0-2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14:04.171"/>
    </inkml:context>
    <inkml:brush xml:id="br0">
      <inkml:brushProperty name="width" value="0.05" units="cm"/>
      <inkml:brushProperty name="height" value="0.05" units="cm"/>
      <inkml:brushProperty name="color" value="#004F8B"/>
    </inkml:brush>
  </inkml:definitions>
  <inkml:trace contextRef="#ctx0" brushRef="#br0">0 1728 24575,'5'-10'0,"1"-1"0,-3-1 0,3-2 0,-1-6 0,2 4 0,-1-4 0,0 4 0,1 1 0,1-5 0,1-3 0,2-7 0,0-1 0,3-1 0,-3 2 0,4 1 0,-6 8 0,2-1 0,-5 7 0,1-6 0,-1 6 0,1-6 0,-1 6 0,0-2 0,2 2 0,0 2 0,1-1 0,-2 3 0,0-3 0,-2 0 0,2-3 0,0 1 0,1-3 0,-1 3 0,1 0 0,0 1 0,0 2 0,-2-3 0,1 4 0,0-6 0,0 3 0,3-7 0,-2 4 0,2-3 0,-1 5 0,1-2 0,-2 3 0,-1 1 0,1-1 0,-3 2 0,4-4 0,-2 4 0,2-4 0,2 4 0,-2-2 0,4-2 0,-4 2 0,4-5 0,-5 5 0,4-1 0,-3 2 0,1 1 0,1-1 0,-2 0 0,2-2 0,4-2 0,3-4 0,5-3 0,-4 2 0,-2 3 0,-6 5 0,4 0 0,-1-2 0,3 0 0,0 1 0,1-1 0,0 2 0,2-3 0,1 0 0,0 1 0,3-5 0,1 0 0,2-1 0,0 2 0,-1 4 0,-2-1 0,0 3 0,-4 1 0,-3 1 0,2 2 0,-4 1 0,2-1 0,-2 4 0,1-1 0,4 0 0,0 0 0,2-4 0,0 1 0,1-1 0,-1 2 0,-2 1 0,-2 2 0,-1 2 0,0-1 0,1 2 0,8-2 0,-4 0 0,2 2 0,-6-1 0,-3 4 0,6-1 0,0-1 0,3 3 0,-2-3 0,5 1 0,1 0 0,-2 0 0,-4 2 0,3 0 0,-4-2 0,9 2 0,-11-2 0,0 4 0,-3-2 0,7 3 0,2-1 0,3 2 0,-1 1 0,-3-1 0,-1 1 0,-3 0 0,-3-1 0,1 6 0,7 1 0,2 6 0,1-3 0,0 4 0,-3-5 0,2 4 0,-4-3 0,5 5 0,-1 0 0,4 3 0,-3-1 0,-4-3 0,-3 0 0,2-2 0,2 4 0,4 1 0,10 6 0,-2 1 0,2 0 0,-12-5 0,-5-1 0,-1 1 0,1 1 0,4 4 0,2 2 0,-2-2 0,-2 1 0,-6-6 0,-2-3 0,-5-2 0,5 5 0,-1 1 0,0 4 0,1 0 0,-2-1 0,-1 1 0,-1 2 0,-1-8 0,0 7 0,1-1 0,0 3 0,0-1 0,-1 2 0,0-4 0,3 7 0,3-4 0,-5-3 0,2-3 0,-6-6 0,1 5 0,0-1 0,3 14 0,3-1 0,1 8 0,0-5 0,-3-2 0,0 1 0,-1 6 0,7 13 0,-1-4 0,5 8 0,-6-11 0,1 0 0,-6-13 0,2 4 0,-6-10 0,8 10 0,-6-7 0,2 3 0,-3-6 0,-1-4 0,-2-3 0,-1-7 0,2 3 0,-4 0 0,4 7 0,-3-4 0,3 3 0,-3-8 0,-1 1 0,0-7 0,-1 0 0,1 1 0,0-1 0,0 2 0,0-3 0,-1-1 0,-1-4 0,-1-2 0,0-2 0,0-1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14:09.943"/>
    </inkml:context>
    <inkml:brush xml:id="br0">
      <inkml:brushProperty name="width" value="0.05" units="cm"/>
      <inkml:brushProperty name="height" value="0.05" units="cm"/>
      <inkml:brushProperty name="color" value="#FF0066"/>
    </inkml:brush>
  </inkml:definitions>
  <inkml:trace contextRef="#ctx0" brushRef="#br0">1 0 24575,'29'15'0,"-3"-3"0,0 7 0,-9-9 0,-9 3 0,-2-4 0,6 8 0,-1-1 0,13 11 0,-1 1 0,4 4 0,-2-3 0,-6-1 0,2-4 0,-7-2 0,5-1 0,-3-4 0,1-2 0,0-1 0,-9-5 0,-1-3 0,-2 0 0,1 0 0,2 4 0,3 1 0,0-2 0,0 2 0,-2-5 0,-3 1 0,0-2 0,-1 0 0,0 0 0,1 0 0,-1-2 0,-1 1 0,2 0 0,-2-1 0,4 2 0,-2-1 0,4 4 0,0-1 0,-1 1 0,-1-2 0,-3-2 0,-4-4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14:11.361"/>
    </inkml:context>
    <inkml:brush xml:id="br0">
      <inkml:brushProperty name="width" value="0.05" units="cm"/>
      <inkml:brushProperty name="height" value="0.05" units="cm"/>
      <inkml:brushProperty name="color" value="#FF0066"/>
    </inkml:brush>
  </inkml:definitions>
  <inkml:trace contextRef="#ctx0" brushRef="#br0">0 0 24575,'17'19'0,"4"6"0,0-2 0,6 10 0,0 2 0,-4 1 0,-1 4 0,-3 5 0,8 4 0,-7-3 0,8 1 0,-12-13 0,1-5 0,-8-9 0,-1-7 0,-2 1 0,5 6 0,-1 2 0,2-1 0,-3 1 0,-2-8 0,0 2 0,-2-5 0,1 2 0,0 2 0,4 7 0,-1-3 0,1 2 0,-6-12 0,0-3 0,-4-4 0,2-2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14:15.028"/>
    </inkml:context>
    <inkml:brush xml:id="br0">
      <inkml:brushProperty name="width" value="0.05" units="cm"/>
      <inkml:brushProperty name="height" value="0.05" units="cm"/>
      <inkml:brushProperty name="color" value="#FF0066"/>
    </inkml:brush>
  </inkml:definitions>
  <inkml:trace contextRef="#ctx0" brushRef="#br0">1 210 24575,'11'0'0,"3"2"0,7 0 0,6 1 0,2 0 0,-2-2 0,-10 1 0,-6-2 0,-2 1 0,-3 2 0,10-1 0,-2 3 0,4-2 0,-7-1 0,3-1 0,-3-1 0,0 0 0,-3-4 0,-5-10 0,-3-7 0,0-9 0,1 8 0,0 3 0,0 11 0,-1-1 0,1 2 0,0-2 0,1 0 0,-1-2 0,0-1 0,-1-4 0,0 1 0,0 0 0,0 5 0,0 4 0,0 3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14:16.235"/>
    </inkml:context>
    <inkml:brush xml:id="br0">
      <inkml:brushProperty name="width" value="0.05" units="cm"/>
      <inkml:brushProperty name="height" value="0.05" units="cm"/>
      <inkml:brushProperty name="color" value="#FF0066"/>
    </inkml:brush>
  </inkml:definitions>
  <inkml:trace contextRef="#ctx0" brushRef="#br0">270 9 24575,'-14'-1'0,"-4"-1"0,1 0 0,-2-1 0,1 3 0,-6 0 0,0 2 0,-5 0 0,9 1 0,1-2 0,5 0 0,1 0 0,4 0 0,3 1 0,1 3 0,2 4 0,-2 4 0,2 3 0,0 1 0,1 3 0,0-3 0,1 2 0,0-10 0,1-1 0,0-5 0,0-1 0,0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14:17.672"/>
    </inkml:context>
    <inkml:brush xml:id="br0">
      <inkml:brushProperty name="width" value="0.05" units="cm"/>
      <inkml:brushProperty name="height" value="0.05" units="cm"/>
      <inkml:brushProperty name="color" value="#FF0066"/>
    </inkml:brush>
  </inkml:definitions>
  <inkml:trace contextRef="#ctx0" brushRef="#br0">47 1 24575,'4'4'0,"4"5"0,-2 3 0,2 3 0,0-3 0,-5-3 0,0-4 0,-2 4 0,3 4 0,-2 1 0,1-3 0,-3-5 0,0-3 0,0 0 0,-3 0 0,-1 3 0,-3-1 0,0 7 0,-2-2 0,3 2 0,-1-2 0,1-3 0,3 1 0,-3 0 0,3 0 0,-3-1 0,1 1 0,-1-2 0,0 2 0,1-3 0,0-1 0,3-1 0,1-1 0,1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14:19.217"/>
    </inkml:context>
    <inkml:brush xml:id="br0">
      <inkml:brushProperty name="width" value="0.05" units="cm"/>
      <inkml:brushProperty name="height" value="0.05" units="cm"/>
      <inkml:brushProperty name="color" value="#FF0066"/>
    </inkml:brush>
  </inkml:definitions>
  <inkml:trace contextRef="#ctx0" brushRef="#br0">116 7 24575,'-4'-3'0,"0"1"0,2 1 0,-2 1 0,-1 0 0,0 0 0,-1 0 0,3 0 0,-2 0 0,1 0 0,0 2 0,-1 0 0,0 2 0,0 0 0,2-2 0,0 1 0,3 0 0,-3 0 0,-2 3 0,-1 3 0,-2 1 0,0 1 0,3-5 0,2 0 0,2-3 0,-1 3 0,2 1 0,-3 5 0,3 1 0,-3-1 0,3-1 0,-1-2 0,1-1 0,0 2 0,0-3 0,0 0 0,0-1 0,1-2 0,-1 3 0,2 0 0,-2 3 0,0 1 0,1 1 0,-1-4 0,3-2 0,-1-4 0,0-2 0,-1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14:20.653"/>
    </inkml:context>
    <inkml:brush xml:id="br0">
      <inkml:brushProperty name="width" value="0.05" units="cm"/>
      <inkml:brushProperty name="height" value="0.05" units="cm"/>
      <inkml:brushProperty name="color" value="#FF0066"/>
    </inkml:brush>
  </inkml:definitions>
  <inkml:trace contextRef="#ctx0" brushRef="#br0">307 0 24575,'-3'27'0,"-3"1"0,1 0 0,-5 4 0,2-4 0,-1 7 0,1-7 0,1 7 0,-1-5 0,-1 6 0,-2-1 0,2-4 0,-1 1 0,3-2 0,-3 3 0,1-2 0,-4 1 0,1-2 0,-1 0 0,4-4 0,0-5 0,3-6 0,1 1 0,-3 4 0,4 0 0,-3 0 0,3-4 0,0-4 0,0-1 0,0 0 0,0 3 0,0 5 0,1 0 0,-1-1 0,2-7 0,1-6 0,0-1 0,-1 1 0,-4 5 0,-1 9 0,-2 5 0,0 6 0,3-9 0,1-7 0,2-10 0,1-5 0,-1-4 0,2-1 0,-1 1 0,1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14:21.396"/>
    </inkml:context>
    <inkml:brush xml:id="br0">
      <inkml:brushProperty name="width" value="0.05" units="cm"/>
      <inkml:brushProperty name="height" value="0.05" units="cm"/>
      <inkml:brushProperty name="color" value="#FF0066"/>
    </inkml:brush>
  </inkml:definitions>
  <inkml:trace contextRef="#ctx0" brushRef="#br0">0 0 24575,'0'13'0,"0"1"0,0 6 0,0 11 0,0 3 0,0 7 0,0-8 0,0-7 0,0-8 0,0-9 0,2-5 0,2-2 0,5-1 0,8-1 0,-3 0 0,0 0 0,-9 0 0,-1 0 0,-1-1 0,1-2 0,1-3 0,0-4 0,-1-2 0,-2 5 0,-1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1:23:16.877"/>
    </inkml:context>
    <inkml:brush xml:id="br0">
      <inkml:brushProperty name="width" value="0.05" units="cm"/>
      <inkml:brushProperty name="height" value="0.05" units="cm"/>
      <inkml:brushProperty name="color" value="#F6630D"/>
    </inkml:brush>
  </inkml:definitions>
  <inkml:trace contextRef="#ctx0" brushRef="#br0">0 3093 24575,'14'-3'0,"6"-6"0,3-3 0,7-8 0,1 0 0,-1-1 0,8-7 0,0 2 0,7-8 0,5-4 0,-9 4 0,11-7 0,-11 10 0,11-7 0,-3 3 0,-4 0 0,6-8 0,5-3 0,12-8 0,-27 23 0,0 1 0,27-19 0,4-7 0,-19 9 0,9-9 0,-6-1 0,3 4 0,2-4 0,7-1 0,2-3 0,-30 27 0,0 0 0,27-30 0,0 3 0,-2-3 0,5 0 0,-30 28 0,1-1 0,3-1 0,-1 1 0,34-23 0,-34 25 0,0 2 0,26-20 0,-26 20 0,0-1 0,0 2 0,-1 0 0,31-23 0,-28 22 0,-1 0 0,25-23 0,-28 24 0,1-2 0,0 1 0,-1 1 0,34-25 0,-30 22 0,1 0 0,-4 6 0,0 0 0,6-5 0,1-1 0,-2 1 0,-2 0 0,32-26 0,-35 26 0,-2 0 0,26-26 0,-23 25 0,1-1 0,0 0 0,-1 1 0,-1 4 0,-1 1 0,34-29 0,-27 18 0,-12 8 0,-20 12 0,-7 11 0,-8 7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14:22.442"/>
    </inkml:context>
    <inkml:brush xml:id="br0">
      <inkml:brushProperty name="width" value="0.05" units="cm"/>
      <inkml:brushProperty name="height" value="0.05" units="cm"/>
      <inkml:brushProperty name="color" value="#FF0066"/>
    </inkml:brush>
  </inkml:definitions>
  <inkml:trace contextRef="#ctx0" brushRef="#br0">1 3 24575,'48'0'0,"-5"0"0,8 0 0,-14 0 0,-6 0 0,-17-2 0,-8 2 0,0 0 0,-2 2 0,2 5 0,-3 3 0,-3 2 0,0 2 0,0-1 0,-2 0 0,1-1 0,1 0 0,-3-4 0,0-3 0,1-2 0,-1-3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14:25.176"/>
    </inkml:context>
    <inkml:brush xml:id="br0">
      <inkml:brushProperty name="width" value="0.05" units="cm"/>
      <inkml:brushProperty name="height" value="0.05" units="cm"/>
      <inkml:brushProperty name="color" value="#FF0066"/>
    </inkml:brush>
  </inkml:definitions>
  <inkml:trace contextRef="#ctx0" brushRef="#br0">585 1 24575,'-14'6'0,"-2"2"0,5-3 0,-2-1 0,4 1 0,-1-1 0,2-2 0,-4 3 0,-3-2 0,-5 2 0,-2 3 0,-3 1 0,-9 3 0,0 1 0,-2-2 0,9 0 0,9-5 0,9 0 0,0-1 0,4-2 0,-1 0 0,0-1 0,-4 4 0,-1-1 0,-1 4 0,-2-2 0,-2 2 0,-9 0 0,7-1 0,-4-1 0,13-2 0,2-2 0,3 0 0,-3 0 0,2 2 0,-1-2 0,3 0 0,0-1 0,1-4 0,1-4 0,1 1 0,0-3 0,0 4 0,-1-2 0,0-1 0,0-2 0,1 0 0,0 1 0,0-1 0,-2 1 0,2-4 0,-3 2 0,3 0 0,-7 13 0,3 4 0,-4 9 0,3-2 0,2 0 0,0 2 0,1-3 0,0 2 0,1-4 0,0 0 0,-1-2 0,2 2 0,-3 2 0,3-1 0,-1-2 0,1-1 0,0-6 0,0 2 0,0-2 0,1-2 0,5 2 0,1-1 0,5 1 0,-2-1 0,2 2 0,-4-2 0,0 1 0,-3 0 0,-1-3 0,-2 2 0,3-2 0,0-2 0,12-1 0,-9 1 0,3-2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14:26.924"/>
    </inkml:context>
    <inkml:brush xml:id="br0">
      <inkml:brushProperty name="width" value="0.05" units="cm"/>
      <inkml:brushProperty name="height" value="0.05" units="cm"/>
      <inkml:brushProperty name="color" value="#FF0066"/>
    </inkml:brush>
  </inkml:definitions>
  <inkml:trace contextRef="#ctx0" brushRef="#br0">1 1 24575,'3'4'0,"0"1"0,-1 1 0,-2 2 0,3 0 0,-3 1 0,3-1 0,-1 0 0,-1-3 0,2 0 0,-1 0 0,0 0 0,0 1 0,-1-1 0,1 0 0,-1-1 0,2-1 0,-3 0 0,1 1 0,-1 0 0,0-1 0,0 2 0,0-1 0,0 1 0,0 0 0,0 1 0,0-3 0,0 3 0,2-1 0,-2 1 0,1 1 0,1-3 0,-2 2 0,1-1 0,-1 0 0,2 0 0,-2-2 0,2 0 0,-1 0 0,1 0 0,-1 0 0,4 2 0,-3-3 0,1 2 0,-2-2 0,-1 2 0,0 0 0,0 1 0,-1-1 0,0 3 0,-1-3 0,-1 5 0,-1-4 0,0 0 0,0-1 0,3-3 0,-1 3 0,2 0 0,0 1 0,-1 1 0,-1-2 0,1 0 0,-1-2 0,2 1 0,0-2 0,0 1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15:40.080"/>
    </inkml:context>
    <inkml:brush xml:id="br0">
      <inkml:brushProperty name="width" value="0.05" units="cm"/>
      <inkml:brushProperty name="height" value="0.05" units="cm"/>
      <inkml:brushProperty name="color" value="#F6630D"/>
    </inkml:brush>
  </inkml:definitions>
  <inkml:trace contextRef="#ctx0" brushRef="#br0">1 0 24575,'40'32'0,"7"5"0,11 13 0,-7-7 0,-8-3 0,-10-6 0,7 3 0,0 9 0,4 0 0,16 21 0,-20-30 0,4 0-239,14 10 1,3 1 238,-6-6 0,1-1 0,2 2 0,-3-2 0,14 12 0,-14-3 0,-15-13 0,2 3 0,17 8 0,-14-16 0,2-1 0,-3 1 0,0-1 238,10 2 1,-2 0-239,21 23 0,-9-13 0,-15 1 0,-16-14 0,5 5 0,3 1 0,11 6 0,-2-1 0,4 1 0,-10-9 0,-6-1 0,-9-7 0,-8-3 0,-4-5 0,4 6 0,-2-1 0,1 3 0,3 1 0,-2 1 0,2-3 0,-4-1 0,-1-5 0,-5-2 0,5 3 0,-2 0 0,9 8 0,4 0 0,6 4 0,-2-6 0,-3-2 0,-7-7 0,-6-1 0,-3-1 0,1 3 0,10 10 0,8 5 0,8 3 0,-4-4 0,-3-8 0,-14-8 0,1 0 0,-8-4 0,1 2 0,2 2 0,6 5 0,1 1 0,4 4 0,-2-2 0,-2-2 0,-1-3 0,-3-1 0,-3-4 0,1 5 0,-1-5 0,3 2 0,4 7 0,6 1 0,1 2 0,0-4 0,-9-10 0,-9-1 0,0-3 0,-2 3 0,9 6 0,8 5 0,18 8 0,0-1 0,9 0 0,-14-7 0,-10-6 0,-11-6 0,-8-1 0,-3-4 0,1 3 0,0 0 0,2 1 0,3 2 0,-2-3 0,-3 0 0,-6-4 0,-3-2 0,-3-1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17:14.232"/>
    </inkml:context>
    <inkml:brush xml:id="br0">
      <inkml:brushProperty name="width" value="0.05" units="cm"/>
      <inkml:brushProperty name="height" value="0.05" units="cm"/>
      <inkml:brushProperty name="color" value="#E71224"/>
    </inkml:brush>
  </inkml:definitions>
  <inkml:trace contextRef="#ctx0" brushRef="#br0">2770 102 24575,'3'16'0,"0"0"0,1 6 0,1 7 0,1 7 0,1 11 0,-1 2 0,-4 10 0,0 9 0,-2 8 0,0-3 0,0 11 0,-2-14 0,-7 13 0,-2-15 0,-14 14 0,0-3 0,7-32 0,-2 0 0,-16 43 0,-1-10 0,1-1 0,0-6 0,-1 5 0,2-9 0,-3 4 0,-3-7 0,-6 1 0,2-7 0,-7 2 0,4-4 0,-14 16 0,3-7 0,23-27 0,-1 1 0,1-1 0,-1 1 0,-4 4 0,-1-1 0,7-6 0,0-1 0,-4 1 0,0-2 0,-22 13 0,-10 4 0,14-19 0,-5-1 0,3-9 0,-4 4 0,3-8 0,-11 3 0,-2-3 0,-14 4 0,37-11 0,1 0 0,-30 7 0,-6-2 0,21-6 0,5 0 0,8-5 0,14-3 0,4-1 0,-2-1 0,4 0 0,-9 0 0,6-2 0,4-1 0,5-1 0,4-3 0,2 2 0,2-2 0,6 3 0,7-1 0,-1 2 0,2-3 0,-8-3 0,0 0 0,-3-4 0,1 3 0,2-1 0,1 1 0,-1-1 0,-3-6 0,-1-1 0,-3-5 0,2 2 0,-1 1 0,3 4 0,3 0 0,0 0 0,1-3 0,5-1 0,-3-6 0,1-1 0,-1-10 0,-1 8 0,3-4 0,1 11 0,2-6 0,1 3 0,-1-7 0,2 0 0,-1-3 0,2 2 0,0-3 0,2 6 0,0-7 0,2 2 0,0-8 0,2 0 0,3-8 0,1 7 0,5-6 0,0 4 0,4-4 0,0 1 0,3-3 0,3-3 0,4-6 0,-3 5 0,8-4 0,-6 10 0,12-7 0,-4 4 0,1 3 0,-1-2 0,-4 3 0,4-4 0,-7 8 0,6-2 0,0-1 0,0 0 0,4 0 0,-2 5 0,2-2 0,0 3 0,2-5 0,-2 5 0,0 1 0,-2 3 0,-1 2 0,-2-2 0,0 0 0,2-4 0,-1 2 0,5 1 0,-2 1 0,0 1 0,-4 2 0,-1-3 0,1 4 0,7 0 0,-6 1 0,8 1 0,-9 1 0,4 1 0,-6 4 0,0 7 0,0-1 0,6 0 0,1 2 0,3-3 0,3 2 0,6 0 0,-1 0 0,-2 5 0,6 0 0,-4 7 0,17-2 0,-17 3 0,2-1 0,-21 3 0,6 0 0,-11 4 0,3 0 0,6 2 0,1-1 0,8 2 0,8-1 0,-11 0 0,-5-1 0,-16-2 0,-13 1 0,-1-1 0,2 3 0,0-1 0,3 0 0,-5 0 0,0-1 0,-3-1 0,2 0 0,1 0 0,2 1 0,0 0 0,-2 0 0,-3 1 0,4 0 0,-4-1 0,4 2 0,-1-4 0,1 3 0,6-1 0,-6 0 0,1-1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17:26.076"/>
    </inkml:context>
    <inkml:brush xml:id="br0">
      <inkml:brushProperty name="width" value="0.05" units="cm"/>
      <inkml:brushProperty name="height" value="0.05" units="cm"/>
      <inkml:brushProperty name="color" value="#E71224"/>
    </inkml:brush>
  </inkml:definitions>
  <inkml:trace contextRef="#ctx0" brushRef="#br0">0 1 24575,'11'12'0,"0"1"0,1-1 0,2 5 0,7-1 0,-3 5 0,11 2 0,-3 1 0,11 7 0,-1-3 0,0 1 0,-4-1 0,-6-4 0,-2 0 0,-2-3 0,5 3 0,-4-5 0,6 6 0,-7-4 0,6 4 0,-3 3 0,6 3 0,-4 2 0,2 0 0,-5 0 0,1-3 0,-8-4 0,5-1 0,-7-5 0,4 2 0,-5-3 0,-1-1 0,-3-6 0,-2 1 0,-2-4 0,0 0 0,-1 3 0,2 1 0,1 0 0,2 0 0,-3-3 0,4 2 0,-1-1 0,2 0 0,-2 0 0,1-2 0,-2-1 0,3 3 0,1 1 0,7 6 0,8 8 0,1-4 0,3 6 0,-8-10 0,-8-3 0,-5-7 0,-7-5 0,-1 0 0,0 0 0,0-1 0,0 3 0,1-2 0,-1-2 0,-1-1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17:28.443"/>
    </inkml:context>
    <inkml:brush xml:id="br0">
      <inkml:brushProperty name="width" value="0.05" units="cm"/>
      <inkml:brushProperty name="height" value="0.05" units="cm"/>
      <inkml:brushProperty name="color" value="#E71224"/>
    </inkml:brush>
  </inkml:definitions>
  <inkml:trace contextRef="#ctx0" brushRef="#br0">268 1 24575,'3'13'0,"0"2"0,-1-1 0,1 0 0,-3-3 0,1-2 0,-1-3 0,0-1 0,0-2 0,0 0 0,0 0 0,0 0 0,0 0 0,-1 0 0,-1-1 0,-1 1 0,0-3 0,0 2 0,0-2 0,-2 0 0,-2 0 0,-3 1 0,-1-1 0,2 3 0,2-2 0,3 1 0,1-1 0,-2 1 0,2-1 0,-2 2 0,2-2 0,0 1 0,-1-1 0,0-1 0,-2 2 0,3-2 0,-2 3 0,2-3 0,-4 2 0,0-1 0,-2 1 0,2 1 0,3-1 0,1-1 0,-5 0 0,4 0 0,-4 0 0,4-1 0,1 1 0,-2 1 0,-3 1 0,-5 2 0,-3 0 0,2 1 0,-3-1 0,5-1 0,1-2 0,7 1 0,4-6 0,3 1 0,2-4 0,-2 3 0,0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17:30.667"/>
    </inkml:context>
    <inkml:brush xml:id="br0">
      <inkml:brushProperty name="width" value="0.05" units="cm"/>
      <inkml:brushProperty name="height" value="0.05" units="cm"/>
      <inkml:brushProperty name="color" value="#E71224"/>
    </inkml:brush>
  </inkml:definitions>
  <inkml:trace contextRef="#ctx0" brushRef="#br0">407 4 24575,'-6'0'0,"1"0"0,-4 0 0,-4 0 0,-7 0 0,1 0 0,1 0 0,7 0 0,1 0 0,-1 0 0,0 0 0,0 0 0,1 1 0,3 0 0,-2 0 0,-1-1 0,-5 0 0,1 0 0,-2 0 0,4 0 0,-1 0 0,3-1 0,-1 0 0,-1 0 0,-1 1 0,-2 0 0,-1-1 0,2 0 0,3 0 0,3 1 0,2 0 0,3 0 0,-6 0 0,0 0 0,0 0 0,0 0 0,8 1 0,1 5 0,0 4 0,1 8 0,-1 5 0,2 7 0,-1-2 0,4 4 0,-4-4 0,2 0 0,-2-5 0,0-4 0,0-4 0,-1-4 0,0-4 0,0-1 0,0 2 0,0 4 0,0 3 0,0 2 0,1-3 0,0-1 0,1-7 0,-1-1 0,0-5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17:35.886"/>
    </inkml:context>
    <inkml:brush xml:id="br0">
      <inkml:brushProperty name="width" value="0.05" units="cm"/>
      <inkml:brushProperty name="height" value="0.05" units="cm"/>
      <inkml:brushProperty name="color" value="#F6630D"/>
    </inkml:brush>
  </inkml:definitions>
  <inkml:trace contextRef="#ctx0" brushRef="#br0">0 2462 24575,'15'-3'0,"-3"1"0,9-4 0,-6 2 0,7-6 0,-3 3 0,7-8 0,-3 4 0,2-3 0,0 1 0,2-2 0,-1-1 0,-1-1 0,2-4 0,1-2 0,-1-1 0,3-4 0,-2 4 0,2 0 0,-3 4 0,-5 1 0,0-3 0,4 1 0,6-10 0,1 6 0,2-6 0,-4 2 0,3-4 0,-5 1 0,7-6 0,-1 3 0,5-2 0,-5 4 0,-3 1 0,-3 3 0,2-2 0,-3 5 0,3 1 0,-6 2 0,10-4 0,-6-1 0,8-6 0,-3 0 0,12-12 0,1 1 0,14-8 0,-6 4 0,7-2 0,-14 7 0,12-14 0,-6-1 0,14-13 0,-9 6 0,-24 28 0,0 0 0,27-27 0,4-9 0,-10 18 0,-7 0-6784,-1 5 6784,0-6-4537,-2 5 4537,-2 4 0,-12 15 0,0 5 0,-10 11 0,-4 4 4537,-5 3-4537,0-1 6784,6-2-6784,-2-1 0,4-1 0,-3 1 0,-1 1 0,3-1 0,4-2 0,0 1 0,0-1 0,-5 2 0,-5 4 0,-1 0 0,1 2 0,0-3 0,9-3 0,-1-2 0,4-2 0,-9 4 0,-2 6 0,-10 3 0,-1 2 0,-1 3 0,-1-3 0,6 0 0,0-2 0,2-1 0,-2 0 0,-3 2 0,-2 0 0,1 3 0,-2-1 0,3-1 0,-4 3 0,1-2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20:37.217"/>
    </inkml:context>
    <inkml:brush xml:id="br0">
      <inkml:brushProperty name="width" value="0.05" units="cm"/>
      <inkml:brushProperty name="height" value="0.05" units="cm"/>
      <inkml:brushProperty name="color" value="#E71224"/>
    </inkml:brush>
  </inkml:definitions>
  <inkml:trace contextRef="#ctx0" brushRef="#br0">0 1 24575,'40'0'0,"13"3"0,5 3 0,-6 0 0,-1 0-8503,15 4 8503,31 5 1719,-37-1-1719,2 4 0,-2 5 0,-7-1 0,-3 2 0,-5 3 6784,1 3-6784,-7-2 0,6 4 0,-5-4 0,8 7 0,-6-4 0,-2-1 0,-12-9 0,-2 1 0,-3-6 0,10 9 0,-1-2 0,4 3 0,-9-4 0,-3-1 0,-1 2 0,7 8 0,2 1 0,5 7 0,2-2 0,5 3 0,-6-8 0,-2-5 0,-14-11 0,-3 0 0,-3-3 0,8 10 0,6 4 0,17 12 0,-7-8 0,6 3 0,-14-13 0,-1 3 0,-6-4 0,2 4 0,7 4 0,4 1 0,10 9 0,-3-6 0,-4 0 0,-7-8 0,-1 2 0,0 1 0,18 12 0,7 5 0,18 5 0,-3-2 0,-1-3-6784,-17-8 6784,-6 1 0,-5-4 0,3 7 0,-2-2 0,4 4 0,-2-5 0,-1 1 6784,-5-8-6784,-9-1 0,2 0 0,5 5 0,-3-1 0,1-1 0,-13-7 0,-2-5 0,-6-2 0,1 0 0,-3 2 0,2 2 0,-1-2 0,-3-4 0,-4-2 0,-1 1 0,-1-1 0,1 4 0,1 1 0,1 4 0,1-1 0,0 2 0,-2-1 0,2 6 0,0 1 0,1 10 0,5 1 0,-3 0 0,-1-6 0,-5-8 0,-1-7 0,-3 5 0,1-6 0,-2 3 0,1-4 0,-1 3 0,2-2 0,-2 3 0,0-3 0,0 4 0,0-8 0,-1 2 0,-1-6 0,0 0 0,0-4 0,0-1 0,0-1 0,-2 0 0,2 0 0,-3-2 0,1 2 0,-3-3 0,1-1 0,-1 0 0,-2 0 0,0-1 0,-1 1 0,-3-1 0,0 0 0,-7-2 0,1-3 0,-5-3 0,-4-3 0,-1-3 0,0 3 0,-2-1 0,7 4 0,-5-1 0,5 3 0,-3-4 0,2 3 0,0-4 0,3 4 0,-2-3 0,2 1 0,-6-2 0,4 0 0,-3-2 0,1 1 0,-8-6 0,4 2 0,-7-3 0,7 3 0,2 1 0,4 0 0,3 2 0,-2-1 0,-6-6 0,-4 0 0,-10-8 0,2 1 0,0 2 0,7 2 0,6 6 0,-1-4 0,-1 0 0,-1-1 0,-8-6 0,2 2 0,-14-11 0,7 5 0,-8-3 0,11 7 0,2 3 0,10 5 0,0-1 0,3 1 0,-6-4 0,-6-5 0,-23-9 0,5 2 0,-2 2 0,22 12 0,17 8 0,5 2 0,-2-2 0,3 0 0,-9-4 0,-1-4 0,-6-2 0,3 2 0,-2 2 0,5 2 0,-4-2 0,6 1 0,-2-2 0,2 2 0,-6-3 0,-4-2 0,-4-3 0,5 3 0,-1 0 0,9 7 0,-6-2 0,6 2 0,-4-2 0,2 0 0,-3 0 0,2 1 0,-2-1 0,-2-1 0,-4-5 0,-13-7 0,7 5 0,0 2 0,16 10 0,3 1 0,6 4 0,-3-4 0,-2 0 0,0-2 0,-3 0 0,-1-2 0,1 1 0,1 1 0,2 4 0,4-1 0,-5 1 0,-3-5 0,-2 0 0,0-1 0,6 5 0,3 2 0,6 5 0,1-1 0,-2-1 0,-2-1 0,-1-2 0,0 2 0,6 1 0,-1 2 0,0-1 0,0 0 0,-3-2 0,-2-2 0,2 0 0,-6-5 0,3 2 0,0 1 0,2 2 0,4 3 0,0 0 0,-4-3 0,2 1 0,-4-4 0,3 2 0,-1-3 0,-1 1 0,0-2 0,-5-2 0,0-1 0,0 1 0,1-1 0,6 5 0,-2 0 0,5 4 0,0 0 0,-2-1 0,0 0 0,-2-2 0,3 3 0,0-2 0,-2 0 0,2 0 0,-1 0 0,2 3 0,0 0 0,1-1 0,-1-1 0,1 1 0,-1 0 0,3 1 0,-1-2 0,-1-1 0,0-1 0,1 3 0,2 1 0,1 2 0,-2-4 0,1-1 0,-1-2 0,1 0 0,1 3 0,0 0 0,0 3 0,0-4 0,0 0 0,0-2 0,0-1 0,0 2 0,1-1 0,0 6 0,1-2 0,-1 3 0,0-2 0,1 0 0,-1-1 0,1-1 0,0-1 0,0 1 0,0-2 0,0 1 0,1 0 0,-1 0 0,1 2 0,-1-1 0,1 3 0,-1 0 0,1 0 0,0 2 0,1-2 0,0 2 0,-1 1 0,-1 0 0,1 3 0,0-5 0,1 2 0,-1-2 0,0 4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1:23:37.138"/>
    </inkml:context>
    <inkml:brush xml:id="br0">
      <inkml:brushProperty name="width" value="0.05" units="cm"/>
      <inkml:brushProperty name="height" value="0.05" units="cm"/>
      <inkml:brushProperty name="color" value="#004F8B"/>
    </inkml:brush>
  </inkml:definitions>
  <inkml:trace contextRef="#ctx0" brushRef="#br0">1 2914 24575,'6'0'0,"2"-3"0,6-5 0,5-7 0,19-14 0,16-15 0,25-15 0,-31 24 0,2 0 0,0 0 0,1 0 0,2-1 0,-2 1 0,-6 4 0,-2 1 0,-1 0 0,-2 0 0,31-24 0,-15 8 0,12-6 0,1 1 0,11-9 0,-40 29 0,0 0 0,23-22 0,-1-11 0,-7 2 0,-22 23 0,0-2 0,0-2 0,1 1 0,0 4 0,1 0 0,3-2 0,2 2 0,38-22 0,-37 27 0,-1 0 0,36-28 0,-11 1 0,-28 25 0,1 0 0,33-30 0,-28 33 0,0 0 0,0-3 0,-1 1 0,24-17 0,-28 15 0,0-1 0,27-34 0,-27 29 0,1 0 0,1 3 0,0 1 0,30-26 0,-5 14 0,-12 6 0,-3 3 0,-8-1 0,1 1 0,7-9 0,14-3 0,8-5 0,9 2 0,-18 14 0,3 0 0,-19 4 0,-3 2 0,-7 0 0,-15 17 0,-10 6 0,-8 10 0,-4 1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20:39.771"/>
    </inkml:context>
    <inkml:brush xml:id="br0">
      <inkml:brushProperty name="width" value="0.05" units="cm"/>
      <inkml:brushProperty name="height" value="0.05" units="cm"/>
      <inkml:brushProperty name="color" value="#E71224"/>
    </inkml:brush>
  </inkml:definitions>
  <inkml:trace contextRef="#ctx0" brushRef="#br0">167 1 24575,'-13'2'0,"-1"-1"0,2 0 0,2 0 0,2 0 0,1 0 0,0-1 0,2 1 0,-3-1 0,4 1 0,-3-1 0,1 2 0,-1-1 0,0 0 0,-1 0 0,2 0 0,0 1 0,3-1 0,0 1 0,1-2 0,-2 2 0,-2-2 0,0 2 0,1 0 0,3-1 0,5 1 0,2-2 0,3 1 0,1-1 0,4 0 0,1-2 0,3 0 0,-4-1 0,-1 2 0,-6 0 0,-1 1 0,-1 0 0,1 0 0,1 0 0,-1 0 0,3 0 0,-3 0 0,4 0 0,-3 0 0,0 0 0,0 2 0,-3 2 0,1 0 0,-1 4 0,-1-4 0,-1 3 0,1-1 0,-1 2 0,0-1 0,0 1 0,2-1 0,-3 1 0,2-1 0,-1 0 0,0 0 0,0 2 0,2 4 0,-1 2 0,1-1 0,-1-4 0,-1-4 0,0-2 0,-1-1 0,-2-3 0,1 0 0,-1-4 0,0-2 0,0-1 0,1 2 0,0 2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20:42.415"/>
    </inkml:context>
    <inkml:brush xml:id="br0">
      <inkml:brushProperty name="width" value="0.05" units="cm"/>
      <inkml:brushProperty name="height" value="0.05" units="cm"/>
      <inkml:brushProperty name="color" value="#E71224"/>
    </inkml:brush>
  </inkml:definitions>
  <inkml:trace contextRef="#ctx0" brushRef="#br0">429 0 24575,'-4'8'0,"-3"3"0,-2 2 0,-1 1 0,-3 4 0,3-3 0,-1 1 0,4-3 0,1-1 0,0-2 0,-2 2 0,1 0 0,-4 2 0,-3 3 0,-5 8 0,4-7 0,-3 4 0,8-10 0,2 0 0,-1-1 0,2-3 0,-1 1 0,1-2 0,0 2 0,1-2 0,-1 3 0,0-3 0,0 3 0,0-1 0,0-1 0,1 1 0,-1-2 0,4 0 0,-4 1 0,2 0 0,-1 0 0,1 0 0,0-1 0,0 0 0,-1 1 0,0-1 0,0 2 0,0-2 0,1 1 0,0-1 0,0 0 0,2 0 0,0-2 0,1 1 0,-1-2 0,1 0 0,1-1 0,0 0 0,0-2 0,-1 0 0,1 0 0,-1 2 0,2-3 0,-1 1 0,-1-5 0,0 0 0,-1-4 0,3 2 0,-2 0 0,1 0 0,-1 1 0,1 0 0,0 2 0,0 0 0,0 0 0,1 0 0,-2 0 0,1-1 0,-1 1 0,1-2 0,0 3 0,1 0 0,-2 0 0,0 0 0,0-3 0,-3-1 0,2 0 0,-1 0 0,2 1 0,0 1 0,1 3 0,1 10 0,0-2 0,3 11 0,-3-6 0,3 2 0,-2-2 0,3 3 0,2 2 0,1 2 0,1-2 0,-3-4 0,-1-7 0,-3-2 0,1-1 0,-1 0 0,1 1 0,0 0 0,1 1 0,-1 0 0,0-1 0,-1-1 0,1-1 0,-1 1 0,1 1 0,2 3 0,-2-2 0,0 0 0,1-4 0,0-1 0,3-1 0,3-2 0,1-1 0,-1-1 0,1 1 0,-3 1 0,-1 2 0,-3-1 0,-1 2 0,-1-1 0,1 0 0,1 1 0,-1-1 0,2 0 0,1 1 0,0-2 0,1 0 0,-2 0 0,-2 1 0,-1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8:16:11.644"/>
    </inkml:context>
    <inkml:brush xml:id="br0">
      <inkml:brushProperty name="width" value="0.05" units="cm"/>
      <inkml:brushProperty name="height" value="0.05" units="cm"/>
      <inkml:brushProperty name="color" value="#E71224"/>
    </inkml:brush>
  </inkml:definitions>
  <inkml:trace contextRef="#ctx0" brushRef="#br0">3585 569 24575,'-15'3'0,"-8"3"0,-17 0 0,-11 6 0,-5 1 0,6 1 0,12 2 0,4 3 0,1 0 0,-4 6 0,2-6 0,-8 7 0,2-6 0,-4 6 0,-1-4 0,7 2 0,-12-2 0,-2 4 0,-8-2 0,6 4 0,-4 1 0,3 3 0,-9 1 0,2 4 0,5-10 0,2 11 0,1-6 0,0 4 0,-12 5 0,7-8 0,-7 7 0,12-6 0,-6 10 0,-1 2 0,-4-1 0,-14 7 0,-4-7 0,2 2 0,3-1 0,24-8 0,-2 8 0,9-4 0,-7 6 0,-3-3 0,9-7 0,-6 4 0,7-6 0,-2 2 0,3-1 0,10-7 0,0 5 0,2-2 0,-3 5 0,5-7 0,-4 8 0,7-6 0,-6 5 0,0 0 0,2-6 0,-4 3 0,2 1 0,-2 4 0,4 4 0,1-2 0,-1 1 0,3-3 0,-2-3 0,3-3 0,6-7 0,-2 3 0,6-8 0,-3 6 0,4-6 0,0-2 0,1 2 0,3 0 0,-1 0 0,0 5 0,4-7 0,-5 9 0,3-6 0,-4 7 0,0 0 0,6-6 0,-1 7 0,7-7 0,1 4 0,1-2 0,2 2 0,-1 1 0,2 2 0,-2-2 0,3-3 0,-2-4 0,2-2 0,0 3 0,1-2 0,0 4 0,2-2 0,-1 0 0,1-2 0,1-5 0,-1-1 0,0-4 0,2 2 0,1-1 0,3 0 0,0 0 0,0 1 0,1-2 0,1 4 0,6 1 0,-3-3 0,9 4 0,-3-6 0,9 2 0,0-3 0,0-1 0,4-1 0,2 0 0,7 0 0,-1-1 0,6-1 0,-4-1 0,6-3 0,5 2 0,-4-3 0,14 3 0,-3-3 0,9 1 0,-3-2 0,-7 0 0,4 0 0,-3 0 0,9-2 0,-3-1 0,-7-2 0,0 0 0,0 1 0,3-3 0,14 1 0,-12-3 0,19-4 0,-12-1 0,14-4 0,-7 4 0,-4 4 0,9-1 0,-3-2 0,-32 5 0,0-2 0,36-11 0,-35 9 0,0-1 0,35-12 0,11-3 0,-45 13 0,0-1 0,32-14 0,-29 13 0,1-1 0,-2-1 0,1-1 0,7 0 0,0-1 0,2-2 0,-2 0 0,-13 5 0,0 0 0,0-2 0,-2-1 0,31-14 0,7-7 0,3-2 0,-14 4 0,-26 17 0,1 1 0,33-19 0,-34 18 0,0 0 0,33-20 0,-9 0 0,0 1 0,4-1 0,12 1 0,-41 19 0,0-1 0,36-15 0,-3-9 0,-9 5 0,6-6 0,1 1 0,-6 5 0,4-7 0,-11 10 0,9-10 0,-20 14 0,1-2 0,-14 7 0,11-2 0,-1-1 0,-4 6 0,-1-3 0,-9 5 0,6-5 0,1-2 0,-1 3 0,4-8 0,0 5 0,-2-4 0,3-5 0,-9 10 0,6-12 0,-4 5 0,10-6 0,-3 0 0,-4 2 0,-2 0 0,-7 0 0,0 0 0,-1 1 0,-5 7 0,2-5 0,1 2 0,-2-5 0,-3 5 0,-3 1 0,-7 4 0,0 2 0,0-3 0,-4 2 0,7-10 0,-5-4 0,1-7 0,-6 7 0,-4 4 0,-4 8 0,-1 2 0,0 1 0,0-3 0,0 7 0,0-3 0,-1 9 0,-1-1 0,-1 3 0,-1 3 0,1 2 0,-2-1 0,-1 0 0,-4-3 0,-5-2 0,-6-5 0,-1-1 0,2 3 0,0 0 0,9 7 0,-11-5 0,2 0 0,-14-6 0,1 5 0,-11-5 0,5 5 0,-7-3 0,5 4 0,2-2 0,-8-3 0,4-1 0,-5-2 0,4 6 0,4 6 0,-2 5 0,2 4 0,-8 3 0,-4-5 0,2 4 0,-14-6 0,10 5 0,-4 0 0,4 5 0,10 0 0,-6 2 0,4 0 0,-5 0 0,-1 0 0,4 0 0,3 2 0,2-2 0,5 4 0,-3-4 0,6 2 0,-10 0 0,2-1 0,-3 2 0,4 0 0,0 1 0,2 0 0,-6-1 0,1 2 0,1-2 0,0 5 0,4 3 0,-3-2 0,1 5 0,1-5 0,-3 0 0,1-1 0,-3-2 0,3 5 0,6-3 0,-7 5 0,-3 0 0,-9 2 0,-5 3 0,14-6 0,-2 3 0,17-5 0,7 2 0,4-1 0,5 2 0,-6-2 0,-1 3 0,-5-4 0,3 2 0,-3 0 0,6 4 0,-8 3 0,-1 5 0,-2-5 0,-7 4 0,4-4 0,-4 2 0,6 0 0,2-2 0,4-2 0,-1-3 0,5-1 0,2-6 0,4-2 0,2-2 0,-3-2 0,2 0 0,0 1 0,5-2 0,1 3 0,6-3 0,2 2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8:16:03.342"/>
    </inkml:context>
    <inkml:brush xml:id="br0">
      <inkml:brushProperty name="width" value="0.05" units="cm"/>
      <inkml:brushProperty name="height" value="0.05" units="cm"/>
      <inkml:brushProperty name="color" value="#F6630D"/>
    </inkml:brush>
  </inkml:definitions>
  <inkml:trace contextRef="#ctx0" brushRef="#br0">1 1 24575,'13'0'0,"-2"1"0,2-1 0,4 7 0,3-1 0,16 10 0,7 4 0,15 7 0,3 5 0,-2-3 0,-1 5 0,-10-5 0,4 5 0,-3 1 0,0-2 0,14 9 0,6 1 0,15 1 0,-10 1 0,-16-13 0,-11 0 0,-14-3 0,3-2 0,3 7 0,-4-7 0,14 12 0,8-1 0,1 0 0,-1-2 0,-7-8 0,-10 2 0,7 1 0,5 9 0,-2-5 0,18 14 0,-1-3 0,8 4 0,-6-3 0,-17-13 0,-5 0 0,-7-3 0,9 2 0,0 4 0,0-6 0,13 10 0,6-4 0,11 7 0,-4-5 0,-13-9 0,-9 2 0,-7-4 0,6 5 0,1 3 0,-3-3 0,12 7 0,-12-9 0,8 1 0,-14-6 0,0-4 0,-3 6 0,7 0 0,8 8 0,14 1 0,-2-1 0,4-3 0,-16-6 0,-5-2 0,-15-4 0,0 2 0,3 4 0,5 3 0,3-2 0,-3 0 0,-2-1 0,-1-3 0,2 7 0,1-4 0,-4 4 0,8 3 0,6 5 0,0 0 0,6 1 0,-19-10 0,0-4 0,-13-6 0,5 7 0,4 1 0,1 6 0,6 1 0,-1-3 0,-3 1 0,2-2 0,-10-4 0,9 6 0,0-1 0,10 8 0,-2-3 0,-1 0 0,-4-6 0,-1 3 0,7-1 0,-3 1 0,12 7 0,-10-9 0,8 11 0,-7-14 0,-4 2 0,2-6 0,5 8 0,2-6 0,5 10 0,-14-11 0,-2 0 0,-7-1 0,-2-5 0,3 5 0,-7-7 0,3-1 0,-4 2 0,2-2 0,6 6 0,1-1 0,5 4 0,0-4 0,-6-3 0,-3-1 0,-9-8 0,-4 2 0,-3-3 0,3 5 0,4 0 0,-1 1 0,3 0 0,-12-8 0,2 2 0,-10-7 0,-1-1 0,-3-1 0,-2 0 0,-1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8:16:29.780"/>
    </inkml:context>
    <inkml:brush xml:id="br0">
      <inkml:brushProperty name="width" value="0.05" units="cm"/>
      <inkml:brushProperty name="height" value="0.05" units="cm"/>
      <inkml:brushProperty name="color" value="#E71224"/>
    </inkml:brush>
  </inkml:definitions>
  <inkml:trace contextRef="#ctx0" brushRef="#br0">1207 47 24575,'-16'-3'0,"-7"-1"0,-2 2 0,-6-3 0,-3 0 0,5-1 0,-5 1 0,0 2 0,-6 0 0,-8 0 0,-4 1 0,6 0 0,-2 2 0,8 0 0,8-2 0,5 2 0,14-2 0,-1 4 0,-2 0 0,-6 3 0,-8-1 0,5 3 0,-10-1 0,13 3 0,-4 0 0,10-1 0,1 0 0,-1 0 0,-6 3 0,-7 5 0,-3 0 0,-4 7 0,10-5 0,3 2 0,9-4 0,1-1 0,2-2 0,-5 2 0,2 3 0,-2 2 0,2-2 0,3 2 0,1 0 0,3-1 0,0 5 0,-1-5 0,-3 7 0,0-5 0,0 5 0,2-5 0,2 6 0,-1 2 0,2 5 0,0 6 0,2-10 0,0 5 0,-1-9 0,2 8 0,0 6 0,5 3 0,5 12 0,-2 1 0,4 2 0,-4-3 0,-1-9 0,-1-4 0,0 0 0,0 4 0,3 1 0,4 13 0,0-6 0,4 16 0,-4-11 0,1-7 0,0-3 0,1-13 0,-1 6 0,8 0 0,-4-3 0,13 11 0,-3-8 0,4 4 0,-1-5 0,-6-7 0,7 6 0,-7-3 0,22 17 0,14 5 0,6 1 0,-20-27 0,2 1 0,-4-4 0,1 0 0,-2 1 0,0-2 0,30 21 0,-11-3 0,-11-5 0,15 3 0,9 7 0,-3-11 0,8 7 0,-14-10 0,-8-3 0,-6 0 0,-14-9 0,8 7 0,10 7 0,18 3 0,9 9 0,-6-11 0,-5 3 0,-14-8 0,-3 0 0,-1 2 0,4-1 0,12 4 0,8 0 0,0 4 0,-7-8 0,2 7 0,-5-8 0,9 1 0,-2-1 0,-4-7 0,1 1 0,-2-3 0,8 2 0,2 3 0,-9-6 0,12 3 0,-9-6 0,15 4 0,-4-3 0,-14 1 0,11 4 0,9 5 0,-32-11 0,1 0 0,1-2 0,0-1 0,8 3 0,-1-2 0,-12-4 0,-1-1 0,2-2 0,-1-1 0,30 10 0,-20-8 0,-6 6 0,0 1 0,12 9 0,14 0 0,-3-2 0,9-5 0,-7-2 0,-4-1 0,-5-1 0,-14-1 0,1 0 0,-9-3 0,3-2 0,-6-5 0,-7-3 0,0-2 0,-2-2 0,3 2 0,-10-3 0,-3 1 0,-8-1 0,-4 0 0,-2 0 0,-6-2 0,2-1 0,1-3 0,7 0 0,2-4 0,-2 2 0,-2-3 0,-5 3 0,0 1 0,-1 0 0,1 2 0,-2-2 0,3-1 0,1-1 0,1-2 0,3-2 0,3-2 0,4-6 0,2-2 0,-4 0 0,1-2 0,-7 4 0,0-1 0,-6 5 0,-2 4 0,-2 2 0,0 0 0,-1-1 0,1-2 0,-3 0 0,1-3 0,-1 1 0,1-3 0,5-3 0,-5 0 0,6-5 0,-7 5 0,1-1 0,-2 5 0,-1-1 0,0 3 0,0-3 0,1-2 0,-1-1 0,-1-4 0,1 4 0,-2 0 0,1 5 0,-1 0 0,0-3 0,-1-3 0,0-3 0,0-3 0,0 4 0,0-1 0,0 6 0,0 0 0,0 2 0,0-8 0,-1 1 0,-2-8 0,-2 4 0,-1 2 0,2 6 0,0 3 0,2 2 0,-1-1 0,0 0 0,-1-5 0,-1-3 0,-1-5 0,-2 1 0,3 4 0,-4-1 0,1 1 0,-3-5 0,-6-8 0,5 4 0,-9-9 0,6 7 0,-2-8 0,1 8 0,-2-10 0,-6 0 0,-3-9 0,-9-8 0,7 12 0,-5-10 0,-1 12 0,6-3 0,-14 0 0,14 11 0,-29-10 0,-13-15 0,30 32 0,-1 0 0,1-3 0,2 1 0,-20-17 0,15 11 0,0 1 0,-2-5 0,-10-6 0,-13-10 0,23 26 0,-2 0 0,3 2 0,1 1 0,0 1 0,3 2 0,-19-15 0,13 5 0,4 5 0,-6-6 0,-10-6 0,-13-6 0,30 24 0,-1 2 0,-31-18 0,9 6 0,23 14 0,12 4 0,5-1 0,-7 0 0,-3-6 0,-13-4 0,8 7 0,-4-2 0,14 8 0,-4 1 0,3-3 0,-8 1 0,-7-8 0,-22-9 0,22 15 0,0 0 0,-37-20 0,32 19 0,2 0 0,-27-18 0,-5 2 0,-3-6 0,-1 5 0,30 14 0,-3-2-374,-6-3 1,-2-2 373,-10-3 0,0-1 0,5 3 0,3 1 0,18 8 0,4 4 0,-20-7 0,35 16 0,5-1 0,1 3 0,2 0 747,-13-3-747,3 4 0,-4-2 0,10 4 0,5-1 0,1 3 0,-2-2 0,-5 2 0,4-2 0,-11 0 0,-10-3 0,-17-3 0,1 0 0,9 4 0,16 2 0,3 4 0,-5-4 0,-10 1 0,7-3 0,-6 3 0,19 0 0,6 2 0,11 2 0,8 1 0,0 0 0,-3 0 0,0 0 0,-5 0 0,3-1 0,-5 0 0,-2-2 0,-4 1 0,-12-2 0,4-1 0,-4 1 0,13 0 0,7 3 0,3-1 0,-1 2 0,-8-3 0,-4 1 0,-2-2 0,-2 1 0,9 1 0,3 0 0,9 2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8:16:33.751"/>
    </inkml:context>
    <inkml:brush xml:id="br0">
      <inkml:brushProperty name="width" value="0.05" units="cm"/>
      <inkml:brushProperty name="height" value="0.05" units="cm"/>
      <inkml:brushProperty name="color" value="#E71224"/>
    </inkml:brush>
  </inkml:definitions>
  <inkml:trace contextRef="#ctx0" brushRef="#br0">1518 1 24575,'-7'12'0,"-1"3"0,0 4 0,-6 4 0,-4 2 0,-4 3 0,-5 3 0,4-2 0,-6 4 0,8-2 0,-6 0 0,4 2 0,1-6 0,-2 3 0,1-2 0,-4 6 0,1 5 0,-2-3 0,2 3 0,-1-6 0,1 5 0,1-4 0,0 3 0,1 4 0,-3 4 0,1 2 0,0-7 0,0 0 0,2-6 0,-1 4 0,3 3 0,-3 0 0,-3 9 0,1-2 0,-3 3 0,6-7 0,0-6 0,-1 3 0,1-4 0,-8 11 0,7-8 0,-2 9 0,4 0 0,1-1 0,-1-1 0,4-9 0,-2-1 0,0 1 0,-5 4 0,-3 0 0,2-3 0,2-3 0,5-1 0,1-4 0,1 2 0,3-8 0,-2-1 0,0 1 0,2-5 0,4-3 0,5-7 0,2-3 0,1-2 0,0 1 0,0 2 0,-2 3 0,-2 8 0,-4 4 0,1 3 0,-1-4 0,7-8 0,1-7 0,3-8 0,-3-9 0,3 2 0,-5-6 0,4 1 0,-4-2 0,3-6 0,-3 1 0,2-3 0,-1 3 0,-2 3 0,2 2 0,0 7 0,2 1 0,0-3 0,2 0 0,0-8 0,-1 4 0,-1-2 0,0 6 0,1 2 0,1 4 0,-2 2 0,2-3 0,-3 2 0,3-8 0,-3 1 0,1-6 0,-3-1 0,2-1 0,-4-2 0,4 6 0,1 10 0,2 17 0,3 2 0,1 7 0,-1-7 0,0 1 0,1 5 0,-1 7 0,2-3 0,2 10 0,-2-8 0,3 4 0,-3-3 0,5 3 0,-2-1 0,2 1 0,-3-7 0,-2-8 0,0-8 0,0-7 0,3-4 0,0-3 0,11 0 0,-3-2 0,9 1 0,0-2 0,3-5 0,-6 3 0,-4 0 0,-8 6 0,-2 1 0,0 2 0,2-1 0,3-2 0,6 1 0,-1-3 0,2 2 0,-5-1 0,-4 3 0,-2 0 0,3-1 0,-5 3 0,2-5 0,-6-1 0,1-3 0,-3 3 0,-1 3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8:16:35.427"/>
    </inkml:context>
    <inkml:brush xml:id="br0">
      <inkml:brushProperty name="width" value="0.05" units="cm"/>
      <inkml:brushProperty name="height" value="0.05" units="cm"/>
      <inkml:brushProperty name="color" value="#E71224"/>
    </inkml:brush>
  </inkml:definitions>
  <inkml:trace contextRef="#ctx0" brushRef="#br0">0 4 24575,'11'0'0,"5"0"0,2 0 0,6 0 0,-8-1 0,3 0 0,-6 0 0,-2 1 0,3 0 0,-2 0 0,4 0 0,-3 0 0,0 0 0,1 0 0,4 2 0,6-2 0,0 3 0,1-1 0,-11 0 0,-5 1 0,-2 9 0,-4 1 0,5 14 0,-3-3 0,3 7 0,-4-5 0,3 2 0,-3-4 0,0-5 0,-2-6 0,-1-5 0,0-2 0,-1-1 0,2 2 0,-2 1 0,3 1 0,-3 3 0,2 1 0,-2 0 0,0-3 0,0 2 0,0-5 0,1 3 0,0-5 0,-1-2 0,-1-1 0,0-2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8:15:59.856"/>
    </inkml:context>
    <inkml:brush xml:id="br0">
      <inkml:brushProperty name="width" value="0.05" units="cm"/>
      <inkml:brushProperty name="height" value="0.05" units="cm"/>
      <inkml:brushProperty name="color" value="#F6630D"/>
    </inkml:brush>
  </inkml:definitions>
  <inkml:trace contextRef="#ctx0" brushRef="#br0">0 3283 24575,'10'1'0,"5"-3"0,-3-2 0,10-4 0,0-2 0,8-5 0,-1 0 0,0-2 0,-4 4 0,-2 0 0,-4 2 0,1 2 0,-2 0 0,2-1 0,6-4 0,1-2 0,1-2 0,-1-1 0,-6 2 0,3 0 0,-2 2 0,3 0 0,3 2 0,2-5 0,8-3 0,3-1 0,1-4 0,1 2 0,-1-2 0,-1 2 0,0 1 0,-8 4 0,10-3 0,-6 3 0,9-1 0,-8 2 0,-6 2 0,-3 0 0,0 1 0,4-6 0,5 2 0,5-3 0,-1 1 0,4-1 0,-5-2 0,-5 3 0,4-2 0,-7 6 0,7 0 0,-7 0 0,-4 2 0,-2-2 0,-4 2 0,1-1 0,1-2 0,0-1 0,4-1 0,2 0 0,7-1 0,-2 0 0,-2 1 0,0-1 0,-6 1 0,7 2 0,0-1 0,2 3 0,0-1 0,3-1 0,3-4 0,2-3 0,-1 1 0,-3-2 0,-3 3 0,3-3 0,3 1 0,-5 4 0,1 0 0,-8 3 0,1-3 0,-2 3 0,-4 1 0,0 1 0,0 1 0,3-5 0,0 3 0,8-8 0,-1 6 0,4-5 0,0 2 0,-8 2 0,1 1 0,-6 2 0,3 1 0,4-2 0,-1-3 0,11 0 0,-3 0 0,7 1 0,0 2 0,-3-1 0,6-2 0,1 1 0,7-4 0,-2 2 0,-5 2 0,-3 2 0,-3-1 0,5-2 0,-1-2 0,0 0 0,-2 1 0,-2-1 0,8 2 0,-4-1 0,-1 5 0,-7-1 0,-1 3 0,-2-2 0,10-8 0,-6 4 0,10-9 0,1 1 0,10-4 0,15 1 0,-12 2 0,10 0 0,-20 2 0,3-5 0,-7 6 0,10-7 0,-7 2 0,8-1 0,-8-5 0,-14 12 0,3-5 0,-9 8 0,11-7 0,-1 3 0,-3 0 0,-5 5 0,-7 6 0,5-2 0,1-1 0,4-3 0,5-7 0,5 0 0,8-6 0,12-1 0,-14 6 0,5 1 0,-16 7 0,3-1 0,3 0 0,-8 3 0,10-5 0,-3 1 0,2 2 0,-8 2 0,-17 11 0,-15 4 0,-11 4 0,-2 1 0,-2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8:16:15.233"/>
    </inkml:context>
    <inkml:brush xml:id="br0">
      <inkml:brushProperty name="width" value="0.05" units="cm"/>
      <inkml:brushProperty name="height" value="0.05" units="cm"/>
      <inkml:brushProperty name="color" value="#E71224"/>
    </inkml:brush>
  </inkml:definitions>
  <inkml:trace contextRef="#ctx0" brushRef="#br0">1 0 24575,'9'8'0,"5"6"0,2 6 0,4 12 0,8 8 0,0 4 0,7 14 0,-6-10 0,-1 9 0,2 4 0,2 5 0,0 4 0,7 4 0,-8-11 0,1-1 0,-7-11 0,-5-8 0,5 10 0,1-6 0,6 13 0,1-7 0,-7-5 0,0-6 0,-11-8 0,2 1 0,-2-1 0,1 1 0,3 4 0,0 0 0,5 4 0,-2-1 0,-4-9 0,0-2 0,-5-7 0,0 0 0,2 3 0,-4-8 0,4 7 0,-4-4 0,4 5 0,-4-3 0,4 0 0,-3-3 0,1-2 0,-3 0 0,0-5 0,-4-2 0,1-2 0,-1 0 0,-2-1 0,0 0 0,1 0 0,0-2 0,0 2 0,0-2 0,0 0 0,-2-1 0,2-3 0,-3 3 0,0-2 0,3 2 0,2 1 0,3-1 0,-1 4 0,-2-5 0,-1 0 0,-4 1 0,3-1 0,-5 6 0,5-2 0,-5-1 0,1-2 0,-1-2 0,2 0 0,-2-1 0,2 1 0,-2-1 0,-2-1 0,0-2 0,-7-2 0,0 0 0,-5-1 0,0 1 0,-5-1 0,-10-3 0,1 2 0,-10 0 0,6 1 0,-3 2 0,4-1 0,5 2 0,4-1 0,2 0 0,3 0 0,3 1 0,4 0 0,0 0 0,-2 0 0,1 0 0,4 1 0,4 1 0,8 1 0,9 2 0,4-1 0,11 5 0,2-2 0,1 2 0,-1-1 0,-7-1 0,-2-1 0,-5-1 0,-2-2 0,-1-1 0,-4 1 0,8 2 0,-1 0 0,15 7 0,-11-5 0,3 1 0,-14-5 0,-4-1 0,-2-2 0,2 1 0,0-1 0,2 2 0,-2-2 0,-1-2 0,1-2 0,1-5 0,4-9 0,4-7 0,9-15 0,1 2 0,3-12 0,-5 13 0,-5-1 0,-6 12 0,-6 10 0,-4 8 0,0 4 0,-2-1 0,0 2 0,0-5 0,1 1 0,-1 0 0,2 1 0,-2 3 0,-2 1 0,1-1 0,-1 3 0,0-2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8:16:16.864"/>
    </inkml:context>
    <inkml:brush xml:id="br0">
      <inkml:brushProperty name="width" value="0.05" units="cm"/>
      <inkml:brushProperty name="height" value="0.05" units="cm"/>
      <inkml:brushProperty name="color" value="#E71224"/>
    </inkml:brush>
  </inkml:definitions>
  <inkml:trace contextRef="#ctx0" brushRef="#br0">653 128 24575,'-5'-3'0,"-2"1"0,6-1 0,-6 2 0,-2-3 0,-6 1 0,-1 0 0,-2 0 0,3 1 0,1-1 0,-1 3 0,2-3 0,-2 1 0,2-1 0,-5-1 0,-5-1 0,-8-1 0,-4-2 0,1 1 0,8 3 0,-1 1 0,12 2 0,-10-2 0,9 3 0,-3-3 0,7 2 0,1-1 0,2 1 0,4 0 0,2-1 0,-2 2 0,0-3 0,-4 3 0,-3-3 0,-1 0 0,-5-5 0,0 3 0,-7-5 0,9 6 0,2-2 0,9 6 0,2 8 0,3 9 0,-3 13 0,0 10 0,-1 6 0,0-3 0,-1 7 0,1-9 0,1 9 0,2-9 0,1-1 0,0-4 0,0-4 0,-2-1 0,2-8 0,-2-3 0,2-8 0,-3-4 0,2-4 0,-2-4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1:23:38.635"/>
    </inkml:context>
    <inkml:brush xml:id="br0">
      <inkml:brushProperty name="width" value="0.05" units="cm"/>
      <inkml:brushProperty name="height" value="0.05" units="cm"/>
      <inkml:brushProperty name="color" value="#004F8B"/>
    </inkml:brush>
  </inkml:definitions>
  <inkml:trace contextRef="#ctx0" brushRef="#br0">1 2353 24575,'11'-6'0,"5"-6"0,5-4 0,15-12 0,12-14 0,22-13 0,4-7 0,-33 31 0,1-1 0,1-2 0,1 1 0,0 2 0,0 0 0,1-1 0,-1-1 0,0 0 0,-1 0 0,33-29 0,-30 23 0,2-1 0,-4 0 0,2 0 0,6-3 0,0 0 0,-3 1 0,-2 1 0,-8 7 0,-2 2 0,3-3 0,-2 2 0,24-20 0,6-4 0,-5 5 0,-5 1 0,-9 5 0,11-5 0,-9 7 0,10-3-6784,-9 4 6784,-9 8 0,3-4 0,1 4 0,2 3 0,6-4 0,-9 6 0,2-4 6784,-7-5-6784,8-10 0,1-5 0,0 3 0,12-2 0,-11 14 0,5-8 0,-10 9 0,-11 4 0,2-1 0,-5 2 0,0 3 0,2 0 0,-13 12 0,0 1 0,-14 8 0,-3 0 0,-1 3 0,-2 1 0,0 3 0,-1 1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8:16:48.230"/>
    </inkml:context>
    <inkml:brush xml:id="br0">
      <inkml:brushProperty name="width" value="0.05" units="cm"/>
      <inkml:brushProperty name="height" value="0.05" units="cm"/>
      <inkml:brushProperty name="color" value="#33CCFF"/>
    </inkml:brush>
  </inkml:definitions>
  <inkml:trace contextRef="#ctx0" brushRef="#br0">366 10 24575,'-5'-3'0,"-1"-1"0,1 2 0,0 1 0,-1 1 0,1 0 0,-4 0 0,-1 0 0,-9 0 0,-1 0 0,0 0 0,4 0 0,8 1 0,2 0 0,1 0 0,-3 1 0,0 0 0,-3 1 0,2 0 0,-2 2 0,4 0 0,-2 3 0,-1 1 0,-2 7 0,-6 5 0,2-1 0,-5 10 0,8-8 0,-3 7 0,7-3 0,0-3 0,2-1 0,2 1 0,-1-2 0,2 1 0,1-3 0,0-1 0,1-2 0,0 2 0,1 3 0,1 2 0,0 5 0,0 1 0,0-3 0,1 2 0,1-5 0,2 0 0,-1 0 0,2-6 0,3-1 0,2-6 0,2 1 0,0-5 0,-2 2 0,7 3 0,-3-1 0,3 2 0,-2 0 0,-2-6 0,3 4 0,-2-5 0,1 2 0,-6-4 0,1-2 0,-3 1 0,1-2 0,-1 2 0,0-2 0,3 1 0,-2 1 0,3 0 0,-1-1 0,1-1 0,2 0 0,0 0 0,4 0 0,-1 0 0,0-1 0,-1-3 0,2 1 0,-3-2 0,1 2 0,-3-2 0,0 2 0,1-5 0,1 1 0,-2-1 0,4 0 0,-6 1 0,1 1 0,-3 2 0,-1-1 0,-1 1 0,-1-1 0,3-3 0,-1 0 0,2-3 0,2-1 0,0-1 0,-3 3 0,-1-1 0,-2 0 0,2-1 0,-2-1 0,0 0 0,-2 1 0,0-1 0,-1-2 0,1 2 0,-3-2 0,3 1 0,-1-1 0,1 0 0,-1 2 0,-1 2 0,1 4 0,-2 0 0,2 3 0,-4-2 0,2 1 0,-2-3 0,2-2 0,0-4 0,0-6 0,0 0 0,0-3 0,0 5 0,0 0 0,0 3 0,0 2 0,0 2 0,0 4 0,0 0 0,-1 1 0,-1 0 0,-1 0 0,1-1 0,-1 1 0,1-1 0,-1 1 0,0 1 0,0-2 0,1 2 0,-4-1 0,2-1 0,-4 1 0,0-1 0,3 4 0,-3-2 0,5 5 0,-2-3 0,0 1 0,-1-1 0,-2-1 0,-2-2 0,2 3 0,0-1 0,3 3 0,0 0 0,2 1 0,-1-2 0,1 2 0,-1-1 0,1-1 0,-2 2 0,1-2 0,-4 2 0,-2-1 0,-7-1 0,1-1 0,-4-1 0,5 2 0,4-1 0,3 3 0,2-1 0,-1 1 0,-3-2 0,-3 0 0,-1 1 0,0-1 0,6 2 0,4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8:14:59.352"/>
    </inkml:context>
    <inkml:brush xml:id="br0">
      <inkml:brushProperty name="width" value="0.05" units="cm"/>
      <inkml:brushProperty name="height" value="0.05" units="cm"/>
      <inkml:brushProperty name="color" value="#004F8B"/>
    </inkml:brush>
  </inkml:definitions>
  <inkml:trace contextRef="#ctx0" brushRef="#br0">1 2881 24575,'15'-8'0,"12"-3"0,37-18 0,-5 4 0,17-9 0,-16 5 0,-5 2 0,14-11 0,5 1 0,-27 14 0,1 0 0,2 0 0,1-1 0,1-1 0,1 0 0,4-1 0,0 0 0,-4-1 0,-2 0 0,5-2 0,-2 0 0,-2 2 0,-3 0 0,31-18 0,8 2 0,-1 4 0,1-4 0,-36 19 0,-1-2 0,31-21 0,-27 18 0,2-1-334,-3 0 1,3-2 333,15-5 0,4-2 0,3-3 0,-1-1 0,-5 3 0,-3 0 0,0-2 0,-5 0 0,-12 6 0,-3-1-66,-2-1 1,0 0 65,-2 1 0,0 1 0,-6 5 0,1 0 0,6 0 0,1 1 0,-5 4 0,0 0 0,5 0 0,0 0 331,-1 1 0,-1 1-331,23-15 136,2 0-136,-10 2 0,13 0 0,8-4 0,-10 9 0,6-4 0,-7 1 0,8-6 0,0 0 0,-4 4 0,12-1 0,-6 0 0,-32 16 0,-1 0 0,42-22 0,-8 3 0,-34 16 0,1 1 0,3 0 0,2-1 0,4-1 0,1-1 0,3 2 0,-2 0 0,29-14 0,-7 6 0,-24 3 0,-2 4 0,-10-4 0,-10 7 0,-10 2 0,-10 6 0,-3 2 0,-4 6 0,-4 1 0,-2 2 0,-3 3 0,0-1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8:15:09.342"/>
    </inkml:context>
    <inkml:brush xml:id="br0">
      <inkml:brushProperty name="width" value="0.05" units="cm"/>
      <inkml:brushProperty name="height" value="0.05" units="cm"/>
      <inkml:brushProperty name="color" value="#33CCFF"/>
    </inkml:brush>
  </inkml:definitions>
  <inkml:trace contextRef="#ctx0" brushRef="#br0">0 3076 24575,'8'-13'0,"2"0"0,8-6 0,11-1 0,9-10 0,4-2 0,-2-1 0,2-2 0,2 0 0,8-3 0,12-5 0,-6 8 0,8-8 0,-4 5 0,12-11 0,8-5 0,-8 4 0,5-1 0,-10 8 0,4-2 0,2-1 0,-13 7 0,8-5 0,-9 4 0,10-3 0,-2-2 0,-5 9 0,-1-9 0,0 6 0,8-15 0,-29 26 0,1-1 0,36-25 0,-30 21 0,0-1 0,-7 5 0,-1 0 0,5-3 0,-1-1 0,34-25 0,-13 10 0,4 0 0,2 7 0,15-1 0,-42 19 0,0 1 0,45-15 0,-44 17 0,0-1 0,41-18 0,-41 19 0,1 0 0,2-2 0,-1 1 0,39-13 0,-37 15 0,0-1 0,39-14 0,2-3 0,-1-4 0,-12 7 0,7-9 0,1 6 0,-39 15 0,0-1 0,43-17 0,-8 2 0,1 1 0,0 1 0,7-3 0,-40 18 0,1 1 0,40-17-3392,-32 16 0,1-1 3392,-8 3 0,-1 0 0,11-4 0,1-1 0,-5 1 0,-3 0 0,35-19 0,-6 3 0,-23 6 0,8-1 0,9-6 6784,-3 5-6784,8-2 0,-23 7 0,-1 4 0,-24 7 0,-11 7 0,-13 5 0,-6 6 0,-3-1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8:15:13.459"/>
    </inkml:context>
    <inkml:brush xml:id="br0">
      <inkml:brushProperty name="width" value="0.05" units="cm"/>
      <inkml:brushProperty name="height" value="0.05" units="cm"/>
      <inkml:brushProperty name="color" value="#33CCFF"/>
    </inkml:brush>
  </inkml:definitions>
  <inkml:trace contextRef="#ctx0" brushRef="#br0">1 2493 24575,'48'-19'0,"1"1"0,0-1 0,1 0 0,12-5 0,2 0 0,0 0 0,-1 0 0,-6 3 0,-2-1 0,4-2 0,-3 0 0,20-9 0,-1-5 0,-14 8 0,5-2 0,15-6 0,3-6 0,-35 20 0,-1 0 0,33-20 0,4-1 0,-14 7 0,-24 11 0,2-1 0,5-2 0,2 0 0,2 0 0,3-1-451,13-5 0,1 1 451,-5 3 0,1-1 0,10-5 0,0-2 0,0 2 0,-2 0 0,-7 2 0,0 0 0,5-3 0,2-1 0,0 3 0,1-1-540,-21 7 0,2 0 0,0-1 540,5 1 0,0 0 0,-2 0 0,21-13 0,-2 0-452,5 2 0,-3 1 452,-19 3 0,-1 0 0,8-2 0,1 0 0,-6 1 0,-1 0 0,0 3 0,0 1 0,3 2 0,-2 1-105,-4 2 1,-2 2 104,-5 3 0,-2 1 388,-6 0 1,-4 2-389,16-8 1589,-4-3-1589,-5 6 1018,14-8-1018,9 3 251,-5-1-251,-10 6 0,-21 7 0,-17 7 0,-10 8 0,-7 0 0,0 4 0,0-1 0,-3-1 0,1 3 0,-3-2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8:42:11.665"/>
    </inkml:context>
    <inkml:brush xml:id="br0">
      <inkml:brushProperty name="width" value="0.05" units="cm"/>
      <inkml:brushProperty name="height" value="0.05" units="cm"/>
      <inkml:brushProperty name="color" value="#F6630D"/>
    </inkml:brush>
  </inkml:definitions>
  <inkml:trace contextRef="#ctx0" brushRef="#br0">0 0 24575,'11'3'0,"5"3"0,6 7 0,18 9 0,13 9 0,4 4 0,13 7 0,-9-4 0,15 11 0,-23-21 0,2 0 0,-1 0 0,0-1 0,3-1 0,0-2 0,-4-2 0,-3 0 0,19 11 0,11 7 0,-9 0 0,-6-2 0,12 7 0,1-4 0,-33-17 0,2 0 0,5-1 0,-1-1 0,28 13 0,-7-2 0,-28-11 0,-4 6 0,10 3 0,0 7 0,21 5 0,2 0 0,2-5 0,-6-5 0,-13-3 0,5 7 0,11 9 0,-26-17 0,1 1 0,4-1 0,1 0 0,-2 0 0,-1-1 0,0-2 0,-2 0 0,30 18 0,-8-2 0,-14-10 0,-16-6 0,2-3 0,-9-4 0,1 1 0,-4-3 0,-1-1 0,1 0 0,6 4 0,7 3 0,6 3 0,-2 1 0,6-4 0,0 2 0,15 8 0,14 6 0,-17 0 0,19 4 0,-26-9 0,10 4 0,-13-11 0,-7-2 0,-5-4 0,3 4 0,4 5 0,6-1 0,-9-6 0,5-3 0,-10-7 0,4 2 0,-2 0 0,4 1 0,-8-3 0,8 1 0,-17-6 0,-4 0 0,-12-4 0,-8-3 0,2 2 0,2 1 0,6 4 0,-2-4 0,-4 2 0,-6-7 0,-4 2 0,0-3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8:46:43.637"/>
    </inkml:context>
    <inkml:brush xml:id="br0">
      <inkml:brushProperty name="width" value="0.05" units="cm"/>
      <inkml:brushProperty name="height" value="0.05" units="cm"/>
      <inkml:brushProperty name="color" value="#F6630D"/>
    </inkml:brush>
  </inkml:definitions>
  <inkml:trace contextRef="#ctx0" brushRef="#br0">0 1 24575,'13'1'0,"6"0"0,15 0 0,4-1 0,12 2 0,-6-1 0,4 1 0,-5-2 0,-6 0 0,5 0 0,-2 0 0,8 0 0,1 0 0,-3 0 0,7 0 0,-5 0 0,5 0 0,-3 0 0,-9 0 0,8 0 0,-2 0 0,7 0 0,-7 0 0,9 0 0,-5 0 0,22-3 0,-8 3 0,2-3 0,-13 3 0,-3 0 0,1 0 0,16 3 0,1 0 0,29 0 0,-9-1 0,7-2 0,-17-2 0,-21 1 0,-5-1 0,-9 2 0,4 0 0,-5 0 0,-8 0 0,-14 0 0,-11 0 0,-7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8:46:44.787"/>
    </inkml:context>
    <inkml:brush xml:id="br0">
      <inkml:brushProperty name="width" value="0.05" units="cm"/>
      <inkml:brushProperty name="height" value="0.05" units="cm"/>
      <inkml:brushProperty name="color" value="#F6630D"/>
    </inkml:brush>
  </inkml:definitions>
  <inkml:trace contextRef="#ctx0" brushRef="#br0">1 0 24575,'16'7'0,"1"-2"0,12 8 0,-3-5 0,3 1 0,-9-2 0,-2 0 0,-2 1 0,1 1 0,3 1 0,-1-2 0,-3-1 0,-1-3 0,-8 0 0,-3-1 0,-7 5 0,-4 0 0,-1 8 0,-4 4 0,0 4 0,-1 5 0,2-3 0,2-3 0,-1-5 0,1-6 0,-2-2 0,0-4 0,-1 0 0,1-1 0,1 2 0,2-1 0,3-1 0,1-1 0,3-3 0,0-1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8:46:46.010"/>
    </inkml:context>
    <inkml:brush xml:id="br0">
      <inkml:brushProperty name="width" value="0.05" units="cm"/>
      <inkml:brushProperty name="height" value="0.05" units="cm"/>
      <inkml:brushProperty name="color" value="#F6630D"/>
    </inkml:brush>
  </inkml:definitions>
  <inkml:trace contextRef="#ctx0" brushRef="#br0">1 1 24575,'1'8'0,"-1"0"0,5 6 0,-3 2 0,3 1 0,0 2 0,-2-7 0,1 2 0,-2-5 0,-1-3 0,0 0 0,-1-1 0,2 2 0,1 1 0,0 3 0,4 4 0,-2 2 0,2 5 0,-2-5 0,-2 1 0,-1-7 0,-2-5 0,1-2 0,0-2 0,3 2 0,-3 1 0,2 0 0,-3-1 0,-2-2 0,2-2 0,-2-6 0,2 3 0,0-3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8:46:47.123"/>
    </inkml:context>
    <inkml:brush xml:id="br0">
      <inkml:brushProperty name="width" value="0.05" units="cm"/>
      <inkml:brushProperty name="height" value="0.05" units="cm"/>
      <inkml:brushProperty name="color" value="#F6630D"/>
    </inkml:brush>
  </inkml:definitions>
  <inkml:trace contextRef="#ctx0" brushRef="#br0">319 0 24575,'-10'2'0,"1"1"0,-1 2 0,3 2 0,-4 1 0,3 0 0,-3 0 0,1 2 0,-1-4 0,-2 4 0,1-3 0,-2 2 0,-2-1 0,3 1 0,-1-1 0,6-3 0,1-1 0,1 0 0,0-2 0,-3 0 0,0 0 0,-3 1 0,2 2 0,-1 2 0,1 1 0,1 0 0,-1 0 0,2-1 0,-2-1 0,2 2 0,3-3 0,-1 0 0,4-5 0,0-2 0,1 0 0,1 1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8:46:53.199"/>
    </inkml:context>
    <inkml:brush xml:id="br0">
      <inkml:brushProperty name="width" value="0.05" units="cm"/>
      <inkml:brushProperty name="height" value="0.05" units="cm"/>
      <inkml:brushProperty name="color" value="#F6630D"/>
    </inkml:brush>
  </inkml:definitions>
  <inkml:trace contextRef="#ctx0" brushRef="#br0">9 1 24575,'0'41'0,"-2"-2"0,1 9 0,-1-10 0,2 8 0,0-7 0,0 3 0,0-10 0,0 3 0,0-5 0,0 7 0,0-3 0,0-2 0,-1 1 0,0-1 0,-1 2 0,2 3 0,0-5 0,0 2 0,2-1 0,-1-1 0,0 2 0,-1-7 0,0-2 0,0-3 0,0 1 0,0 6 0,0-3 0,0 0 0,0-7 0,0-6 0,0-3 0,0 1 0,0 12 0,0 24 0,0 16 0,0 4 0,0-9 0,0-21 0,0-17 0,0-11 0,0-7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1:23:19.040"/>
    </inkml:context>
    <inkml:brush xml:id="br0">
      <inkml:brushProperty name="width" value="0.05" units="cm"/>
      <inkml:brushProperty name="height" value="0.05" units="cm"/>
      <inkml:brushProperty name="color" value="#F6630D"/>
    </inkml:brush>
  </inkml:definitions>
  <inkml:trace contextRef="#ctx0" brushRef="#br0">1 0 24575,'30'27'0,"1"6"0,-1-2 0,5 8 0,5 3 0,3 3 0,9 3 0,2 5 0,9-3 0,7 5 0,-10-14 0,-2 0 0,-10-9 0,17 14 0,2 2 0,1 0 0,-4 1 0,-14-11 0,0 1 0,-1-3 0,-4-3 0,16 17 0,19 6 0,-30-21 0,2 0 0,1-1 0,0-1 0,-7-4 0,-1-2 0,36 22 0,-15-5 0,-23-17 0,1 0 0,37 30 0,2-2 0,-20-6 0,-4-4 0,-9-1 0,11 3 0,-7-3 0,-9-13 0,-3 3 0,-13-8 0,5 8 0,8 5 0,7 6 0,27 16 0,-34-30 0,1-1 0,0 0 0,0-1 0,36 19 0,-27-15 0,4 0 0,-2 11 0,16 8 0,-27-22 0,0 0 0,31 25 0,-28-29 0,0 0 0,22 18 0,4-4 0,-7-10 0,-13-1 0,16-3 0,1 4 0,6 4 0,-7-7 0,-24-3 0,-6-10 0,-16-1 0,7 0 0,2 3 0,3-3 0,-2 2 0,-7-9 0,-13 1 0,-9-6 0,-3 1 0,-2-2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8:46:54.685"/>
    </inkml:context>
    <inkml:brush xml:id="br0">
      <inkml:brushProperty name="width" value="0.05" units="cm"/>
      <inkml:brushProperty name="height" value="0.05" units="cm"/>
      <inkml:brushProperty name="color" value="#F6630D"/>
    </inkml:brush>
  </inkml:definitions>
  <inkml:trace contextRef="#ctx0" brushRef="#br0">0 1 24575,'7'12'0,"-2"2"0,0 3 0,-2 3 0,2-5 0,-3 4 0,2-2 0,-2-2 0,1-2 0,-1-5 0,1 1 0,-1-2 0,1 4 0,4 5 0,-2 1 0,5 6 0,-3-5 0,1-1 0,-3-6 0,2-1 0,-4-4 0,3 2 0,-2 0 0,5 5 0,-3-2 0,2-1 0,-3-6 0,4-4 0,-3-3 0,6-2 0,-4-2 0,2 1 0,-2 0 0,-1-1 0,0 1 0,-3-1 0,4 1 0,-4 1 0,2 0 0,-3 2 0,3-2 0,-1 0 0,0-3 0,2 0 0,-2-2 0,3 0 0,0 0 0,2 2 0,-4 0 0,1 2 0,-6 1 0,1 0 0,-1 2 0,0 1 0,0 1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8:46:55.820"/>
    </inkml:context>
    <inkml:brush xml:id="br0">
      <inkml:brushProperty name="width" value="0.05" units="cm"/>
      <inkml:brushProperty name="height" value="0.05" units="cm"/>
      <inkml:brushProperty name="color" value="#F6630D"/>
    </inkml:brush>
  </inkml:definitions>
  <inkml:trace contextRef="#ctx0" brushRef="#br0">0 0 24575,'9'18'0,"-1"6"0,0 2 0,-1 5 0,3 3 0,0-4 0,-2-4 0,-1-10 0,-5-6 0,-1-7 0,-1-2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8:46:57.080"/>
    </inkml:context>
    <inkml:brush xml:id="br0">
      <inkml:brushProperty name="width" value="0.05" units="cm"/>
      <inkml:brushProperty name="height" value="0.05" units="cm"/>
      <inkml:brushProperty name="color" value="#F6630D"/>
    </inkml:brush>
  </inkml:definitions>
  <inkml:trace contextRef="#ctx0" brushRef="#br0">258 1 24575,'-3'9'0,"0"0"0,-2 5 0,0-2 0,2 2 0,0-2 0,-1-1 0,0 0 0,-1 0 0,-3 2 0,1 0 0,-3 2 0,4-3 0,-4 0 0,3-1 0,-1-2 0,2 2 0,-1-3 0,1 0 0,-1 3 0,1-4 0,1 3 0,0-4 0,2 1 0,0-1 0,0 1 0,-1-1 0,0 2 0,-1 2 0,-3 1 0,1 2 0,-1 0 0,1 2 0,-1 1 0,-1 5 0,1-2 0,-2 3 0,3-5 0,0-2 0,1-2 0,3-5 0,-1 0 0,1 0 0,2-1 0,-1-1 0,-1-1 0,3-4 0,-2 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1:23:47.331"/>
    </inkml:context>
    <inkml:brush xml:id="br0">
      <inkml:brushProperty name="width" value="0.05" units="cm"/>
      <inkml:brushProperty name="height" value="0.05" units="cm"/>
      <inkml:brushProperty name="color" value="#004F8B"/>
    </inkml:brush>
  </inkml:definitions>
  <inkml:trace contextRef="#ctx0" brushRef="#br0">0 1 24575,'39'20'0,"-4"1"0,20 17 0,2 2 0,-6-1 0,25 14 0,-34-22 0,0 1 0,5 6 0,0 1 0,6 3 0,-3-2 0,18 24 0,5-1 0,-11-7 0,-14-20 0,5 2-235,2 0 0,1 0 235,6 1 0,0-2 0,0-3 0,-2-1 0,-9-4 0,-3-2 0,34 20 0,-15 0 0,-13-5 0,17 18 0,-33-29 0,2 2 0,10 8 0,1 2 0,-3-2 0,0-2 0,-3-3 0,-1-1 0,-2-2 0,-2-2 0,34 21 470,-3 3-470,-30-24 0,0 0 0,35 26 0,-23-19 0,4 1-319,1-2 0,2-1 319,7 4 0,1 0 0,-4-3 0,-3-2 0,-11-8 0,-1-2 0,-2 2 0,-1-1 0,33 13 0,-35-15 0,0 0 0,42 21 0,-9-2 0,6 10 638,-8-3-638,1 0 0,-14-7 0,-14-17 0,-8-3 0,-10-7 0,-6-3 0,-8-3 0,-11-5 0,-2-4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D13B82-5A3E-F349-A6EA-85EF60E0B341}" type="datetimeFigureOut">
              <a:rPr lang="en-US" smtClean="0"/>
              <a:t>10/29/23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4881CF-809C-464D-A4A1-1107EC959004}" type="slidenum">
              <a:rPr lang="en-US" smtClean="0"/>
              <a:t>‹#›</a:t>
            </a:fld>
            <a:endParaRPr lang="en-US"/>
          </a:p>
        </p:txBody>
      </p:sp>
    </p:spTree>
    <p:extLst>
      <p:ext uri="{BB962C8B-B14F-4D97-AF65-F5344CB8AC3E}">
        <p14:creationId xmlns:p14="http://schemas.microsoft.com/office/powerpoint/2010/main" val="1240543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acbec4c9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acbec4c9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8444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acbec4c9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acbec4c9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37FFF-40DE-C74F-8ED1-512C775F06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E702097-3BC4-4C4F-B330-00BC3BFC23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0A84338-846A-3146-85D5-79CD25E123F9}"/>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5" name="Footer Placeholder 4">
            <a:extLst>
              <a:ext uri="{FF2B5EF4-FFF2-40B4-BE49-F238E27FC236}">
                <a16:creationId xmlns:a16="http://schemas.microsoft.com/office/drawing/2014/main" id="{B463E70F-66DC-404E-A3CA-AD465F9FA6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2E3438-EC31-6745-8484-6F1DB66D42A0}"/>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1100282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9CF49-3E52-6D4B-B434-FCAF764B4D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F36675-6B41-044C-AE70-4D612384BA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F9C547-A720-EA4F-B19C-CEC5D3C0B488}"/>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5" name="Footer Placeholder 4">
            <a:extLst>
              <a:ext uri="{FF2B5EF4-FFF2-40B4-BE49-F238E27FC236}">
                <a16:creationId xmlns:a16="http://schemas.microsoft.com/office/drawing/2014/main" id="{6F5B3AA3-9D36-8C40-8BD7-093B82A71B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80E041-0519-DD48-81D8-37108F821CEF}"/>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755381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13F421-B8AA-6945-B269-AF7908AE4E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67E2B6-8AA1-5E4D-BCFE-36A4BBDC69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D23FA-97E9-5649-A5FB-7968F6C00099}"/>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5" name="Footer Placeholder 4">
            <a:extLst>
              <a:ext uri="{FF2B5EF4-FFF2-40B4-BE49-F238E27FC236}">
                <a16:creationId xmlns:a16="http://schemas.microsoft.com/office/drawing/2014/main" id="{70A21306-49F3-674D-A257-6935DF09A8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48C8E9-EC44-C342-971B-59A608A67662}"/>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1947501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p:nvPr/>
        </p:nvSpPr>
        <p:spPr>
          <a:xfrm>
            <a:off x="0" y="6727600"/>
            <a:ext cx="12192000" cy="13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 name="Google Shape;20;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2" name="Google Shape;22;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84214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8828E-07BE-F34C-A1D1-41380B689B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CFC4EF-47FB-474F-AD03-4236D28593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739D62-578C-5C41-98D0-35995E9F1229}"/>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5" name="Footer Placeholder 4">
            <a:extLst>
              <a:ext uri="{FF2B5EF4-FFF2-40B4-BE49-F238E27FC236}">
                <a16:creationId xmlns:a16="http://schemas.microsoft.com/office/drawing/2014/main" id="{D64F9D38-7B27-584A-A5C1-DD4B795543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11C3D-019B-EC4E-BEF5-85021839D12F}"/>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6800722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58D93-85A6-544D-86F2-60C9AAB41B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1889479-4C8B-5141-9026-B98F852426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C210CF-831A-E94F-AF2B-84082AC63030}"/>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5" name="Footer Placeholder 4">
            <a:extLst>
              <a:ext uri="{FF2B5EF4-FFF2-40B4-BE49-F238E27FC236}">
                <a16:creationId xmlns:a16="http://schemas.microsoft.com/office/drawing/2014/main" id="{60A22A28-DC06-E243-B94A-A903064137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5A0719-8656-7B40-B2E3-198D8BC1454C}"/>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1931740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19004-B727-B643-8E47-9CBFA28A1D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538611-A08F-734E-8180-9B847AC68F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F22AA3-108F-1B40-823B-C28652FE833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84A4DF6-25BC-0D4D-BC69-06473C14F5CA}"/>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6" name="Footer Placeholder 5">
            <a:extLst>
              <a:ext uri="{FF2B5EF4-FFF2-40B4-BE49-F238E27FC236}">
                <a16:creationId xmlns:a16="http://schemas.microsoft.com/office/drawing/2014/main" id="{68396945-49E9-5C4F-83F1-86DE58135C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B24DBE-5C62-C643-8A60-4F0BE0B3CE69}"/>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2242718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3915A-70DD-2A4C-9730-6950C3743B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18414F-4B37-7948-8398-6286BA572F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34BDA5-8F06-A94C-ABD9-2425F09237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33673B-2196-D642-AB1A-BF6AE895DE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B738DE-F6C1-FE40-835C-5059C9D281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194ABE1-6384-4249-BC1E-CC954F40E2CA}"/>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8" name="Footer Placeholder 7">
            <a:extLst>
              <a:ext uri="{FF2B5EF4-FFF2-40B4-BE49-F238E27FC236}">
                <a16:creationId xmlns:a16="http://schemas.microsoft.com/office/drawing/2014/main" id="{24430979-1A18-0449-83BF-8C9484380F2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CE57C0C-C4C0-D04D-8A19-041B9070BD64}"/>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4265215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50637-31FC-104F-8FDD-F3CB8C06EF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4316A4-981A-C241-9CF1-946DAB2B98AD}"/>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4" name="Footer Placeholder 3">
            <a:extLst>
              <a:ext uri="{FF2B5EF4-FFF2-40B4-BE49-F238E27FC236}">
                <a16:creationId xmlns:a16="http://schemas.microsoft.com/office/drawing/2014/main" id="{D484DD33-8922-A444-A3DF-4751E73293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E6E350-96F6-E044-91D0-6F3956206CDA}"/>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3023177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6D23C8-8118-574C-90A9-7CE12142D533}"/>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3" name="Footer Placeholder 2">
            <a:extLst>
              <a:ext uri="{FF2B5EF4-FFF2-40B4-BE49-F238E27FC236}">
                <a16:creationId xmlns:a16="http://schemas.microsoft.com/office/drawing/2014/main" id="{6C2F6D58-EC2B-2043-AF05-7035294C20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099602-6939-C64C-8B68-EA8ABABC116F}"/>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2793525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3879E-FE81-E740-88B1-CEDBB4BF9D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B34894-703C-BF41-8509-BCA32D7352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3DE071-EE27-454D-ADA6-9A722B5124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01D8EC-20F7-1E4B-96EF-CF89F800D034}"/>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6" name="Footer Placeholder 5">
            <a:extLst>
              <a:ext uri="{FF2B5EF4-FFF2-40B4-BE49-F238E27FC236}">
                <a16:creationId xmlns:a16="http://schemas.microsoft.com/office/drawing/2014/main" id="{130B390A-375A-CF49-BCEE-1BA4529967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9FC12E-B718-274C-81EE-6663102A3D88}"/>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3649597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32F5C-6073-6D42-B415-8928AEE1E1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E15FD1-52F4-324A-9056-F02071E10C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51604B4-C182-0741-A62F-0B1E7B0EAC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425714-4BC1-1E42-997B-31E073452B2E}"/>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6" name="Footer Placeholder 5">
            <a:extLst>
              <a:ext uri="{FF2B5EF4-FFF2-40B4-BE49-F238E27FC236}">
                <a16:creationId xmlns:a16="http://schemas.microsoft.com/office/drawing/2014/main" id="{4274F067-A703-014D-8231-5D9974BAC9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178E52-E915-4643-91BF-10CD07A579D8}"/>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4035274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1A3D46-BD23-1B47-8CC8-87463ACCFF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7BC9792-085C-8741-BDD4-7DA17B5134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75E9B8-9ED6-584C-862E-36FC372E00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ED49AE-72B7-8D43-8D4B-116D6DE5FA4B}" type="datetimeFigureOut">
              <a:rPr lang="en-US" smtClean="0"/>
              <a:t>10/29/23</a:t>
            </a:fld>
            <a:endParaRPr lang="en-US"/>
          </a:p>
        </p:txBody>
      </p:sp>
      <p:sp>
        <p:nvSpPr>
          <p:cNvPr id="5" name="Footer Placeholder 4">
            <a:extLst>
              <a:ext uri="{FF2B5EF4-FFF2-40B4-BE49-F238E27FC236}">
                <a16:creationId xmlns:a16="http://schemas.microsoft.com/office/drawing/2014/main" id="{9BF48169-E04B-8040-BAF1-9F354E1DEC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6D4A2DD-5605-A24E-B207-5F8AE7C7A8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8ECE09-DD9D-1541-9E1B-C0CA2E91893D}" type="slidenum">
              <a:rPr lang="en-US" smtClean="0"/>
              <a:t>‹#›</a:t>
            </a:fld>
            <a:endParaRPr lang="en-US"/>
          </a:p>
        </p:txBody>
      </p:sp>
    </p:spTree>
    <p:extLst>
      <p:ext uri="{BB962C8B-B14F-4D97-AF65-F5344CB8AC3E}">
        <p14:creationId xmlns:p14="http://schemas.microsoft.com/office/powerpoint/2010/main" val="3518680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customXml" Target="../ink/ink18.xml"/><Relationship Id="rId18"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customXml" Target="../ink/ink22.xml"/><Relationship Id="rId7" Type="http://schemas.openxmlformats.org/officeDocument/2006/relationships/image" Target="../media/image26.png"/><Relationship Id="rId12" Type="http://schemas.openxmlformats.org/officeDocument/2006/relationships/image" Target="../media/image1310.png"/><Relationship Id="rId17" Type="http://schemas.openxmlformats.org/officeDocument/2006/relationships/customXml" Target="../ink/ink20.xml"/><Relationship Id="rId2" Type="http://schemas.openxmlformats.org/officeDocument/2006/relationships/image" Target="../media/image11.png"/><Relationship Id="rId16" Type="http://schemas.openxmlformats.org/officeDocument/2006/relationships/image" Target="../media/image17.png"/><Relationship Id="rId20"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customXml" Target="../ink/ink16.xml"/><Relationship Id="rId11" Type="http://schemas.openxmlformats.org/officeDocument/2006/relationships/customXml" Target="../ink/ink17.xml"/><Relationship Id="rId24" Type="http://schemas.openxmlformats.org/officeDocument/2006/relationships/image" Target="../media/image30.png"/><Relationship Id="rId5" Type="http://schemas.openxmlformats.org/officeDocument/2006/relationships/image" Target="../media/image20.png"/><Relationship Id="rId15" Type="http://schemas.openxmlformats.org/officeDocument/2006/relationships/customXml" Target="../ink/ink19.xml"/><Relationship Id="rId23" Type="http://schemas.openxmlformats.org/officeDocument/2006/relationships/customXml" Target="../ink/ink23.xml"/><Relationship Id="rId10" Type="http://schemas.openxmlformats.org/officeDocument/2006/relationships/image" Target="../media/image10.png"/><Relationship Id="rId19" Type="http://schemas.openxmlformats.org/officeDocument/2006/relationships/customXml" Target="../ink/ink21.xml"/><Relationship Id="rId4" Type="http://schemas.openxmlformats.org/officeDocument/2006/relationships/customXml" Target="../ink/ink15.xml"/><Relationship Id="rId9" Type="http://schemas.openxmlformats.org/officeDocument/2006/relationships/image" Target="../media/image9.png"/><Relationship Id="rId14" Type="http://schemas.openxmlformats.org/officeDocument/2006/relationships/image" Target="../media/image1610.png"/><Relationship Id="rId22"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customXml" Target="../ink/ink26.xml"/><Relationship Id="rId13" Type="http://schemas.openxmlformats.org/officeDocument/2006/relationships/image" Target="../media/image36.png"/><Relationship Id="rId3" Type="http://schemas.openxmlformats.org/officeDocument/2006/relationships/image" Target="../media/image7.png"/><Relationship Id="rId7" Type="http://schemas.openxmlformats.org/officeDocument/2006/relationships/image" Target="../media/image33.png"/><Relationship Id="rId12" Type="http://schemas.openxmlformats.org/officeDocument/2006/relationships/customXml" Target="../ink/ink28.xml"/><Relationship Id="rId17" Type="http://schemas.openxmlformats.org/officeDocument/2006/relationships/image" Target="../media/image38.png"/><Relationship Id="rId2" Type="http://schemas.openxmlformats.org/officeDocument/2006/relationships/image" Target="../media/image15.png"/><Relationship Id="rId16" Type="http://schemas.openxmlformats.org/officeDocument/2006/relationships/customXml" Target="../ink/ink30.xml"/><Relationship Id="rId1" Type="http://schemas.openxmlformats.org/officeDocument/2006/relationships/slideLayout" Target="../slideLayouts/slideLayout2.xml"/><Relationship Id="rId6" Type="http://schemas.openxmlformats.org/officeDocument/2006/relationships/customXml" Target="../ink/ink25.xml"/><Relationship Id="rId11" Type="http://schemas.openxmlformats.org/officeDocument/2006/relationships/image" Target="../media/image35.png"/><Relationship Id="rId5" Type="http://schemas.openxmlformats.org/officeDocument/2006/relationships/image" Target="../media/image32.png"/><Relationship Id="rId15" Type="http://schemas.openxmlformats.org/officeDocument/2006/relationships/image" Target="../media/image37.png"/><Relationship Id="rId10" Type="http://schemas.openxmlformats.org/officeDocument/2006/relationships/customXml" Target="../ink/ink27.xml"/><Relationship Id="rId4" Type="http://schemas.openxmlformats.org/officeDocument/2006/relationships/customXml" Target="../ink/ink24.xml"/><Relationship Id="rId9" Type="http://schemas.openxmlformats.org/officeDocument/2006/relationships/image" Target="../media/image34.png"/><Relationship Id="rId14" Type="http://schemas.openxmlformats.org/officeDocument/2006/relationships/customXml" Target="../ink/ink29.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6" Type="http://schemas.openxmlformats.org/officeDocument/2006/relationships/image" Target="../media/image48.png"/><Relationship Id="rId21" Type="http://schemas.openxmlformats.org/officeDocument/2006/relationships/image" Target="../media/image9.png"/><Relationship Id="rId34" Type="http://schemas.openxmlformats.org/officeDocument/2006/relationships/image" Target="../media/image52.png"/><Relationship Id="rId42" Type="http://schemas.openxmlformats.org/officeDocument/2006/relationships/image" Target="../media/image56.png"/><Relationship Id="rId47" Type="http://schemas.openxmlformats.org/officeDocument/2006/relationships/customXml" Target="../ink/ink51.xml"/><Relationship Id="rId50" Type="http://schemas.openxmlformats.org/officeDocument/2006/relationships/image" Target="../media/image60.png"/><Relationship Id="rId55" Type="http://schemas.openxmlformats.org/officeDocument/2006/relationships/customXml" Target="../ink/ink55.xml"/><Relationship Id="rId63" Type="http://schemas.openxmlformats.org/officeDocument/2006/relationships/customXml" Target="../ink/ink59.xml"/><Relationship Id="rId68" Type="http://schemas.openxmlformats.org/officeDocument/2006/relationships/image" Target="../media/image69.png"/><Relationship Id="rId7" Type="http://schemas.openxmlformats.org/officeDocument/2006/relationships/image" Target="../media/image40.png"/><Relationship Id="rId2" Type="http://schemas.openxmlformats.org/officeDocument/2006/relationships/image" Target="../media/image11.png"/><Relationship Id="rId16" Type="http://schemas.openxmlformats.org/officeDocument/2006/relationships/customXml" Target="../ink/ink37.xml"/><Relationship Id="rId29" Type="http://schemas.openxmlformats.org/officeDocument/2006/relationships/customXml" Target="../ink/ink42.xml"/><Relationship Id="rId11" Type="http://schemas.openxmlformats.org/officeDocument/2006/relationships/image" Target="../media/image42.png"/><Relationship Id="rId24" Type="http://schemas.openxmlformats.org/officeDocument/2006/relationships/image" Target="../media/image47.png"/><Relationship Id="rId32" Type="http://schemas.openxmlformats.org/officeDocument/2006/relationships/image" Target="../media/image51.png"/><Relationship Id="rId37" Type="http://schemas.openxmlformats.org/officeDocument/2006/relationships/customXml" Target="../ink/ink46.xml"/><Relationship Id="rId40" Type="http://schemas.openxmlformats.org/officeDocument/2006/relationships/image" Target="../media/image55.png"/><Relationship Id="rId45" Type="http://schemas.openxmlformats.org/officeDocument/2006/relationships/customXml" Target="../ink/ink50.xml"/><Relationship Id="rId53" Type="http://schemas.openxmlformats.org/officeDocument/2006/relationships/customXml" Target="../ink/ink54.xml"/><Relationship Id="rId58" Type="http://schemas.openxmlformats.org/officeDocument/2006/relationships/image" Target="../media/image64.png"/><Relationship Id="rId66" Type="http://schemas.openxmlformats.org/officeDocument/2006/relationships/image" Target="../media/image68.png"/><Relationship Id="rId5" Type="http://schemas.openxmlformats.org/officeDocument/2006/relationships/image" Target="../media/image39.png"/><Relationship Id="rId61" Type="http://schemas.openxmlformats.org/officeDocument/2006/relationships/customXml" Target="../ink/ink58.xml"/><Relationship Id="rId19" Type="http://schemas.openxmlformats.org/officeDocument/2006/relationships/image" Target="../media/image46.png"/><Relationship Id="rId14" Type="http://schemas.openxmlformats.org/officeDocument/2006/relationships/customXml" Target="../ink/ink36.xml"/><Relationship Id="rId22" Type="http://schemas.openxmlformats.org/officeDocument/2006/relationships/image" Target="../media/image10.png"/><Relationship Id="rId27" Type="http://schemas.openxmlformats.org/officeDocument/2006/relationships/customXml" Target="../ink/ink41.xml"/><Relationship Id="rId30" Type="http://schemas.openxmlformats.org/officeDocument/2006/relationships/image" Target="../media/image50.png"/><Relationship Id="rId35" Type="http://schemas.openxmlformats.org/officeDocument/2006/relationships/customXml" Target="../ink/ink45.xml"/><Relationship Id="rId43" Type="http://schemas.openxmlformats.org/officeDocument/2006/relationships/customXml" Target="../ink/ink49.xml"/><Relationship Id="rId48" Type="http://schemas.openxmlformats.org/officeDocument/2006/relationships/image" Target="../media/image59.png"/><Relationship Id="rId56" Type="http://schemas.openxmlformats.org/officeDocument/2006/relationships/image" Target="../media/image63.png"/><Relationship Id="rId64" Type="http://schemas.openxmlformats.org/officeDocument/2006/relationships/image" Target="../media/image67.png"/><Relationship Id="rId8" Type="http://schemas.openxmlformats.org/officeDocument/2006/relationships/customXml" Target="../ink/ink33.xml"/><Relationship Id="rId51" Type="http://schemas.openxmlformats.org/officeDocument/2006/relationships/customXml" Target="../ink/ink53.xml"/><Relationship Id="rId3" Type="http://schemas.openxmlformats.org/officeDocument/2006/relationships/image" Target="../media/image12.png"/><Relationship Id="rId12" Type="http://schemas.openxmlformats.org/officeDocument/2006/relationships/customXml" Target="../ink/ink35.xml"/><Relationship Id="rId17" Type="http://schemas.openxmlformats.org/officeDocument/2006/relationships/image" Target="../media/image45.png"/><Relationship Id="rId25" Type="http://schemas.openxmlformats.org/officeDocument/2006/relationships/customXml" Target="../ink/ink40.xml"/><Relationship Id="rId33" Type="http://schemas.openxmlformats.org/officeDocument/2006/relationships/customXml" Target="../ink/ink44.xml"/><Relationship Id="rId38" Type="http://schemas.openxmlformats.org/officeDocument/2006/relationships/image" Target="../media/image54.png"/><Relationship Id="rId46" Type="http://schemas.openxmlformats.org/officeDocument/2006/relationships/image" Target="../media/image58.png"/><Relationship Id="rId59" Type="http://schemas.openxmlformats.org/officeDocument/2006/relationships/customXml" Target="../ink/ink57.xml"/><Relationship Id="rId67" Type="http://schemas.openxmlformats.org/officeDocument/2006/relationships/customXml" Target="../ink/ink61.xml"/><Relationship Id="rId20" Type="http://schemas.openxmlformats.org/officeDocument/2006/relationships/image" Target="../media/image8.png"/><Relationship Id="rId41" Type="http://schemas.openxmlformats.org/officeDocument/2006/relationships/customXml" Target="../ink/ink48.xml"/><Relationship Id="rId54" Type="http://schemas.openxmlformats.org/officeDocument/2006/relationships/image" Target="../media/image62.png"/><Relationship Id="rId6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customXml" Target="../ink/ink32.xml"/><Relationship Id="rId15" Type="http://schemas.openxmlformats.org/officeDocument/2006/relationships/image" Target="../media/image44.png"/><Relationship Id="rId23" Type="http://schemas.openxmlformats.org/officeDocument/2006/relationships/customXml" Target="../ink/ink39.xml"/><Relationship Id="rId28" Type="http://schemas.openxmlformats.org/officeDocument/2006/relationships/image" Target="../media/image49.png"/><Relationship Id="rId36" Type="http://schemas.openxmlformats.org/officeDocument/2006/relationships/image" Target="../media/image53.png"/><Relationship Id="rId49" Type="http://schemas.openxmlformats.org/officeDocument/2006/relationships/customXml" Target="../ink/ink52.xml"/><Relationship Id="rId57" Type="http://schemas.openxmlformats.org/officeDocument/2006/relationships/customXml" Target="../ink/ink56.xml"/><Relationship Id="rId10" Type="http://schemas.openxmlformats.org/officeDocument/2006/relationships/customXml" Target="../ink/ink34.xml"/><Relationship Id="rId31" Type="http://schemas.openxmlformats.org/officeDocument/2006/relationships/customXml" Target="../ink/ink43.xml"/><Relationship Id="rId44" Type="http://schemas.openxmlformats.org/officeDocument/2006/relationships/image" Target="../media/image57.png"/><Relationship Id="rId52" Type="http://schemas.openxmlformats.org/officeDocument/2006/relationships/image" Target="../media/image61.png"/><Relationship Id="rId60" Type="http://schemas.openxmlformats.org/officeDocument/2006/relationships/image" Target="../media/image65.png"/><Relationship Id="rId65" Type="http://schemas.openxmlformats.org/officeDocument/2006/relationships/customXml" Target="../ink/ink60.xml"/><Relationship Id="rId4" Type="http://schemas.openxmlformats.org/officeDocument/2006/relationships/customXml" Target="../ink/ink31.xml"/><Relationship Id="rId9" Type="http://schemas.openxmlformats.org/officeDocument/2006/relationships/image" Target="../media/image41.png"/><Relationship Id="rId13" Type="http://schemas.openxmlformats.org/officeDocument/2006/relationships/image" Target="../media/image43.png"/><Relationship Id="rId18" Type="http://schemas.openxmlformats.org/officeDocument/2006/relationships/customXml" Target="../ink/ink38.xml"/><Relationship Id="rId39" Type="http://schemas.openxmlformats.org/officeDocument/2006/relationships/customXml" Target="../ink/ink4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customXml" Target="../ink/ink64.xml"/><Relationship Id="rId13" Type="http://schemas.openxmlformats.org/officeDocument/2006/relationships/image" Target="../media/image77.png"/><Relationship Id="rId18" Type="http://schemas.openxmlformats.org/officeDocument/2006/relationships/customXml" Target="../ink/ink69.xml"/><Relationship Id="rId3" Type="http://schemas.openxmlformats.org/officeDocument/2006/relationships/image" Target="../media/image71.png"/><Relationship Id="rId21" Type="http://schemas.openxmlformats.org/officeDocument/2006/relationships/image" Target="../media/image81.png"/><Relationship Id="rId7" Type="http://schemas.openxmlformats.org/officeDocument/2006/relationships/image" Target="../media/image74.png"/><Relationship Id="rId12" Type="http://schemas.openxmlformats.org/officeDocument/2006/relationships/customXml" Target="../ink/ink66.xml"/><Relationship Id="rId17" Type="http://schemas.openxmlformats.org/officeDocument/2006/relationships/image" Target="../media/image79.png"/><Relationship Id="rId2" Type="http://schemas.openxmlformats.org/officeDocument/2006/relationships/image" Target="../media/image70.png"/><Relationship Id="rId16" Type="http://schemas.openxmlformats.org/officeDocument/2006/relationships/customXml" Target="../ink/ink68.xml"/><Relationship Id="rId20" Type="http://schemas.openxmlformats.org/officeDocument/2006/relationships/customXml" Target="../ink/ink70.xml"/><Relationship Id="rId1" Type="http://schemas.openxmlformats.org/officeDocument/2006/relationships/slideLayout" Target="../slideLayouts/slideLayout2.xml"/><Relationship Id="rId6" Type="http://schemas.openxmlformats.org/officeDocument/2006/relationships/customXml" Target="../ink/ink63.xml"/><Relationship Id="rId11" Type="http://schemas.openxmlformats.org/officeDocument/2006/relationships/image" Target="../media/image76.png"/><Relationship Id="rId5" Type="http://schemas.openxmlformats.org/officeDocument/2006/relationships/image" Target="../media/image73.png"/><Relationship Id="rId15" Type="http://schemas.openxmlformats.org/officeDocument/2006/relationships/image" Target="../media/image78.png"/><Relationship Id="rId10" Type="http://schemas.openxmlformats.org/officeDocument/2006/relationships/customXml" Target="../ink/ink65.xml"/><Relationship Id="rId19" Type="http://schemas.openxmlformats.org/officeDocument/2006/relationships/image" Target="../media/image80.png"/><Relationship Id="rId4" Type="http://schemas.openxmlformats.org/officeDocument/2006/relationships/customXml" Target="../ink/ink62.xml"/><Relationship Id="rId9" Type="http://schemas.openxmlformats.org/officeDocument/2006/relationships/image" Target="../media/image75.png"/><Relationship Id="rId14" Type="http://schemas.openxmlformats.org/officeDocument/2006/relationships/customXml" Target="../ink/ink67.xml"/></Relationships>
</file>

<file path=ppt/slides/_rels/slide1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83.emf"/><Relationship Id="rId4" Type="http://schemas.openxmlformats.org/officeDocument/2006/relationships/image" Target="../media/image8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86.png"/></Relationships>
</file>

<file path=ppt/slides/_rels/slide2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86.png"/></Relationships>
</file>

<file path=ppt/slides/_rels/slide23.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20.png"/><Relationship Id="rId1" Type="http://schemas.openxmlformats.org/officeDocument/2006/relationships/slideLayout" Target="../slideLayouts/slideLayout12.xml"/><Relationship Id="rId4" Type="http://schemas.openxmlformats.org/officeDocument/2006/relationships/image" Target="../media/image88.png"/></Relationships>
</file>

<file path=ppt/slides/_rels/slide24.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7.emf"/><Relationship Id="rId7" Type="http://schemas.openxmlformats.org/officeDocument/2006/relationships/image" Target="../media/image93.png"/><Relationship Id="rId2" Type="http://schemas.openxmlformats.org/officeDocument/2006/relationships/image" Target="../media/image150.png"/><Relationship Id="rId1" Type="http://schemas.openxmlformats.org/officeDocument/2006/relationships/slideLayout" Target="../slideLayouts/slideLayout12.xml"/><Relationship Id="rId6" Type="http://schemas.openxmlformats.org/officeDocument/2006/relationships/image" Target="../media/image91.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8" Type="http://schemas.openxmlformats.org/officeDocument/2006/relationships/customXml" Target="../ink/ink73.xml"/><Relationship Id="rId3" Type="http://schemas.openxmlformats.org/officeDocument/2006/relationships/image" Target="../media/image96.png"/><Relationship Id="rId7" Type="http://schemas.openxmlformats.org/officeDocument/2006/relationships/image" Target="../media/image101.png"/><Relationship Id="rId2" Type="http://schemas.openxmlformats.org/officeDocument/2006/relationships/image" Target="../media/image99.png"/><Relationship Id="rId1" Type="http://schemas.openxmlformats.org/officeDocument/2006/relationships/slideLayout" Target="../slideLayouts/slideLayout12.xml"/><Relationship Id="rId6" Type="http://schemas.openxmlformats.org/officeDocument/2006/relationships/customXml" Target="../ink/ink72.xml"/><Relationship Id="rId5" Type="http://schemas.openxmlformats.org/officeDocument/2006/relationships/image" Target="../media/image100.png"/><Relationship Id="rId4" Type="http://schemas.openxmlformats.org/officeDocument/2006/relationships/customXml" Target="../ink/ink71.xml"/><Relationship Id="rId9" Type="http://schemas.openxmlformats.org/officeDocument/2006/relationships/image" Target="../media/image102.png"/></Relationships>
</file>

<file path=ppt/slides/_rels/slide29.xml.rels><?xml version="1.0" encoding="UTF-8" standalone="yes"?>
<Relationships xmlns="http://schemas.openxmlformats.org/package/2006/relationships"><Relationship Id="rId8" Type="http://schemas.openxmlformats.org/officeDocument/2006/relationships/customXml" Target="../ink/ink76.xml"/><Relationship Id="rId13" Type="http://schemas.openxmlformats.org/officeDocument/2006/relationships/image" Target="../media/image108.png"/><Relationship Id="rId18" Type="http://schemas.openxmlformats.org/officeDocument/2006/relationships/customXml" Target="../ink/ink81.xml"/><Relationship Id="rId3" Type="http://schemas.openxmlformats.org/officeDocument/2006/relationships/image" Target="../media/image97.png"/><Relationship Id="rId21" Type="http://schemas.openxmlformats.org/officeDocument/2006/relationships/image" Target="../media/image112.png"/><Relationship Id="rId7" Type="http://schemas.openxmlformats.org/officeDocument/2006/relationships/image" Target="../media/image105.png"/><Relationship Id="rId12" Type="http://schemas.openxmlformats.org/officeDocument/2006/relationships/customXml" Target="../ink/ink78.xml"/><Relationship Id="rId17" Type="http://schemas.openxmlformats.org/officeDocument/2006/relationships/image" Target="../media/image110.png"/><Relationship Id="rId2" Type="http://schemas.openxmlformats.org/officeDocument/2006/relationships/image" Target="../media/image103.png"/><Relationship Id="rId16" Type="http://schemas.openxmlformats.org/officeDocument/2006/relationships/customXml" Target="../ink/ink80.xml"/><Relationship Id="rId20" Type="http://schemas.openxmlformats.org/officeDocument/2006/relationships/customXml" Target="../ink/ink82.xml"/><Relationship Id="rId1" Type="http://schemas.openxmlformats.org/officeDocument/2006/relationships/slideLayout" Target="../slideLayouts/slideLayout12.xml"/><Relationship Id="rId6" Type="http://schemas.openxmlformats.org/officeDocument/2006/relationships/customXml" Target="../ink/ink75.xml"/><Relationship Id="rId11" Type="http://schemas.openxmlformats.org/officeDocument/2006/relationships/image" Target="../media/image107.png"/><Relationship Id="rId5" Type="http://schemas.openxmlformats.org/officeDocument/2006/relationships/image" Target="../media/image104.png"/><Relationship Id="rId15" Type="http://schemas.openxmlformats.org/officeDocument/2006/relationships/image" Target="../media/image109.png"/><Relationship Id="rId10" Type="http://schemas.openxmlformats.org/officeDocument/2006/relationships/customXml" Target="../ink/ink77.xml"/><Relationship Id="rId19" Type="http://schemas.openxmlformats.org/officeDocument/2006/relationships/image" Target="../media/image111.png"/><Relationship Id="rId4" Type="http://schemas.openxmlformats.org/officeDocument/2006/relationships/customXml" Target="../ink/ink74.xml"/><Relationship Id="rId9" Type="http://schemas.openxmlformats.org/officeDocument/2006/relationships/image" Target="../media/image106.png"/><Relationship Id="rId14" Type="http://schemas.openxmlformats.org/officeDocument/2006/relationships/customXml" Target="../ink/ink7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13.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5.png"/><Relationship Id="rId1" Type="http://schemas.openxmlformats.org/officeDocument/2006/relationships/slideLayout" Target="../slideLayouts/slideLayout2.xml"/><Relationship Id="rId5" Type="http://schemas.openxmlformats.org/officeDocument/2006/relationships/image" Target="../media/image117.gif"/><Relationship Id="rId4" Type="http://schemas.openxmlformats.org/officeDocument/2006/relationships/image" Target="../media/image116.png"/></Relationships>
</file>

<file path=ppt/slides/_rels/slide32.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19.emf"/><Relationship Id="rId2" Type="http://schemas.openxmlformats.org/officeDocument/2006/relationships/image" Target="../media/image119.png"/><Relationship Id="rId1" Type="http://schemas.openxmlformats.org/officeDocument/2006/relationships/slideLayout" Target="../slideLayouts/slideLayout12.xml"/><Relationship Id="rId6" Type="http://schemas.openxmlformats.org/officeDocument/2006/relationships/image" Target="../media/image97.png"/><Relationship Id="rId5" Type="http://schemas.openxmlformats.org/officeDocument/2006/relationships/image" Target="../media/image118.emf"/><Relationship Id="rId4" Type="http://schemas.openxmlformats.org/officeDocument/2006/relationships/image" Target="../media/image96.png"/></Relationships>
</file>

<file path=ppt/slides/_rels/slide33.xml.rels><?xml version="1.0" encoding="UTF-8" standalone="yes"?>
<Relationships xmlns="http://schemas.openxmlformats.org/package/2006/relationships"><Relationship Id="rId8" Type="http://schemas.openxmlformats.org/officeDocument/2006/relationships/image" Target="../media/image90.png"/><Relationship Id="rId7" Type="http://schemas.openxmlformats.org/officeDocument/2006/relationships/image" Target="../media/image118.emf"/><Relationship Id="rId2" Type="http://schemas.openxmlformats.org/officeDocument/2006/relationships/image" Target="../media/image980.png"/><Relationship Id="rId1" Type="http://schemas.openxmlformats.org/officeDocument/2006/relationships/slideLayout" Target="../slideLayouts/slideLayout12.xml"/><Relationship Id="rId6" Type="http://schemas.openxmlformats.org/officeDocument/2006/relationships/image" Target="../media/image96.png"/><Relationship Id="rId11" Type="http://schemas.openxmlformats.org/officeDocument/2006/relationships/image" Target="../media/image125.png"/><Relationship Id="rId5" Type="http://schemas.openxmlformats.org/officeDocument/2006/relationships/image" Target="../media/image1000.png"/><Relationship Id="rId10" Type="http://schemas.openxmlformats.org/officeDocument/2006/relationships/image" Target="../media/image122.png"/><Relationship Id="rId9" Type="http://schemas.openxmlformats.org/officeDocument/2006/relationships/image" Target="../media/image121.png"/></Relationships>
</file>

<file path=ppt/slides/_rels/slide34.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image" Target="../media/image119.png"/><Relationship Id="rId1" Type="http://schemas.openxmlformats.org/officeDocument/2006/relationships/slideLayout" Target="../slideLayouts/slideLayout12.xml"/><Relationship Id="rId6" Type="http://schemas.openxmlformats.org/officeDocument/2006/relationships/image" Target="../media/image123.png"/><Relationship Id="rId5" Type="http://schemas.openxmlformats.org/officeDocument/2006/relationships/image" Target="../media/image119.emf"/><Relationship Id="rId4" Type="http://schemas.openxmlformats.org/officeDocument/2006/relationships/image" Target="../media/image97.png"/><Relationship Id="rId9" Type="http://schemas.openxmlformats.org/officeDocument/2006/relationships/image" Target="../media/image1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130.tmp"/></Relationships>
</file>

<file path=ppt/slides/_rels/slide4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130.tmp"/></Relationships>
</file>

<file path=ppt/slides/_rels/slide42.xml.rels><?xml version="1.0" encoding="UTF-8" standalone="yes"?>
<Relationships xmlns="http://schemas.openxmlformats.org/package/2006/relationships"><Relationship Id="rId3" Type="http://schemas.openxmlformats.org/officeDocument/2006/relationships/image" Target="../media/image130.tmp"/><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43.xml.rels><?xml version="1.0" encoding="UTF-8" standalone="yes"?>
<Relationships xmlns="http://schemas.openxmlformats.org/package/2006/relationships"><Relationship Id="rId3" Type="http://schemas.openxmlformats.org/officeDocument/2006/relationships/image" Target="../media/image130.tmp"/><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46.xml.rels><?xml version="1.0" encoding="UTF-8" standalone="yes"?>
<Relationships xmlns="http://schemas.openxmlformats.org/package/2006/relationships"><Relationship Id="rId3" Type="http://schemas.openxmlformats.org/officeDocument/2006/relationships/image" Target="../media/image131.tmp"/><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4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4.tmp"/><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51.xml.rels><?xml version="1.0" encoding="UTF-8" standalone="yes"?>
<Relationships xmlns="http://schemas.openxmlformats.org/package/2006/relationships"><Relationship Id="rId3" Type="http://schemas.openxmlformats.org/officeDocument/2006/relationships/image" Target="../media/image134.tmp"/><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52.xml.rels><?xml version="1.0" encoding="UTF-8" standalone="yes"?>
<Relationships xmlns="http://schemas.openxmlformats.org/package/2006/relationships"><Relationship Id="rId3" Type="http://schemas.openxmlformats.org/officeDocument/2006/relationships/image" Target="../media/image134.tmp"/><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53.xml.rels><?xml version="1.0" encoding="UTF-8" standalone="yes"?>
<Relationships xmlns="http://schemas.openxmlformats.org/package/2006/relationships"><Relationship Id="rId3" Type="http://schemas.openxmlformats.org/officeDocument/2006/relationships/image" Target="../media/image134.tmp"/><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410.png"/><Relationship Id="rId13" Type="http://schemas.openxmlformats.org/officeDocument/2006/relationships/customXml" Target="../ink/ink5.xml"/><Relationship Id="rId18" Type="http://schemas.openxmlformats.org/officeDocument/2006/relationships/image" Target="../media/image19.png"/><Relationship Id="rId26" Type="http://schemas.openxmlformats.org/officeDocument/2006/relationships/image" Target="../media/image22.png"/><Relationship Id="rId3" Type="http://schemas.openxmlformats.org/officeDocument/2006/relationships/image" Target="../media/image9.png"/><Relationship Id="rId21" Type="http://schemas.openxmlformats.org/officeDocument/2006/relationships/customXml" Target="../ink/ink8.xml"/><Relationship Id="rId7" Type="http://schemas.openxmlformats.org/officeDocument/2006/relationships/customXml" Target="../ink/ink2.xml"/><Relationship Id="rId12" Type="http://schemas.openxmlformats.org/officeDocument/2006/relationships/image" Target="../media/image1610.png"/><Relationship Id="rId17" Type="http://schemas.openxmlformats.org/officeDocument/2006/relationships/customXml" Target="../ink/ink7.xml"/><Relationship Id="rId25" Type="http://schemas.openxmlformats.org/officeDocument/2006/relationships/customXml" Target="../ink/ink10.xml"/><Relationship Id="rId2" Type="http://schemas.openxmlformats.org/officeDocument/2006/relationships/image" Target="../media/image8.png"/><Relationship Id="rId16" Type="http://schemas.openxmlformats.org/officeDocument/2006/relationships/image" Target="../media/image18.png"/><Relationship Id="rId20" Type="http://schemas.openxmlformats.org/officeDocument/2006/relationships/image" Target="../media/image12.png"/><Relationship Id="rId29" Type="http://schemas.openxmlformats.org/officeDocument/2006/relationships/customXml" Target="../ink/ink12.xml"/><Relationship Id="rId1" Type="http://schemas.openxmlformats.org/officeDocument/2006/relationships/slideLayout" Target="../slideLayouts/slideLayout2.xml"/><Relationship Id="rId6" Type="http://schemas.openxmlformats.org/officeDocument/2006/relationships/image" Target="../media/image1310.png"/><Relationship Id="rId11" Type="http://schemas.openxmlformats.org/officeDocument/2006/relationships/customXml" Target="../ink/ink4.xml"/><Relationship Id="rId24" Type="http://schemas.openxmlformats.org/officeDocument/2006/relationships/image" Target="../media/image21.png"/><Relationship Id="rId32" Type="http://schemas.openxmlformats.org/officeDocument/2006/relationships/image" Target="../media/image14.png"/><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customXml" Target="../ink/ink9.xml"/><Relationship Id="rId28" Type="http://schemas.openxmlformats.org/officeDocument/2006/relationships/image" Target="../media/image23.png"/><Relationship Id="rId10" Type="http://schemas.openxmlformats.org/officeDocument/2006/relationships/image" Target="../media/image156.png"/><Relationship Id="rId19" Type="http://schemas.openxmlformats.org/officeDocument/2006/relationships/image" Target="../media/image11.png"/><Relationship Id="rId31" Type="http://schemas.openxmlformats.org/officeDocument/2006/relationships/customXml" Target="../ink/ink13.xml"/><Relationship Id="rId4" Type="http://schemas.openxmlformats.org/officeDocument/2006/relationships/image" Target="../media/image10.png"/><Relationship Id="rId9" Type="http://schemas.openxmlformats.org/officeDocument/2006/relationships/customXml" Target="../ink/ink3.xml"/><Relationship Id="rId14" Type="http://schemas.openxmlformats.org/officeDocument/2006/relationships/image" Target="../media/image17.png"/><Relationship Id="rId22" Type="http://schemas.openxmlformats.org/officeDocument/2006/relationships/image" Target="../media/image20.png"/><Relationship Id="rId27" Type="http://schemas.openxmlformats.org/officeDocument/2006/relationships/customXml" Target="../ink/ink11.xml"/><Relationship Id="rId30"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53A0F15-B99A-F04E-A7AC-8703F19E8330}"/>
              </a:ext>
            </a:extLst>
          </p:cNvPr>
          <p:cNvSpPr>
            <a:spLocks noGrp="1"/>
          </p:cNvSpPr>
          <p:nvPr>
            <p:ph type="subTitle" idx="1"/>
          </p:nvPr>
        </p:nvSpPr>
        <p:spPr>
          <a:xfrm>
            <a:off x="304594" y="4091400"/>
            <a:ext cx="6790872" cy="1655762"/>
          </a:xfrm>
        </p:spPr>
        <p:txBody>
          <a:bodyPr>
            <a:normAutofit/>
          </a:bodyPr>
          <a:lstStyle/>
          <a:p>
            <a:r>
              <a:rPr lang="en-US" dirty="0"/>
              <a:t>Unit 11 – Correlation and Regression</a:t>
            </a:r>
          </a:p>
          <a:p>
            <a:r>
              <a:rPr lang="en-US" dirty="0"/>
              <a:t>Your Ready-to-be-done-with-slides Professor Colton</a:t>
            </a:r>
          </a:p>
        </p:txBody>
      </p:sp>
      <p:sp>
        <p:nvSpPr>
          <p:cNvPr id="2" name="TextBox 1">
            <a:extLst>
              <a:ext uri="{FF2B5EF4-FFF2-40B4-BE49-F238E27FC236}">
                <a16:creationId xmlns:a16="http://schemas.microsoft.com/office/drawing/2014/main" id="{FC060AF3-6D94-CA48-8AA1-3A7256B95609}"/>
              </a:ext>
            </a:extLst>
          </p:cNvPr>
          <p:cNvSpPr txBox="1"/>
          <p:nvPr/>
        </p:nvSpPr>
        <p:spPr>
          <a:xfrm>
            <a:off x="1244417" y="1772299"/>
            <a:ext cx="2514471" cy="707886"/>
          </a:xfrm>
          <a:prstGeom prst="rect">
            <a:avLst/>
          </a:prstGeom>
          <a:noFill/>
        </p:spPr>
        <p:txBody>
          <a:bodyPr wrap="none" rtlCol="0">
            <a:spAutoFit/>
          </a:bodyPr>
          <a:lstStyle/>
          <a:p>
            <a:r>
              <a:rPr lang="en-US" sz="4000" dirty="0"/>
              <a:t>Last Unit!!!</a:t>
            </a:r>
          </a:p>
        </p:txBody>
      </p:sp>
      <p:pic>
        <p:nvPicPr>
          <p:cNvPr id="4" name="Picture 3">
            <a:extLst>
              <a:ext uri="{FF2B5EF4-FFF2-40B4-BE49-F238E27FC236}">
                <a16:creationId xmlns:a16="http://schemas.microsoft.com/office/drawing/2014/main" id="{8ED509BA-86DA-78B0-5EF1-F055116C3067}"/>
              </a:ext>
            </a:extLst>
          </p:cNvPr>
          <p:cNvPicPr>
            <a:picLocks noChangeAspect="1"/>
          </p:cNvPicPr>
          <p:nvPr/>
        </p:nvPicPr>
        <p:blipFill>
          <a:blip r:embed="rId2"/>
          <a:stretch>
            <a:fillRect/>
          </a:stretch>
        </p:blipFill>
        <p:spPr>
          <a:xfrm>
            <a:off x="7273266" y="1498600"/>
            <a:ext cx="3852117" cy="3683000"/>
          </a:xfrm>
          <a:prstGeom prst="rect">
            <a:avLst/>
          </a:prstGeom>
        </p:spPr>
      </p:pic>
    </p:spTree>
    <p:extLst>
      <p:ext uri="{BB962C8B-B14F-4D97-AF65-F5344CB8AC3E}">
        <p14:creationId xmlns:p14="http://schemas.microsoft.com/office/powerpoint/2010/main" val="2513022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0ACCB-7696-FC6E-CD1E-0CB112261239}"/>
              </a:ext>
            </a:extLst>
          </p:cNvPr>
          <p:cNvSpPr>
            <a:spLocks noGrp="1"/>
          </p:cNvSpPr>
          <p:nvPr>
            <p:ph type="title"/>
          </p:nvPr>
        </p:nvSpPr>
        <p:spPr>
          <a:xfrm>
            <a:off x="175846" y="-373429"/>
            <a:ext cx="10515600" cy="1325563"/>
          </a:xfrm>
        </p:spPr>
        <p:txBody>
          <a:bodyPr/>
          <a:lstStyle/>
          <a:p>
            <a:r>
              <a:rPr lang="en-US" dirty="0"/>
              <a:t>Direction</a:t>
            </a:r>
          </a:p>
        </p:txBody>
      </p:sp>
      <p:pic>
        <p:nvPicPr>
          <p:cNvPr id="4" name="Picture 3">
            <a:extLst>
              <a:ext uri="{FF2B5EF4-FFF2-40B4-BE49-F238E27FC236}">
                <a16:creationId xmlns:a16="http://schemas.microsoft.com/office/drawing/2014/main" id="{B8DC2997-1858-4BE4-5D07-95DBE2FE53C1}"/>
              </a:ext>
            </a:extLst>
          </p:cNvPr>
          <p:cNvPicPr>
            <a:picLocks noChangeAspect="1"/>
          </p:cNvPicPr>
          <p:nvPr/>
        </p:nvPicPr>
        <p:blipFill>
          <a:blip r:embed="rId2"/>
          <a:stretch>
            <a:fillRect/>
          </a:stretch>
        </p:blipFill>
        <p:spPr>
          <a:xfrm>
            <a:off x="8379175" y="523814"/>
            <a:ext cx="3286308" cy="2279214"/>
          </a:xfrm>
          <a:prstGeom prst="rect">
            <a:avLst/>
          </a:prstGeom>
        </p:spPr>
      </p:pic>
      <p:sp>
        <p:nvSpPr>
          <p:cNvPr id="8" name="TextBox 7">
            <a:extLst>
              <a:ext uri="{FF2B5EF4-FFF2-40B4-BE49-F238E27FC236}">
                <a16:creationId xmlns:a16="http://schemas.microsoft.com/office/drawing/2014/main" id="{A4634541-772E-028D-EBBB-AD9BC8223364}"/>
              </a:ext>
            </a:extLst>
          </p:cNvPr>
          <p:cNvSpPr txBox="1"/>
          <p:nvPr/>
        </p:nvSpPr>
        <p:spPr>
          <a:xfrm>
            <a:off x="298941" y="648592"/>
            <a:ext cx="7902374" cy="2154436"/>
          </a:xfrm>
          <a:prstGeom prst="rect">
            <a:avLst/>
          </a:prstGeom>
          <a:noFill/>
        </p:spPr>
        <p:txBody>
          <a:bodyPr wrap="square" rtlCol="0">
            <a:spAutoFit/>
          </a:bodyPr>
          <a:lstStyle/>
          <a:p>
            <a:r>
              <a:rPr lang="en-US" u="sng" dirty="0"/>
              <a:t>Direction</a:t>
            </a:r>
          </a:p>
          <a:p>
            <a:endParaRPr lang="en-US" u="sng" dirty="0"/>
          </a:p>
          <a:p>
            <a:pPr marL="285750" indent="-285750">
              <a:buFont typeface="Arial" panose="020B0604020202020204" pitchFamily="34" charset="0"/>
              <a:buChar char="•"/>
            </a:pPr>
            <a:r>
              <a:rPr lang="en-US" sz="1400" dirty="0"/>
              <a:t>This refers to the </a:t>
            </a:r>
            <a:r>
              <a:rPr lang="en-US" sz="1400" b="1" dirty="0"/>
              <a:t>direction</a:t>
            </a:r>
            <a:r>
              <a:rPr lang="en-US" sz="1400" dirty="0"/>
              <a:t> of the </a:t>
            </a:r>
            <a:r>
              <a:rPr lang="en-US" sz="1400" u="sng" dirty="0"/>
              <a:t>association between the two variables</a:t>
            </a:r>
          </a:p>
          <a:p>
            <a:pPr marL="285750" indent="-285750">
              <a:buFont typeface="Arial" panose="020B0604020202020204" pitchFamily="34" charset="0"/>
              <a:buChar char="•"/>
            </a:pPr>
            <a:endParaRPr lang="en-US" sz="1400" u="sng" dirty="0"/>
          </a:p>
          <a:p>
            <a:r>
              <a:rPr lang="en-US" sz="1400" dirty="0"/>
              <a:t>** This </a:t>
            </a:r>
            <a:r>
              <a:rPr lang="en-US" sz="1400" u="sng" dirty="0"/>
              <a:t>only applies to linear relationships</a:t>
            </a:r>
            <a:r>
              <a:rPr lang="en-US" sz="1400" dirty="0"/>
              <a:t> as curved patterns can have both positive and negative directions in the same scatterplot, and random relationships are neither entirely positive or negative.</a:t>
            </a:r>
          </a:p>
          <a:p>
            <a:pPr marL="285750" indent="-285750">
              <a:buFont typeface="Arial" panose="020B0604020202020204" pitchFamily="34" charset="0"/>
              <a:buChar char="•"/>
            </a:pPr>
            <a:endParaRPr lang="en-US" sz="1400" u="sng" dirty="0"/>
          </a:p>
          <a:p>
            <a:pPr marL="285750" indent="-285750">
              <a:buFont typeface="Arial" panose="020B0604020202020204" pitchFamily="34" charset="0"/>
              <a:buChar char="•"/>
            </a:pPr>
            <a:r>
              <a:rPr lang="en-US" sz="1400" dirty="0"/>
              <a:t>We can think of this as the </a:t>
            </a:r>
            <a:r>
              <a:rPr lang="en-US" sz="1400" u="sng" dirty="0"/>
              <a:t>slope of our line</a:t>
            </a:r>
            <a:r>
              <a:rPr lang="en-US" sz="1400" dirty="0"/>
              <a:t>!</a:t>
            </a:r>
          </a:p>
          <a:p>
            <a:endParaRPr lang="en-US" sz="1400" dirty="0"/>
          </a:p>
        </p:txBody>
      </p:sp>
      <p:sp>
        <p:nvSpPr>
          <p:cNvPr id="11" name="Content Placeholder 2">
            <a:extLst>
              <a:ext uri="{FF2B5EF4-FFF2-40B4-BE49-F238E27FC236}">
                <a16:creationId xmlns:a16="http://schemas.microsoft.com/office/drawing/2014/main" id="{347E6472-4121-068D-6EBC-FC6E9F50E59A}"/>
              </a:ext>
            </a:extLst>
          </p:cNvPr>
          <p:cNvSpPr txBox="1">
            <a:spLocks/>
          </p:cNvSpPr>
          <p:nvPr/>
        </p:nvSpPr>
        <p:spPr>
          <a:xfrm>
            <a:off x="328246" y="2697521"/>
            <a:ext cx="11863754" cy="52376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a:t>Positive Association</a:t>
            </a:r>
            <a:endParaRPr lang="en-US" sz="1600" u="sng" dirty="0"/>
          </a:p>
          <a:p>
            <a:pPr lvl="1"/>
            <a:r>
              <a:rPr lang="en-US" sz="1600" u="sng" dirty="0"/>
              <a:t>High</a:t>
            </a:r>
            <a:r>
              <a:rPr lang="en-US" sz="1600" dirty="0"/>
              <a:t> values of one variable correspond (tend to occur with) to </a:t>
            </a:r>
            <a:r>
              <a:rPr lang="en-US" sz="1600" u="sng" dirty="0"/>
              <a:t>high</a:t>
            </a:r>
            <a:r>
              <a:rPr lang="en-US" sz="1600" dirty="0"/>
              <a:t> values in the other variable, and</a:t>
            </a:r>
          </a:p>
          <a:p>
            <a:pPr lvl="1"/>
            <a:r>
              <a:rPr lang="en-US" sz="1600" u="sng" dirty="0"/>
              <a:t>Low</a:t>
            </a:r>
            <a:r>
              <a:rPr lang="en-US" sz="1600" dirty="0"/>
              <a:t> values of one variable correspond to </a:t>
            </a:r>
            <a:r>
              <a:rPr lang="en-US" sz="1600" u="sng" dirty="0"/>
              <a:t>low</a:t>
            </a:r>
            <a:r>
              <a:rPr lang="en-US" sz="1600" dirty="0"/>
              <a:t> values in the other variable</a:t>
            </a:r>
          </a:p>
          <a:p>
            <a:pPr lvl="1"/>
            <a:r>
              <a:rPr lang="en-US" sz="1600" dirty="0"/>
              <a:t>So as the values of </a:t>
            </a:r>
            <a:r>
              <a:rPr lang="en-US" sz="1600" u="sng" dirty="0"/>
              <a:t>X increase</a:t>
            </a:r>
            <a:r>
              <a:rPr lang="en-US" sz="1600" dirty="0"/>
              <a:t>, the values of </a:t>
            </a:r>
            <a:r>
              <a:rPr lang="en-US" sz="1600" u="sng" dirty="0"/>
              <a:t>Y tend to increase</a:t>
            </a:r>
            <a:r>
              <a:rPr lang="en-US" sz="1600" dirty="0"/>
              <a:t> as well → Positive slope!</a:t>
            </a:r>
          </a:p>
          <a:p>
            <a:pPr lvl="2"/>
            <a:r>
              <a:rPr lang="en-US" sz="1400" dirty="0"/>
              <a:t>Variables are moving in the </a:t>
            </a:r>
            <a:r>
              <a:rPr lang="en-US" sz="1400" u="sng" dirty="0"/>
              <a:t>same</a:t>
            </a:r>
            <a:r>
              <a:rPr lang="en-US" sz="1400" dirty="0"/>
              <a:t> general direction</a:t>
            </a:r>
          </a:p>
          <a:p>
            <a:pPr marL="0" indent="0">
              <a:buFont typeface="Arial" panose="020B0604020202020204" pitchFamily="34" charset="0"/>
              <a:buNone/>
            </a:pPr>
            <a:r>
              <a:rPr lang="en-US" sz="1600" b="1" dirty="0"/>
              <a:t>Negative Association</a:t>
            </a:r>
          </a:p>
          <a:p>
            <a:pPr lvl="1"/>
            <a:r>
              <a:rPr lang="en-US" sz="1600" u="sng" dirty="0"/>
              <a:t>High</a:t>
            </a:r>
            <a:r>
              <a:rPr lang="en-US" sz="1600" dirty="0"/>
              <a:t> values of one variable correspond (tend to occur with) to </a:t>
            </a:r>
            <a:r>
              <a:rPr lang="en-US" sz="1600" u="sng" dirty="0"/>
              <a:t>low</a:t>
            </a:r>
            <a:r>
              <a:rPr lang="en-US" sz="1600" dirty="0"/>
              <a:t> values of the other and </a:t>
            </a:r>
            <a:r>
              <a:rPr lang="en-US" sz="1600" u="sng" dirty="0"/>
              <a:t>vice versa</a:t>
            </a:r>
          </a:p>
          <a:p>
            <a:pPr lvl="1"/>
            <a:r>
              <a:rPr lang="en-US" sz="1600" dirty="0"/>
              <a:t>So as the values of </a:t>
            </a:r>
            <a:r>
              <a:rPr lang="en-US" sz="1600" u="sng" dirty="0"/>
              <a:t>X increase</a:t>
            </a:r>
            <a:r>
              <a:rPr lang="en-US" sz="1600" dirty="0"/>
              <a:t>, the values of </a:t>
            </a:r>
            <a:r>
              <a:rPr lang="en-US" sz="1600" u="sng" dirty="0"/>
              <a:t>Y tend to decrease</a:t>
            </a:r>
            <a:r>
              <a:rPr lang="en-US" sz="1600" dirty="0"/>
              <a:t> → Negative slope!</a:t>
            </a:r>
          </a:p>
          <a:p>
            <a:pPr lvl="2"/>
            <a:r>
              <a:rPr lang="en-US" sz="1400" dirty="0"/>
              <a:t>Variables are moving in the </a:t>
            </a:r>
            <a:r>
              <a:rPr lang="en-US" sz="1400" u="sng" dirty="0"/>
              <a:t>opposite</a:t>
            </a:r>
            <a:r>
              <a:rPr lang="en-US" sz="1400" dirty="0"/>
              <a:t> general direction</a:t>
            </a:r>
          </a:p>
          <a:p>
            <a:pPr marL="0" indent="0">
              <a:buFont typeface="Arial" panose="020B0604020202020204" pitchFamily="34" charset="0"/>
              <a:buNone/>
            </a:pPr>
            <a:r>
              <a:rPr lang="en-US" sz="1600" b="1" dirty="0"/>
              <a:t>No Association</a:t>
            </a:r>
          </a:p>
          <a:p>
            <a:pPr lvl="1"/>
            <a:r>
              <a:rPr lang="en-US" sz="1600" dirty="0"/>
              <a:t>There is </a:t>
            </a:r>
            <a:r>
              <a:rPr lang="en-US" sz="1600" u="sng" dirty="0"/>
              <a:t>no pattern or general trend</a:t>
            </a:r>
          </a:p>
          <a:p>
            <a:pPr lvl="1"/>
            <a:r>
              <a:rPr lang="en-US" sz="1600" u="sng" dirty="0"/>
              <a:t>Low</a:t>
            </a:r>
            <a:r>
              <a:rPr lang="en-US" sz="1600" dirty="0"/>
              <a:t> values of one variable can have </a:t>
            </a:r>
            <a:r>
              <a:rPr lang="en-US" sz="1600" u="sng" dirty="0"/>
              <a:t>both high or low</a:t>
            </a:r>
            <a:r>
              <a:rPr lang="en-US" sz="1600" dirty="0"/>
              <a:t> values of the other; </a:t>
            </a:r>
            <a:r>
              <a:rPr lang="en-US" sz="1600" u="sng" dirty="0"/>
              <a:t>high</a:t>
            </a:r>
            <a:r>
              <a:rPr lang="en-US" sz="1600" dirty="0"/>
              <a:t> values of one variable can have </a:t>
            </a:r>
            <a:r>
              <a:rPr lang="en-US" sz="1600" u="sng" dirty="0"/>
              <a:t>both high or low</a:t>
            </a:r>
            <a:r>
              <a:rPr lang="en-US" sz="1600" dirty="0"/>
              <a:t> values of the other</a:t>
            </a:r>
          </a:p>
          <a:p>
            <a:pPr lvl="1"/>
            <a:r>
              <a:rPr lang="en-US" sz="1600" dirty="0"/>
              <a:t>Knowing if we have a high or low value of one variable gives us no indication whether the other variable’s value will be high or low</a:t>
            </a:r>
            <a:endParaRPr lang="en-US" sz="1600" u="sng" dirty="0"/>
          </a:p>
          <a:p>
            <a:pPr lvl="1"/>
            <a:endParaRPr lang="en-US" sz="1600" dirty="0"/>
          </a:p>
        </p:txBody>
      </p:sp>
      <mc:AlternateContent xmlns:mc="http://schemas.openxmlformats.org/markup-compatibility/2006" xmlns:p14="http://schemas.microsoft.com/office/powerpoint/2010/main">
        <mc:Choice Requires="p14">
          <p:contentPart p14:bwMode="auto" r:id="rId3">
            <p14:nvContentPartPr>
              <p14:cNvPr id="91" name="Ink 90">
                <a:extLst>
                  <a:ext uri="{FF2B5EF4-FFF2-40B4-BE49-F238E27FC236}">
                    <a16:creationId xmlns:a16="http://schemas.microsoft.com/office/drawing/2014/main" id="{E5DC416D-B0DB-CDAA-488E-5C1E0F5E9C0C}"/>
                  </a:ext>
                </a:extLst>
              </p14:cNvPr>
              <p14:cNvContentPartPr/>
              <p14:nvPr/>
            </p14:nvContentPartPr>
            <p14:xfrm>
              <a:off x="5871558" y="2643957"/>
              <a:ext cx="2520" cy="2520"/>
            </p14:xfrm>
          </p:contentPart>
        </mc:Choice>
        <mc:Fallback xmlns="">
          <p:pic>
            <p:nvPicPr>
              <p:cNvPr id="91" name="Ink 90">
                <a:extLst>
                  <a:ext uri="{FF2B5EF4-FFF2-40B4-BE49-F238E27FC236}">
                    <a16:creationId xmlns:a16="http://schemas.microsoft.com/office/drawing/2014/main" id="{E5DC416D-B0DB-CDAA-488E-5C1E0F5E9C0C}"/>
                  </a:ext>
                </a:extLst>
              </p:cNvPr>
              <p:cNvPicPr/>
              <p:nvPr/>
            </p:nvPicPr>
            <p:blipFill>
              <a:blip r:embed="rId4"/>
              <a:stretch>
                <a:fillRect/>
              </a:stretch>
            </p:blipFill>
            <p:spPr>
              <a:xfrm>
                <a:off x="5862558" y="2634957"/>
                <a:ext cx="20160" cy="20160"/>
              </a:xfrm>
              <a:prstGeom prst="rect">
                <a:avLst/>
              </a:prstGeom>
            </p:spPr>
          </p:pic>
        </mc:Fallback>
      </mc:AlternateContent>
      <p:grpSp>
        <p:nvGrpSpPr>
          <p:cNvPr id="114" name="Group 113">
            <a:extLst>
              <a:ext uri="{FF2B5EF4-FFF2-40B4-BE49-F238E27FC236}">
                <a16:creationId xmlns:a16="http://schemas.microsoft.com/office/drawing/2014/main" id="{9F96BC10-A859-21FA-F9AB-9B4EAA322D97}"/>
              </a:ext>
            </a:extLst>
          </p:cNvPr>
          <p:cNvGrpSpPr/>
          <p:nvPr/>
        </p:nvGrpSpPr>
        <p:grpSpPr>
          <a:xfrm>
            <a:off x="9470275" y="2956397"/>
            <a:ext cx="1419009" cy="1395359"/>
            <a:chOff x="9470275" y="2956397"/>
            <a:chExt cx="1419009" cy="1395359"/>
          </a:xfrm>
        </p:grpSpPr>
        <p:grpSp>
          <p:nvGrpSpPr>
            <p:cNvPr id="112" name="Group 111">
              <a:extLst>
                <a:ext uri="{FF2B5EF4-FFF2-40B4-BE49-F238E27FC236}">
                  <a16:creationId xmlns:a16="http://schemas.microsoft.com/office/drawing/2014/main" id="{9AD1F1E4-C354-FB97-E49D-A75E707BD0CC}"/>
                </a:ext>
              </a:extLst>
            </p:cNvPr>
            <p:cNvGrpSpPr/>
            <p:nvPr/>
          </p:nvGrpSpPr>
          <p:grpSpPr>
            <a:xfrm>
              <a:off x="9470275" y="2956397"/>
              <a:ext cx="1419009" cy="1395359"/>
              <a:chOff x="9776091" y="3062340"/>
              <a:chExt cx="1419009" cy="1395359"/>
            </a:xfrm>
          </p:grpSpPr>
          <p:pic>
            <p:nvPicPr>
              <p:cNvPr id="1026" name="Picture 2" descr="xy-axes">
                <a:extLst>
                  <a:ext uri="{FF2B5EF4-FFF2-40B4-BE49-F238E27FC236}">
                    <a16:creationId xmlns:a16="http://schemas.microsoft.com/office/drawing/2014/main" id="{388A539A-D792-60DC-4131-AAB90383AD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76091" y="3062340"/>
                <a:ext cx="1419009" cy="1395359"/>
              </a:xfrm>
              <a:prstGeom prst="rect">
                <a:avLst/>
              </a:prstGeom>
              <a:noFill/>
              <a:extLst>
                <a:ext uri="{909E8E84-426E-40DD-AFC4-6F175D3DCCD1}">
                  <a14:hiddenFill xmlns:a14="http://schemas.microsoft.com/office/drawing/2010/main">
                    <a:solidFill>
                      <a:srgbClr val="FFFFFF"/>
                    </a:solidFill>
                  </a14:hiddenFill>
                </a:ext>
              </a:extLst>
            </p:spPr>
          </p:pic>
          <p:sp>
            <p:nvSpPr>
              <p:cNvPr id="105" name="Rounded Rectangle 104">
                <a:extLst>
                  <a:ext uri="{FF2B5EF4-FFF2-40B4-BE49-F238E27FC236}">
                    <a16:creationId xmlns:a16="http://schemas.microsoft.com/office/drawing/2014/main" id="{D15DD71B-C881-9FEC-4D78-89B85951EC8D}"/>
                  </a:ext>
                </a:extLst>
              </p:cNvPr>
              <p:cNvSpPr/>
              <p:nvPr/>
            </p:nvSpPr>
            <p:spPr>
              <a:xfrm>
                <a:off x="9933429" y="3860800"/>
                <a:ext cx="493271" cy="444500"/>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ounded Rectangle 106">
                <a:extLst>
                  <a:ext uri="{FF2B5EF4-FFF2-40B4-BE49-F238E27FC236}">
                    <a16:creationId xmlns:a16="http://schemas.microsoft.com/office/drawing/2014/main" id="{D948C276-DA75-C8DE-42A6-113D86B48093}"/>
                  </a:ext>
                </a:extLst>
              </p:cNvPr>
              <p:cNvSpPr/>
              <p:nvPr/>
            </p:nvSpPr>
            <p:spPr>
              <a:xfrm>
                <a:off x="10701828" y="3070474"/>
                <a:ext cx="493271" cy="444500"/>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Down Arrow 105">
                <a:extLst>
                  <a:ext uri="{FF2B5EF4-FFF2-40B4-BE49-F238E27FC236}">
                    <a16:creationId xmlns:a16="http://schemas.microsoft.com/office/drawing/2014/main" id="{99874A6D-5668-42D3-8E0C-92C069790D76}"/>
                  </a:ext>
                </a:extLst>
              </p:cNvPr>
              <p:cNvSpPr/>
              <p:nvPr/>
            </p:nvSpPr>
            <p:spPr>
              <a:xfrm rot="13598812">
                <a:off x="10428150" y="3347745"/>
                <a:ext cx="246636" cy="6963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3" name="TextBox 112">
              <a:extLst>
                <a:ext uri="{FF2B5EF4-FFF2-40B4-BE49-F238E27FC236}">
                  <a16:creationId xmlns:a16="http://schemas.microsoft.com/office/drawing/2014/main" id="{E34978A2-553D-4BBC-B31E-069C73C6A770}"/>
                </a:ext>
              </a:extLst>
            </p:cNvPr>
            <p:cNvSpPr txBox="1"/>
            <p:nvPr/>
          </p:nvSpPr>
          <p:spPr>
            <a:xfrm>
              <a:off x="10382392" y="3469761"/>
              <a:ext cx="389850" cy="584775"/>
            </a:xfrm>
            <a:prstGeom prst="rect">
              <a:avLst/>
            </a:prstGeom>
            <a:noFill/>
          </p:spPr>
          <p:txBody>
            <a:bodyPr wrap="none" rtlCol="0">
              <a:spAutoFit/>
            </a:bodyPr>
            <a:lstStyle/>
            <a:p>
              <a:r>
                <a:rPr lang="en-US" sz="3200" dirty="0">
                  <a:solidFill>
                    <a:schemeClr val="accent2"/>
                  </a:solidFill>
                </a:rPr>
                <a:t>+</a:t>
              </a:r>
              <a:endParaRPr lang="en-US" dirty="0">
                <a:solidFill>
                  <a:schemeClr val="accent2"/>
                </a:solidFill>
              </a:endParaRPr>
            </a:p>
          </p:txBody>
        </p:sp>
      </p:grpSp>
      <p:grpSp>
        <p:nvGrpSpPr>
          <p:cNvPr id="115" name="Group 114">
            <a:extLst>
              <a:ext uri="{FF2B5EF4-FFF2-40B4-BE49-F238E27FC236}">
                <a16:creationId xmlns:a16="http://schemas.microsoft.com/office/drawing/2014/main" id="{58C44703-FC2F-5E60-E4C3-B1DEB3ADCC4B}"/>
              </a:ext>
            </a:extLst>
          </p:cNvPr>
          <p:cNvGrpSpPr/>
          <p:nvPr/>
        </p:nvGrpSpPr>
        <p:grpSpPr>
          <a:xfrm>
            <a:off x="9450258" y="4545414"/>
            <a:ext cx="1419009" cy="1395359"/>
            <a:chOff x="9450258" y="4545414"/>
            <a:chExt cx="1419009" cy="1395359"/>
          </a:xfrm>
        </p:grpSpPr>
        <p:grpSp>
          <p:nvGrpSpPr>
            <p:cNvPr id="110" name="Group 109">
              <a:extLst>
                <a:ext uri="{FF2B5EF4-FFF2-40B4-BE49-F238E27FC236}">
                  <a16:creationId xmlns:a16="http://schemas.microsoft.com/office/drawing/2014/main" id="{A53C2D2A-B12D-9E0F-A0BF-09C49FFBE20A}"/>
                </a:ext>
              </a:extLst>
            </p:cNvPr>
            <p:cNvGrpSpPr/>
            <p:nvPr/>
          </p:nvGrpSpPr>
          <p:grpSpPr>
            <a:xfrm>
              <a:off x="9450258" y="4545414"/>
              <a:ext cx="1419009" cy="1395359"/>
              <a:chOff x="9776090" y="4671420"/>
              <a:chExt cx="1419009" cy="1395359"/>
            </a:xfrm>
          </p:grpSpPr>
          <p:pic>
            <p:nvPicPr>
              <p:cNvPr id="98" name="Picture 2" descr="xy-axes">
                <a:extLst>
                  <a:ext uri="{FF2B5EF4-FFF2-40B4-BE49-F238E27FC236}">
                    <a16:creationId xmlns:a16="http://schemas.microsoft.com/office/drawing/2014/main" id="{1374C742-A2B5-E7B0-3A62-2AEC15015B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76090" y="4671420"/>
                <a:ext cx="1419009" cy="1395359"/>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pic>
          <p:sp>
            <p:nvSpPr>
              <p:cNvPr id="108" name="Rounded Rectangle 107">
                <a:extLst>
                  <a:ext uri="{FF2B5EF4-FFF2-40B4-BE49-F238E27FC236}">
                    <a16:creationId xmlns:a16="http://schemas.microsoft.com/office/drawing/2014/main" id="{1841CED4-64DC-F04D-C29A-0DE77E16747B}"/>
                  </a:ext>
                </a:extLst>
              </p:cNvPr>
              <p:cNvSpPr/>
              <p:nvPr/>
            </p:nvSpPr>
            <p:spPr>
              <a:xfrm>
                <a:off x="9920729" y="4717011"/>
                <a:ext cx="493271" cy="444500"/>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ounded Rectangle 108">
                <a:extLst>
                  <a:ext uri="{FF2B5EF4-FFF2-40B4-BE49-F238E27FC236}">
                    <a16:creationId xmlns:a16="http://schemas.microsoft.com/office/drawing/2014/main" id="{996FBCC0-3F37-79AB-A478-C3153662321B}"/>
                  </a:ext>
                </a:extLst>
              </p:cNvPr>
              <p:cNvSpPr/>
              <p:nvPr/>
            </p:nvSpPr>
            <p:spPr>
              <a:xfrm>
                <a:off x="10642649" y="5457386"/>
                <a:ext cx="493271" cy="444500"/>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Down Arrow 110">
                <a:extLst>
                  <a:ext uri="{FF2B5EF4-FFF2-40B4-BE49-F238E27FC236}">
                    <a16:creationId xmlns:a16="http://schemas.microsoft.com/office/drawing/2014/main" id="{58979158-CEBE-E761-8194-8E4F63BC4125}"/>
                  </a:ext>
                </a:extLst>
              </p:cNvPr>
              <p:cNvSpPr/>
              <p:nvPr/>
            </p:nvSpPr>
            <p:spPr>
              <a:xfrm rot="18940458">
                <a:off x="10404518" y="4962082"/>
                <a:ext cx="246636" cy="6963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6" name="TextBox 115">
              <a:extLst>
                <a:ext uri="{FF2B5EF4-FFF2-40B4-BE49-F238E27FC236}">
                  <a16:creationId xmlns:a16="http://schemas.microsoft.com/office/drawing/2014/main" id="{2FF4745C-1903-20A4-FFB8-D44943EE132B}"/>
                </a:ext>
              </a:extLst>
            </p:cNvPr>
            <p:cNvSpPr txBox="1"/>
            <p:nvPr/>
          </p:nvSpPr>
          <p:spPr>
            <a:xfrm>
              <a:off x="9699284" y="5288084"/>
              <a:ext cx="417102" cy="400110"/>
            </a:xfrm>
            <a:prstGeom prst="rect">
              <a:avLst/>
            </a:prstGeom>
            <a:noFill/>
          </p:spPr>
          <p:txBody>
            <a:bodyPr wrap="none" rtlCol="0">
              <a:spAutoFit/>
            </a:bodyPr>
            <a:lstStyle/>
            <a:p>
              <a:r>
                <a:rPr lang="en-US" sz="2000" b="1" dirty="0">
                  <a:solidFill>
                    <a:schemeClr val="accent2"/>
                  </a:solidFill>
                </a:rPr>
                <a:t>—</a:t>
              </a:r>
              <a:endParaRPr lang="en-US" sz="1200" b="1" dirty="0">
                <a:solidFill>
                  <a:schemeClr val="accent2"/>
                </a:solidFill>
              </a:endParaRPr>
            </a:p>
          </p:txBody>
        </p:sp>
      </p:grpSp>
    </p:spTree>
    <p:extLst>
      <p:ext uri="{BB962C8B-B14F-4D97-AF65-F5344CB8AC3E}">
        <p14:creationId xmlns:p14="http://schemas.microsoft.com/office/powerpoint/2010/main" val="2678164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F7C55-B236-366C-CC88-4F99A600ECF8}"/>
              </a:ext>
            </a:extLst>
          </p:cNvPr>
          <p:cNvSpPr>
            <a:spLocks noGrp="1"/>
          </p:cNvSpPr>
          <p:nvPr>
            <p:ph type="title"/>
          </p:nvPr>
        </p:nvSpPr>
        <p:spPr>
          <a:xfrm>
            <a:off x="533400" y="-197583"/>
            <a:ext cx="10515600" cy="1325563"/>
          </a:xfrm>
        </p:spPr>
        <p:txBody>
          <a:bodyPr/>
          <a:lstStyle/>
          <a:p>
            <a:r>
              <a:rPr lang="en-US" dirty="0"/>
              <a:t>LCQ: Direction</a:t>
            </a:r>
          </a:p>
        </p:txBody>
      </p:sp>
      <p:sp>
        <p:nvSpPr>
          <p:cNvPr id="3" name="Content Placeholder 2">
            <a:extLst>
              <a:ext uri="{FF2B5EF4-FFF2-40B4-BE49-F238E27FC236}">
                <a16:creationId xmlns:a16="http://schemas.microsoft.com/office/drawing/2014/main" id="{1C9BAFE2-493F-CCD3-9503-FF2AA9712DED}"/>
              </a:ext>
            </a:extLst>
          </p:cNvPr>
          <p:cNvSpPr>
            <a:spLocks noGrp="1"/>
          </p:cNvSpPr>
          <p:nvPr>
            <p:ph idx="1"/>
          </p:nvPr>
        </p:nvSpPr>
        <p:spPr>
          <a:xfrm>
            <a:off x="533400" y="946394"/>
            <a:ext cx="10515600" cy="4351338"/>
          </a:xfrm>
        </p:spPr>
        <p:txBody>
          <a:bodyPr>
            <a:normAutofit/>
          </a:bodyPr>
          <a:lstStyle/>
          <a:p>
            <a:pPr marL="0" indent="0">
              <a:buNone/>
            </a:pPr>
            <a:r>
              <a:rPr lang="en-US" sz="1800" b="1" dirty="0"/>
              <a:t>Problem</a:t>
            </a:r>
            <a:r>
              <a:rPr lang="en-US" sz="1800" dirty="0"/>
              <a:t>: Determine the </a:t>
            </a:r>
            <a:r>
              <a:rPr lang="en-US" sz="1800" u="sng" dirty="0"/>
              <a:t>direction</a:t>
            </a:r>
            <a:r>
              <a:rPr lang="en-US" sz="1800" dirty="0"/>
              <a:t> for each of the following scatterplots.</a:t>
            </a:r>
          </a:p>
        </p:txBody>
      </p:sp>
      <p:grpSp>
        <p:nvGrpSpPr>
          <p:cNvPr id="19" name="Group 18">
            <a:extLst>
              <a:ext uri="{FF2B5EF4-FFF2-40B4-BE49-F238E27FC236}">
                <a16:creationId xmlns:a16="http://schemas.microsoft.com/office/drawing/2014/main" id="{D52681F3-9C07-1287-6EF7-B18E328C1D90}"/>
              </a:ext>
            </a:extLst>
          </p:cNvPr>
          <p:cNvGrpSpPr/>
          <p:nvPr/>
        </p:nvGrpSpPr>
        <p:grpSpPr>
          <a:xfrm>
            <a:off x="6131167" y="1956596"/>
            <a:ext cx="1782906" cy="3605883"/>
            <a:chOff x="5204546" y="2835826"/>
            <a:chExt cx="1782906" cy="3605883"/>
          </a:xfrm>
        </p:grpSpPr>
        <p:pic>
          <p:nvPicPr>
            <p:cNvPr id="13" name="Picture 12">
              <a:extLst>
                <a:ext uri="{FF2B5EF4-FFF2-40B4-BE49-F238E27FC236}">
                  <a16:creationId xmlns:a16="http://schemas.microsoft.com/office/drawing/2014/main" id="{6DBDB7E0-004A-6960-8E1A-838F9B7935FB}"/>
                </a:ext>
              </a:extLst>
            </p:cNvPr>
            <p:cNvPicPr>
              <a:picLocks noChangeAspect="1"/>
            </p:cNvPicPr>
            <p:nvPr/>
          </p:nvPicPr>
          <p:blipFill>
            <a:blip r:embed="rId2"/>
            <a:stretch>
              <a:fillRect/>
            </a:stretch>
          </p:blipFill>
          <p:spPr>
            <a:xfrm>
              <a:off x="5204547" y="2835826"/>
              <a:ext cx="1782905" cy="1634330"/>
            </a:xfrm>
            <a:prstGeom prst="rect">
              <a:avLst/>
            </a:prstGeom>
          </p:spPr>
        </p:pic>
        <p:pic>
          <p:nvPicPr>
            <p:cNvPr id="15" name="Picture 14">
              <a:extLst>
                <a:ext uri="{FF2B5EF4-FFF2-40B4-BE49-F238E27FC236}">
                  <a16:creationId xmlns:a16="http://schemas.microsoft.com/office/drawing/2014/main" id="{8DDC48CB-7FE6-A011-8917-212FB9444D06}"/>
                </a:ext>
              </a:extLst>
            </p:cNvPr>
            <p:cNvPicPr>
              <a:picLocks noChangeAspect="1"/>
            </p:cNvPicPr>
            <p:nvPr/>
          </p:nvPicPr>
          <p:blipFill>
            <a:blip r:embed="rId3"/>
            <a:stretch>
              <a:fillRect/>
            </a:stretch>
          </p:blipFill>
          <p:spPr>
            <a:xfrm>
              <a:off x="5204546" y="4807379"/>
              <a:ext cx="1782905" cy="1634330"/>
            </a:xfrm>
            <a:prstGeom prst="rect">
              <a:avLst/>
            </a:prstGeom>
          </p:spPr>
        </p:pic>
      </p:grpSp>
      <p:grpSp>
        <p:nvGrpSpPr>
          <p:cNvPr id="20" name="Group 19">
            <a:extLst>
              <a:ext uri="{FF2B5EF4-FFF2-40B4-BE49-F238E27FC236}">
                <a16:creationId xmlns:a16="http://schemas.microsoft.com/office/drawing/2014/main" id="{F79EAE21-2F36-2BE5-68B6-D9A9801EA883}"/>
              </a:ext>
            </a:extLst>
          </p:cNvPr>
          <p:cNvGrpSpPr/>
          <p:nvPr/>
        </p:nvGrpSpPr>
        <p:grpSpPr>
          <a:xfrm>
            <a:off x="607833" y="1374909"/>
            <a:ext cx="1706747" cy="5293446"/>
            <a:chOff x="607833" y="1374909"/>
            <a:chExt cx="1706747" cy="5293446"/>
          </a:xfrm>
        </p:grpSpPr>
        <p:pic>
          <p:nvPicPr>
            <p:cNvPr id="9" name="Picture 8">
              <a:extLst>
                <a:ext uri="{FF2B5EF4-FFF2-40B4-BE49-F238E27FC236}">
                  <a16:creationId xmlns:a16="http://schemas.microsoft.com/office/drawing/2014/main" id="{EFD35328-45B6-40E6-4A61-860743566D97}"/>
                </a:ext>
              </a:extLst>
            </p:cNvPr>
            <p:cNvPicPr>
              <a:picLocks noChangeAspect="1"/>
            </p:cNvPicPr>
            <p:nvPr/>
          </p:nvPicPr>
          <p:blipFill>
            <a:blip r:embed="rId4"/>
            <a:stretch>
              <a:fillRect/>
            </a:stretch>
          </p:blipFill>
          <p:spPr>
            <a:xfrm>
              <a:off x="617145" y="1374909"/>
              <a:ext cx="1697435" cy="1555982"/>
            </a:xfrm>
            <a:prstGeom prst="rect">
              <a:avLst/>
            </a:prstGeom>
          </p:spPr>
        </p:pic>
        <p:pic>
          <p:nvPicPr>
            <p:cNvPr id="11" name="Picture 10">
              <a:extLst>
                <a:ext uri="{FF2B5EF4-FFF2-40B4-BE49-F238E27FC236}">
                  <a16:creationId xmlns:a16="http://schemas.microsoft.com/office/drawing/2014/main" id="{F8C320C0-C3D2-7F38-FBE5-6297A429F8CB}"/>
                </a:ext>
              </a:extLst>
            </p:cNvPr>
            <p:cNvPicPr>
              <a:picLocks noChangeAspect="1"/>
            </p:cNvPicPr>
            <p:nvPr/>
          </p:nvPicPr>
          <p:blipFill>
            <a:blip r:embed="rId5"/>
            <a:stretch>
              <a:fillRect/>
            </a:stretch>
          </p:blipFill>
          <p:spPr>
            <a:xfrm>
              <a:off x="607833" y="3243641"/>
              <a:ext cx="1697435" cy="1555982"/>
            </a:xfrm>
            <a:prstGeom prst="rect">
              <a:avLst/>
            </a:prstGeom>
          </p:spPr>
        </p:pic>
        <p:pic>
          <p:nvPicPr>
            <p:cNvPr id="17" name="Picture 16">
              <a:extLst>
                <a:ext uri="{FF2B5EF4-FFF2-40B4-BE49-F238E27FC236}">
                  <a16:creationId xmlns:a16="http://schemas.microsoft.com/office/drawing/2014/main" id="{9D1E0237-9A6F-FBC0-47AE-870EF3BFB678}"/>
                </a:ext>
              </a:extLst>
            </p:cNvPr>
            <p:cNvPicPr>
              <a:picLocks noChangeAspect="1"/>
            </p:cNvPicPr>
            <p:nvPr/>
          </p:nvPicPr>
          <p:blipFill>
            <a:blip r:embed="rId6"/>
            <a:stretch>
              <a:fillRect/>
            </a:stretch>
          </p:blipFill>
          <p:spPr>
            <a:xfrm>
              <a:off x="607833" y="5112373"/>
              <a:ext cx="1697435" cy="1555982"/>
            </a:xfrm>
            <a:prstGeom prst="rect">
              <a:avLst/>
            </a:prstGeom>
          </p:spPr>
        </p:pic>
      </p:grpSp>
    </p:spTree>
    <p:extLst>
      <p:ext uri="{BB962C8B-B14F-4D97-AF65-F5344CB8AC3E}">
        <p14:creationId xmlns:p14="http://schemas.microsoft.com/office/powerpoint/2010/main" val="153311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F7C55-B236-366C-CC88-4F99A600ECF8}"/>
              </a:ext>
            </a:extLst>
          </p:cNvPr>
          <p:cNvSpPr>
            <a:spLocks noGrp="1"/>
          </p:cNvSpPr>
          <p:nvPr>
            <p:ph type="title"/>
          </p:nvPr>
        </p:nvSpPr>
        <p:spPr>
          <a:xfrm>
            <a:off x="533400" y="-197583"/>
            <a:ext cx="10515600" cy="1325563"/>
          </a:xfrm>
        </p:spPr>
        <p:txBody>
          <a:bodyPr/>
          <a:lstStyle/>
          <a:p>
            <a:r>
              <a:rPr lang="en-US" dirty="0"/>
              <a:t>LCQ: Direction</a:t>
            </a:r>
          </a:p>
        </p:txBody>
      </p:sp>
      <p:sp>
        <p:nvSpPr>
          <p:cNvPr id="3" name="Content Placeholder 2">
            <a:extLst>
              <a:ext uri="{FF2B5EF4-FFF2-40B4-BE49-F238E27FC236}">
                <a16:creationId xmlns:a16="http://schemas.microsoft.com/office/drawing/2014/main" id="{1C9BAFE2-493F-CCD3-9503-FF2AA9712DED}"/>
              </a:ext>
            </a:extLst>
          </p:cNvPr>
          <p:cNvSpPr>
            <a:spLocks noGrp="1"/>
          </p:cNvSpPr>
          <p:nvPr>
            <p:ph idx="1"/>
          </p:nvPr>
        </p:nvSpPr>
        <p:spPr>
          <a:xfrm>
            <a:off x="533400" y="946394"/>
            <a:ext cx="10515600" cy="4351338"/>
          </a:xfrm>
        </p:spPr>
        <p:txBody>
          <a:bodyPr>
            <a:normAutofit/>
          </a:bodyPr>
          <a:lstStyle/>
          <a:p>
            <a:pPr marL="0" indent="0">
              <a:buNone/>
            </a:pPr>
            <a:r>
              <a:rPr lang="en-US" sz="1800" b="1" dirty="0"/>
              <a:t>Problem</a:t>
            </a:r>
            <a:r>
              <a:rPr lang="en-US" sz="1800" dirty="0"/>
              <a:t>: Determine the </a:t>
            </a:r>
            <a:r>
              <a:rPr lang="en-US" sz="1800" u="sng" dirty="0"/>
              <a:t>direction</a:t>
            </a:r>
            <a:r>
              <a:rPr lang="en-US" sz="1800" dirty="0"/>
              <a:t> for each of the following scatterplots.</a:t>
            </a:r>
          </a:p>
        </p:txBody>
      </p:sp>
      <p:sp>
        <p:nvSpPr>
          <p:cNvPr id="30" name="TextBox 29">
            <a:extLst>
              <a:ext uri="{FF2B5EF4-FFF2-40B4-BE49-F238E27FC236}">
                <a16:creationId xmlns:a16="http://schemas.microsoft.com/office/drawing/2014/main" id="{CF8543C6-AA3D-B72E-99AB-06FE48141A46}"/>
              </a:ext>
            </a:extLst>
          </p:cNvPr>
          <p:cNvSpPr txBox="1"/>
          <p:nvPr/>
        </p:nvSpPr>
        <p:spPr>
          <a:xfrm>
            <a:off x="2621436" y="1413884"/>
            <a:ext cx="3031615" cy="5693866"/>
          </a:xfrm>
          <a:prstGeom prst="rect">
            <a:avLst/>
          </a:prstGeom>
          <a:noFill/>
        </p:spPr>
        <p:txBody>
          <a:bodyPr wrap="square" rtlCol="0">
            <a:spAutoFit/>
          </a:bodyPr>
          <a:lstStyle/>
          <a:p>
            <a:r>
              <a:rPr lang="en-US" sz="1400" i="1" dirty="0">
                <a:solidFill>
                  <a:srgbClr val="FF0000"/>
                </a:solidFill>
              </a:rPr>
              <a:t>Starts positive, then goes negative; Not applicable</a:t>
            </a:r>
            <a:r>
              <a:rPr lang="en-US" sz="1400" i="1" dirty="0">
                <a:solidFill>
                  <a:srgbClr val="7030A0"/>
                </a:solidFill>
              </a:rPr>
              <a:t> → If we divide this plot in two, there are two different associations! This is because of the curved form.</a:t>
            </a:r>
          </a:p>
          <a:p>
            <a:pPr marL="285750" indent="-285750">
              <a:buFont typeface="Arial" panose="020B0604020202020204" pitchFamily="34" charset="0"/>
              <a:buChar char="•"/>
            </a:pPr>
            <a:r>
              <a:rPr lang="en-US" sz="1400" i="1" dirty="0">
                <a:solidFill>
                  <a:srgbClr val="7030A0"/>
                </a:solidFill>
              </a:rPr>
              <a:t>We are only going to apply </a:t>
            </a:r>
            <a:r>
              <a:rPr lang="en-US" sz="1400" i="1" u="sng" dirty="0">
                <a:solidFill>
                  <a:srgbClr val="7030A0"/>
                </a:solidFill>
              </a:rPr>
              <a:t>direction</a:t>
            </a:r>
            <a:r>
              <a:rPr lang="en-US" sz="1400" i="1" dirty="0">
                <a:solidFill>
                  <a:srgbClr val="7030A0"/>
                </a:solidFill>
              </a:rPr>
              <a:t> to </a:t>
            </a:r>
            <a:r>
              <a:rPr lang="en-US" sz="1400" i="1" u="sng" dirty="0">
                <a:solidFill>
                  <a:srgbClr val="7030A0"/>
                </a:solidFill>
              </a:rPr>
              <a:t>linear forms</a:t>
            </a:r>
            <a:r>
              <a:rPr lang="en-US" sz="1400" i="1" dirty="0">
                <a:solidFill>
                  <a:srgbClr val="7030A0"/>
                </a:solidFill>
              </a:rPr>
              <a:t>, so this wouldn’t fit</a:t>
            </a:r>
            <a:endParaRPr lang="en-US" sz="1400" i="1" u="sng" dirty="0">
              <a:solidFill>
                <a:srgbClr val="7030A0"/>
              </a:solidFill>
            </a:endParaRPr>
          </a:p>
          <a:p>
            <a:endParaRPr lang="en-US" sz="1400" i="1" dirty="0">
              <a:solidFill>
                <a:srgbClr val="7030A0"/>
              </a:solidFill>
            </a:endParaRPr>
          </a:p>
          <a:p>
            <a:endParaRPr lang="en-US" sz="1400" i="1" dirty="0">
              <a:solidFill>
                <a:srgbClr val="7030A0"/>
              </a:solidFill>
            </a:endParaRPr>
          </a:p>
          <a:p>
            <a:r>
              <a:rPr lang="en-US" sz="1400" i="1" dirty="0">
                <a:solidFill>
                  <a:srgbClr val="FF0000"/>
                </a:solidFill>
              </a:rPr>
              <a:t>Positive</a:t>
            </a:r>
            <a:r>
              <a:rPr lang="en-US" sz="1400" i="1" dirty="0">
                <a:solidFill>
                  <a:srgbClr val="7030A0"/>
                </a:solidFill>
              </a:rPr>
              <a:t> → definitely a positive slope to the “best” line we could draw. And we see the points shifting in the same direction, both increasing together</a:t>
            </a: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r>
              <a:rPr lang="en-US" sz="1400" i="1" dirty="0">
                <a:solidFill>
                  <a:srgbClr val="FF0000"/>
                </a:solidFill>
              </a:rPr>
              <a:t>Negative</a:t>
            </a:r>
            <a:r>
              <a:rPr lang="en-US" sz="1400" i="1" dirty="0">
                <a:solidFill>
                  <a:srgbClr val="7030A0"/>
                </a:solidFill>
              </a:rPr>
              <a:t> → clear negative slope, Ys decrease as </a:t>
            </a:r>
            <a:r>
              <a:rPr lang="en-US" sz="1400" i="1" dirty="0" err="1">
                <a:solidFill>
                  <a:srgbClr val="7030A0"/>
                </a:solidFill>
              </a:rPr>
              <a:t>Xs</a:t>
            </a:r>
            <a:r>
              <a:rPr lang="en-US" sz="1400" i="1" dirty="0">
                <a:solidFill>
                  <a:srgbClr val="7030A0"/>
                </a:solidFill>
              </a:rPr>
              <a:t> increase (opposite directions</a:t>
            </a:r>
          </a:p>
          <a:p>
            <a:endParaRPr lang="en-US" sz="1400" i="1" dirty="0">
              <a:solidFill>
                <a:srgbClr val="7030A0"/>
              </a:solidFill>
            </a:endParaRPr>
          </a:p>
          <a:p>
            <a:endParaRPr lang="en-US" sz="1400" i="1" dirty="0">
              <a:solidFill>
                <a:srgbClr val="7030A0"/>
              </a:solidFill>
            </a:endParaRPr>
          </a:p>
        </p:txBody>
      </p:sp>
      <p:sp>
        <p:nvSpPr>
          <p:cNvPr id="31" name="TextBox 30">
            <a:extLst>
              <a:ext uri="{FF2B5EF4-FFF2-40B4-BE49-F238E27FC236}">
                <a16:creationId xmlns:a16="http://schemas.microsoft.com/office/drawing/2014/main" id="{662D851E-E92F-9C35-0D53-F3E011E91AD9}"/>
              </a:ext>
            </a:extLst>
          </p:cNvPr>
          <p:cNvSpPr txBox="1"/>
          <p:nvPr/>
        </p:nvSpPr>
        <p:spPr>
          <a:xfrm>
            <a:off x="8525582" y="1821029"/>
            <a:ext cx="2920257" cy="4616648"/>
          </a:xfrm>
          <a:prstGeom prst="rect">
            <a:avLst/>
          </a:prstGeom>
          <a:noFill/>
        </p:spPr>
        <p:txBody>
          <a:bodyPr wrap="square" rtlCol="0">
            <a:spAutoFit/>
          </a:bodyPr>
          <a:lstStyle/>
          <a:p>
            <a:r>
              <a:rPr lang="en-US" sz="1400" i="1" dirty="0">
                <a:solidFill>
                  <a:srgbClr val="FF0000"/>
                </a:solidFill>
              </a:rPr>
              <a:t>Positive</a:t>
            </a:r>
            <a:r>
              <a:rPr lang="en-US" sz="1400" i="1" dirty="0">
                <a:solidFill>
                  <a:srgbClr val="7030A0"/>
                </a:solidFill>
              </a:rPr>
              <a:t> → Still a positive slope to the line through the middle of the points</a:t>
            </a: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r>
              <a:rPr lang="en-US" sz="1400" i="1" dirty="0">
                <a:solidFill>
                  <a:srgbClr val="FF0000"/>
                </a:solidFill>
              </a:rPr>
              <a:t>No association</a:t>
            </a:r>
            <a:r>
              <a:rPr lang="en-US" sz="1400" i="1" dirty="0">
                <a:solidFill>
                  <a:srgbClr val="7030A0"/>
                </a:solidFill>
              </a:rPr>
              <a:t> → there is no clear shift in the positive or negative direction, points </a:t>
            </a:r>
            <a:r>
              <a:rPr lang="en-US" sz="1400" i="1" dirty="0" err="1">
                <a:solidFill>
                  <a:srgbClr val="7030A0"/>
                </a:solidFill>
              </a:rPr>
              <a:t>kinda</a:t>
            </a:r>
            <a:r>
              <a:rPr lang="en-US" sz="1400" i="1" dirty="0">
                <a:solidFill>
                  <a:srgbClr val="7030A0"/>
                </a:solidFill>
              </a:rPr>
              <a:t> stay flat</a:t>
            </a:r>
          </a:p>
          <a:p>
            <a:endParaRPr lang="en-US" sz="1400" i="1" dirty="0">
              <a:solidFill>
                <a:srgbClr val="7030A0"/>
              </a:solidFill>
            </a:endParaRPr>
          </a:p>
          <a:p>
            <a:r>
              <a:rPr lang="en-US" sz="1400" i="1" dirty="0">
                <a:solidFill>
                  <a:srgbClr val="7030A0"/>
                </a:solidFill>
              </a:rPr>
              <a:t>It turns out the “best” line that we can draw here is a horizontal line cutting them in half, which would have a slope of zero!</a:t>
            </a:r>
          </a:p>
          <a:p>
            <a:endParaRPr lang="en-US" sz="1400" i="1" dirty="0">
              <a:solidFill>
                <a:srgbClr val="7030A0"/>
              </a:solidFill>
            </a:endParaRPr>
          </a:p>
          <a:p>
            <a:r>
              <a:rPr lang="en-US" sz="1400" i="1" u="sng" dirty="0">
                <a:solidFill>
                  <a:srgbClr val="7030A0"/>
                </a:solidFill>
              </a:rPr>
              <a:t>We can think of no association as a slope of zero</a:t>
            </a:r>
          </a:p>
          <a:p>
            <a:endParaRPr lang="en-US" sz="1400" i="1" dirty="0">
              <a:solidFill>
                <a:srgbClr val="7030A0"/>
              </a:solidFill>
            </a:endParaRPr>
          </a:p>
        </p:txBody>
      </p:sp>
      <p:grpSp>
        <p:nvGrpSpPr>
          <p:cNvPr id="91" name="Group 90">
            <a:extLst>
              <a:ext uri="{FF2B5EF4-FFF2-40B4-BE49-F238E27FC236}">
                <a16:creationId xmlns:a16="http://schemas.microsoft.com/office/drawing/2014/main" id="{11CD1281-2B06-6113-B6F7-6C8C339F79C6}"/>
              </a:ext>
            </a:extLst>
          </p:cNvPr>
          <p:cNvGrpSpPr/>
          <p:nvPr/>
        </p:nvGrpSpPr>
        <p:grpSpPr>
          <a:xfrm>
            <a:off x="6096000" y="2246523"/>
            <a:ext cx="1782906" cy="3605883"/>
            <a:chOff x="5990766" y="2118292"/>
            <a:chExt cx="1782906" cy="3605883"/>
          </a:xfrm>
        </p:grpSpPr>
        <p:grpSp>
          <p:nvGrpSpPr>
            <p:cNvPr id="72" name="Group 71">
              <a:extLst>
                <a:ext uri="{FF2B5EF4-FFF2-40B4-BE49-F238E27FC236}">
                  <a16:creationId xmlns:a16="http://schemas.microsoft.com/office/drawing/2014/main" id="{212254F4-FD8E-BE7C-A4B8-B5115D274686}"/>
                </a:ext>
              </a:extLst>
            </p:cNvPr>
            <p:cNvGrpSpPr/>
            <p:nvPr/>
          </p:nvGrpSpPr>
          <p:grpSpPr>
            <a:xfrm>
              <a:off x="5990766" y="2118292"/>
              <a:ext cx="1782906" cy="3605883"/>
              <a:chOff x="6131167" y="1956596"/>
              <a:chExt cx="1782906" cy="3605883"/>
            </a:xfrm>
          </p:grpSpPr>
          <p:grpSp>
            <p:nvGrpSpPr>
              <p:cNvPr id="74" name="Group 73">
                <a:extLst>
                  <a:ext uri="{FF2B5EF4-FFF2-40B4-BE49-F238E27FC236}">
                    <a16:creationId xmlns:a16="http://schemas.microsoft.com/office/drawing/2014/main" id="{2613AE92-AAF4-FD75-55A6-4F27CE389DAE}"/>
                  </a:ext>
                </a:extLst>
              </p:cNvPr>
              <p:cNvGrpSpPr/>
              <p:nvPr/>
            </p:nvGrpSpPr>
            <p:grpSpPr>
              <a:xfrm>
                <a:off x="6131167" y="1956596"/>
                <a:ext cx="1782906" cy="3605883"/>
                <a:chOff x="5204546" y="2835826"/>
                <a:chExt cx="1782906" cy="3605883"/>
              </a:xfrm>
            </p:grpSpPr>
            <p:pic>
              <p:nvPicPr>
                <p:cNvPr id="80" name="Picture 79">
                  <a:extLst>
                    <a:ext uri="{FF2B5EF4-FFF2-40B4-BE49-F238E27FC236}">
                      <a16:creationId xmlns:a16="http://schemas.microsoft.com/office/drawing/2014/main" id="{2E6D4EF5-3A9A-A6A5-252C-E2A66043E22A}"/>
                    </a:ext>
                  </a:extLst>
                </p:cNvPr>
                <p:cNvPicPr>
                  <a:picLocks noChangeAspect="1"/>
                </p:cNvPicPr>
                <p:nvPr/>
              </p:nvPicPr>
              <p:blipFill>
                <a:blip r:embed="rId2"/>
                <a:stretch>
                  <a:fillRect/>
                </a:stretch>
              </p:blipFill>
              <p:spPr>
                <a:xfrm>
                  <a:off x="5204547" y="2835826"/>
                  <a:ext cx="1782905" cy="1634330"/>
                </a:xfrm>
                <a:prstGeom prst="rect">
                  <a:avLst/>
                </a:prstGeom>
              </p:spPr>
            </p:pic>
            <p:pic>
              <p:nvPicPr>
                <p:cNvPr id="81" name="Picture 80">
                  <a:extLst>
                    <a:ext uri="{FF2B5EF4-FFF2-40B4-BE49-F238E27FC236}">
                      <a16:creationId xmlns:a16="http://schemas.microsoft.com/office/drawing/2014/main" id="{20F0C250-73C7-B021-DE59-982525383D08}"/>
                    </a:ext>
                  </a:extLst>
                </p:cNvPr>
                <p:cNvPicPr>
                  <a:picLocks noChangeAspect="1"/>
                </p:cNvPicPr>
                <p:nvPr/>
              </p:nvPicPr>
              <p:blipFill>
                <a:blip r:embed="rId3"/>
                <a:stretch>
                  <a:fillRect/>
                </a:stretch>
              </p:blipFill>
              <p:spPr>
                <a:xfrm>
                  <a:off x="5204546" y="4807379"/>
                  <a:ext cx="1782905" cy="1634330"/>
                </a:xfrm>
                <a:prstGeom prst="rect">
                  <a:avLst/>
                </a:prstGeom>
              </p:spPr>
            </p:pic>
          </p:grpSp>
          <mc:AlternateContent xmlns:mc="http://schemas.openxmlformats.org/markup-compatibility/2006" xmlns:p14="http://schemas.microsoft.com/office/powerpoint/2010/main">
            <mc:Choice Requires="p14">
              <p:contentPart p14:bwMode="auto" r:id="rId4">
                <p14:nvContentPartPr>
                  <p14:cNvPr id="76" name="Ink 75">
                    <a:extLst>
                      <a:ext uri="{FF2B5EF4-FFF2-40B4-BE49-F238E27FC236}">
                        <a16:creationId xmlns:a16="http://schemas.microsoft.com/office/drawing/2014/main" id="{65AEA4C3-9C46-D047-18F3-6AA5A9BCC58C}"/>
                      </a:ext>
                    </a:extLst>
                  </p14:cNvPr>
                  <p14:cNvContentPartPr/>
                  <p14:nvPr/>
                </p14:nvContentPartPr>
                <p14:xfrm>
                  <a:off x="6304640" y="2005120"/>
                  <a:ext cx="1460520" cy="1012680"/>
                </p14:xfrm>
              </p:contentPart>
            </mc:Choice>
            <mc:Fallback xmlns="">
              <p:pic>
                <p:nvPicPr>
                  <p:cNvPr id="76" name="Ink 75">
                    <a:extLst>
                      <a:ext uri="{FF2B5EF4-FFF2-40B4-BE49-F238E27FC236}">
                        <a16:creationId xmlns:a16="http://schemas.microsoft.com/office/drawing/2014/main" id="{65AEA4C3-9C46-D047-18F3-6AA5A9BCC58C}"/>
                      </a:ext>
                    </a:extLst>
                  </p:cNvPr>
                  <p:cNvPicPr/>
                  <p:nvPr/>
                </p:nvPicPr>
                <p:blipFill>
                  <a:blip r:embed="rId5"/>
                  <a:stretch>
                    <a:fillRect/>
                  </a:stretch>
                </p:blipFill>
                <p:spPr>
                  <a:xfrm>
                    <a:off x="6295638" y="1996120"/>
                    <a:ext cx="1478164" cy="1030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3A8C798B-EA1C-CFB9-3086-76FC79B40BB9}"/>
                    </a:ext>
                  </a:extLst>
                </p14:cNvPr>
                <p14:cNvContentPartPr/>
                <p14:nvPr/>
              </p14:nvContentPartPr>
              <p14:xfrm>
                <a:off x="6146600" y="4937320"/>
                <a:ext cx="1577880" cy="36000"/>
              </p14:xfrm>
            </p:contentPart>
          </mc:Choice>
          <mc:Fallback xmlns="">
            <p:pic>
              <p:nvPicPr>
                <p:cNvPr id="10" name="Ink 9">
                  <a:extLst>
                    <a:ext uri="{FF2B5EF4-FFF2-40B4-BE49-F238E27FC236}">
                      <a16:creationId xmlns:a16="http://schemas.microsoft.com/office/drawing/2014/main" id="{3A8C798B-EA1C-CFB9-3086-76FC79B40BB9}"/>
                    </a:ext>
                  </a:extLst>
                </p:cNvPr>
                <p:cNvPicPr/>
                <p:nvPr/>
              </p:nvPicPr>
              <p:blipFill>
                <a:blip r:embed="rId7"/>
                <a:stretch>
                  <a:fillRect/>
                </a:stretch>
              </p:blipFill>
              <p:spPr>
                <a:xfrm>
                  <a:off x="6137600" y="4928680"/>
                  <a:ext cx="1595520" cy="53640"/>
                </a:xfrm>
                <a:prstGeom prst="rect">
                  <a:avLst/>
                </a:prstGeom>
              </p:spPr>
            </p:pic>
          </mc:Fallback>
        </mc:AlternateContent>
      </p:grpSp>
      <p:grpSp>
        <p:nvGrpSpPr>
          <p:cNvPr id="90" name="Group 89">
            <a:extLst>
              <a:ext uri="{FF2B5EF4-FFF2-40B4-BE49-F238E27FC236}">
                <a16:creationId xmlns:a16="http://schemas.microsoft.com/office/drawing/2014/main" id="{0F4EB65A-11D6-B5D1-3279-E1D7B1529FE2}"/>
              </a:ext>
            </a:extLst>
          </p:cNvPr>
          <p:cNvGrpSpPr/>
          <p:nvPr/>
        </p:nvGrpSpPr>
        <p:grpSpPr>
          <a:xfrm>
            <a:off x="418012" y="1482630"/>
            <a:ext cx="1728887" cy="5293446"/>
            <a:chOff x="0" y="2452041"/>
            <a:chExt cx="1728887" cy="5293446"/>
          </a:xfrm>
        </p:grpSpPr>
        <p:grpSp>
          <p:nvGrpSpPr>
            <p:cNvPr id="53" name="Group 52">
              <a:extLst>
                <a:ext uri="{FF2B5EF4-FFF2-40B4-BE49-F238E27FC236}">
                  <a16:creationId xmlns:a16="http://schemas.microsoft.com/office/drawing/2014/main" id="{0324FFD4-3DA2-403A-0B95-7E0A7422CC98}"/>
                </a:ext>
              </a:extLst>
            </p:cNvPr>
            <p:cNvGrpSpPr/>
            <p:nvPr/>
          </p:nvGrpSpPr>
          <p:grpSpPr>
            <a:xfrm>
              <a:off x="0" y="2452041"/>
              <a:ext cx="1728887" cy="5293446"/>
              <a:chOff x="607833" y="1374909"/>
              <a:chExt cx="1728887" cy="5293446"/>
            </a:xfrm>
          </p:grpSpPr>
          <p:grpSp>
            <p:nvGrpSpPr>
              <p:cNvPr id="54" name="Group 53">
                <a:extLst>
                  <a:ext uri="{FF2B5EF4-FFF2-40B4-BE49-F238E27FC236}">
                    <a16:creationId xmlns:a16="http://schemas.microsoft.com/office/drawing/2014/main" id="{75DDD7FF-7FED-0D15-AC15-15AEF1CA71A0}"/>
                  </a:ext>
                </a:extLst>
              </p:cNvPr>
              <p:cNvGrpSpPr/>
              <p:nvPr/>
            </p:nvGrpSpPr>
            <p:grpSpPr>
              <a:xfrm>
                <a:off x="607833" y="1374909"/>
                <a:ext cx="1706747" cy="5293446"/>
                <a:chOff x="607833" y="1374909"/>
                <a:chExt cx="1706747" cy="5293446"/>
              </a:xfrm>
            </p:grpSpPr>
            <p:pic>
              <p:nvPicPr>
                <p:cNvPr id="65" name="Picture 64">
                  <a:extLst>
                    <a:ext uri="{FF2B5EF4-FFF2-40B4-BE49-F238E27FC236}">
                      <a16:creationId xmlns:a16="http://schemas.microsoft.com/office/drawing/2014/main" id="{54CB2C29-D1AC-83EF-9D2C-9958A9F96DFC}"/>
                    </a:ext>
                  </a:extLst>
                </p:cNvPr>
                <p:cNvPicPr>
                  <a:picLocks noChangeAspect="1"/>
                </p:cNvPicPr>
                <p:nvPr/>
              </p:nvPicPr>
              <p:blipFill>
                <a:blip r:embed="rId8"/>
                <a:stretch>
                  <a:fillRect/>
                </a:stretch>
              </p:blipFill>
              <p:spPr>
                <a:xfrm>
                  <a:off x="617145" y="1374909"/>
                  <a:ext cx="1697435" cy="1555982"/>
                </a:xfrm>
                <a:prstGeom prst="rect">
                  <a:avLst/>
                </a:prstGeom>
              </p:spPr>
            </p:pic>
            <p:pic>
              <p:nvPicPr>
                <p:cNvPr id="66" name="Picture 65">
                  <a:extLst>
                    <a:ext uri="{FF2B5EF4-FFF2-40B4-BE49-F238E27FC236}">
                      <a16:creationId xmlns:a16="http://schemas.microsoft.com/office/drawing/2014/main" id="{D040DF1C-7023-C7D1-9FE0-A20B11F364F9}"/>
                    </a:ext>
                  </a:extLst>
                </p:cNvPr>
                <p:cNvPicPr>
                  <a:picLocks noChangeAspect="1"/>
                </p:cNvPicPr>
                <p:nvPr/>
              </p:nvPicPr>
              <p:blipFill>
                <a:blip r:embed="rId9"/>
                <a:stretch>
                  <a:fillRect/>
                </a:stretch>
              </p:blipFill>
              <p:spPr>
                <a:xfrm>
                  <a:off x="607833" y="3243641"/>
                  <a:ext cx="1697435" cy="1555982"/>
                </a:xfrm>
                <a:prstGeom prst="rect">
                  <a:avLst/>
                </a:prstGeom>
              </p:spPr>
            </p:pic>
            <p:pic>
              <p:nvPicPr>
                <p:cNvPr id="67" name="Picture 66">
                  <a:extLst>
                    <a:ext uri="{FF2B5EF4-FFF2-40B4-BE49-F238E27FC236}">
                      <a16:creationId xmlns:a16="http://schemas.microsoft.com/office/drawing/2014/main" id="{D9FFDC0D-C33A-B547-D919-64B0299D51F6}"/>
                    </a:ext>
                  </a:extLst>
                </p:cNvPr>
                <p:cNvPicPr>
                  <a:picLocks noChangeAspect="1"/>
                </p:cNvPicPr>
                <p:nvPr/>
              </p:nvPicPr>
              <p:blipFill>
                <a:blip r:embed="rId10"/>
                <a:stretch>
                  <a:fillRect/>
                </a:stretch>
              </p:blipFill>
              <p:spPr>
                <a:xfrm>
                  <a:off x="607833" y="5112373"/>
                  <a:ext cx="1697435" cy="1555982"/>
                </a:xfrm>
                <a:prstGeom prst="rect">
                  <a:avLst/>
                </a:prstGeom>
              </p:spPr>
            </p:pic>
          </p:grpSp>
          <mc:AlternateContent xmlns:mc="http://schemas.openxmlformats.org/markup-compatibility/2006" xmlns:p14="http://schemas.microsoft.com/office/powerpoint/2010/main">
            <mc:Choice Requires="p14">
              <p:contentPart p14:bwMode="auto" r:id="rId11">
                <p14:nvContentPartPr>
                  <p14:cNvPr id="62" name="Ink 61">
                    <a:extLst>
                      <a:ext uri="{FF2B5EF4-FFF2-40B4-BE49-F238E27FC236}">
                        <a16:creationId xmlns:a16="http://schemas.microsoft.com/office/drawing/2014/main" id="{382F9A7C-C8CE-E489-C2E5-A72A3FE8CB1C}"/>
                      </a:ext>
                    </a:extLst>
                  </p14:cNvPr>
                  <p14:cNvContentPartPr/>
                  <p14:nvPr/>
                </p14:nvContentPartPr>
                <p14:xfrm>
                  <a:off x="977000" y="1666360"/>
                  <a:ext cx="1069920" cy="834120"/>
                </p14:xfrm>
              </p:contentPart>
            </mc:Choice>
            <mc:Fallback xmlns="">
              <p:pic>
                <p:nvPicPr>
                  <p:cNvPr id="62" name="Ink 61">
                    <a:extLst>
                      <a:ext uri="{FF2B5EF4-FFF2-40B4-BE49-F238E27FC236}">
                        <a16:creationId xmlns:a16="http://schemas.microsoft.com/office/drawing/2014/main" id="{382F9A7C-C8CE-E489-C2E5-A72A3FE8CB1C}"/>
                      </a:ext>
                    </a:extLst>
                  </p:cNvPr>
                  <p:cNvPicPr/>
                  <p:nvPr/>
                </p:nvPicPr>
                <p:blipFill>
                  <a:blip r:embed="rId12"/>
                  <a:stretch>
                    <a:fillRect/>
                  </a:stretch>
                </p:blipFill>
                <p:spPr>
                  <a:xfrm>
                    <a:off x="968000" y="1657360"/>
                    <a:ext cx="1087560" cy="851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6" name="Ink 55">
                    <a:extLst>
                      <a:ext uri="{FF2B5EF4-FFF2-40B4-BE49-F238E27FC236}">
                        <a16:creationId xmlns:a16="http://schemas.microsoft.com/office/drawing/2014/main" id="{07C7420D-E279-515F-5F46-4A34E32D3797}"/>
                      </a:ext>
                    </a:extLst>
                  </p14:cNvPr>
                  <p14:cNvContentPartPr/>
                  <p14:nvPr/>
                </p14:nvContentPartPr>
                <p14:xfrm>
                  <a:off x="740840" y="5172400"/>
                  <a:ext cx="1595880" cy="1301400"/>
                </p14:xfrm>
              </p:contentPart>
            </mc:Choice>
            <mc:Fallback xmlns="">
              <p:pic>
                <p:nvPicPr>
                  <p:cNvPr id="56" name="Ink 55">
                    <a:extLst>
                      <a:ext uri="{FF2B5EF4-FFF2-40B4-BE49-F238E27FC236}">
                        <a16:creationId xmlns:a16="http://schemas.microsoft.com/office/drawing/2014/main" id="{07C7420D-E279-515F-5F46-4A34E32D3797}"/>
                      </a:ext>
                    </a:extLst>
                  </p:cNvPr>
                  <p:cNvPicPr/>
                  <p:nvPr/>
                </p:nvPicPr>
                <p:blipFill>
                  <a:blip r:embed="rId14"/>
                  <a:stretch>
                    <a:fillRect/>
                  </a:stretch>
                </p:blipFill>
                <p:spPr>
                  <a:xfrm>
                    <a:off x="731840" y="5163400"/>
                    <a:ext cx="1613520" cy="1319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8" name="Ink 57">
                    <a:extLst>
                      <a:ext uri="{FF2B5EF4-FFF2-40B4-BE49-F238E27FC236}">
                        <a16:creationId xmlns:a16="http://schemas.microsoft.com/office/drawing/2014/main" id="{E222AAA8-F162-561D-B705-D901D5BB3C53}"/>
                      </a:ext>
                    </a:extLst>
                  </p14:cNvPr>
                  <p14:cNvContentPartPr/>
                  <p14:nvPr/>
                </p14:nvContentPartPr>
                <p14:xfrm>
                  <a:off x="902480" y="3308320"/>
                  <a:ext cx="1385640" cy="1113480"/>
                </p14:xfrm>
              </p:contentPart>
            </mc:Choice>
            <mc:Fallback xmlns="">
              <p:pic>
                <p:nvPicPr>
                  <p:cNvPr id="58" name="Ink 57">
                    <a:extLst>
                      <a:ext uri="{FF2B5EF4-FFF2-40B4-BE49-F238E27FC236}">
                        <a16:creationId xmlns:a16="http://schemas.microsoft.com/office/drawing/2014/main" id="{E222AAA8-F162-561D-B705-D901D5BB3C53}"/>
                      </a:ext>
                    </a:extLst>
                  </p:cNvPr>
                  <p:cNvPicPr/>
                  <p:nvPr/>
                </p:nvPicPr>
                <p:blipFill>
                  <a:blip r:embed="rId16"/>
                  <a:stretch>
                    <a:fillRect/>
                  </a:stretch>
                </p:blipFill>
                <p:spPr>
                  <a:xfrm>
                    <a:off x="893480" y="3299320"/>
                    <a:ext cx="1403280" cy="1131120"/>
                  </a:xfrm>
                  <a:prstGeom prst="rect">
                    <a:avLst/>
                  </a:prstGeom>
                </p:spPr>
              </p:pic>
            </mc:Fallback>
          </mc:AlternateContent>
        </p:grpSp>
        <p:grpSp>
          <p:nvGrpSpPr>
            <p:cNvPr id="88" name="Group 87">
              <a:extLst>
                <a:ext uri="{FF2B5EF4-FFF2-40B4-BE49-F238E27FC236}">
                  <a16:creationId xmlns:a16="http://schemas.microsoft.com/office/drawing/2014/main" id="{8FD2C10E-F072-079B-5CDE-ECF9807FD9FB}"/>
                </a:ext>
              </a:extLst>
            </p:cNvPr>
            <p:cNvGrpSpPr/>
            <p:nvPr/>
          </p:nvGrpSpPr>
          <p:grpSpPr>
            <a:xfrm>
              <a:off x="619205" y="2587065"/>
              <a:ext cx="659160" cy="1161720"/>
              <a:chOff x="1164920" y="1149040"/>
              <a:chExt cx="659160" cy="1161720"/>
            </a:xfrm>
          </p:grpSpPr>
          <mc:AlternateContent xmlns:mc="http://schemas.openxmlformats.org/markup-compatibility/2006" xmlns:p14="http://schemas.microsoft.com/office/powerpoint/2010/main">
            <mc:Choice Requires="p14">
              <p:contentPart p14:bwMode="auto" r:id="rId17">
                <p14:nvContentPartPr>
                  <p14:cNvPr id="85" name="Ink 84">
                    <a:extLst>
                      <a:ext uri="{FF2B5EF4-FFF2-40B4-BE49-F238E27FC236}">
                        <a16:creationId xmlns:a16="http://schemas.microsoft.com/office/drawing/2014/main" id="{B121141A-A102-DBB7-4E47-A2E6B7F60FA3}"/>
                      </a:ext>
                    </a:extLst>
                  </p14:cNvPr>
                  <p14:cNvContentPartPr/>
                  <p14:nvPr/>
                </p14:nvContentPartPr>
                <p14:xfrm>
                  <a:off x="1296680" y="1963000"/>
                  <a:ext cx="14760" cy="206280"/>
                </p14:xfrm>
              </p:contentPart>
            </mc:Choice>
            <mc:Fallback xmlns="">
              <p:pic>
                <p:nvPicPr>
                  <p:cNvPr id="85" name="Ink 84">
                    <a:extLst>
                      <a:ext uri="{FF2B5EF4-FFF2-40B4-BE49-F238E27FC236}">
                        <a16:creationId xmlns:a16="http://schemas.microsoft.com/office/drawing/2014/main" id="{B121141A-A102-DBB7-4E47-A2E6B7F60FA3}"/>
                      </a:ext>
                    </a:extLst>
                  </p:cNvPr>
                  <p:cNvPicPr/>
                  <p:nvPr/>
                </p:nvPicPr>
                <p:blipFill>
                  <a:blip r:embed="rId18"/>
                  <a:stretch>
                    <a:fillRect/>
                  </a:stretch>
                </p:blipFill>
                <p:spPr>
                  <a:xfrm>
                    <a:off x="1287680" y="1954360"/>
                    <a:ext cx="32400" cy="223920"/>
                  </a:xfrm>
                  <a:prstGeom prst="rect">
                    <a:avLst/>
                  </a:prstGeom>
                </p:spPr>
              </p:pic>
            </mc:Fallback>
          </mc:AlternateContent>
          <p:grpSp>
            <p:nvGrpSpPr>
              <p:cNvPr id="87" name="Group 86">
                <a:extLst>
                  <a:ext uri="{FF2B5EF4-FFF2-40B4-BE49-F238E27FC236}">
                    <a16:creationId xmlns:a16="http://schemas.microsoft.com/office/drawing/2014/main" id="{20C3B088-109B-0B06-2403-F9EB6CE1B5A9}"/>
                  </a:ext>
                </a:extLst>
              </p:cNvPr>
              <p:cNvGrpSpPr/>
              <p:nvPr/>
            </p:nvGrpSpPr>
            <p:grpSpPr>
              <a:xfrm>
                <a:off x="1164920" y="1149040"/>
                <a:ext cx="659160" cy="1161720"/>
                <a:chOff x="1164920" y="1149040"/>
                <a:chExt cx="659160" cy="1161720"/>
              </a:xfrm>
            </p:grpSpPr>
            <p:grpSp>
              <p:nvGrpSpPr>
                <p:cNvPr id="82" name="Group 81">
                  <a:extLst>
                    <a:ext uri="{FF2B5EF4-FFF2-40B4-BE49-F238E27FC236}">
                      <a16:creationId xmlns:a16="http://schemas.microsoft.com/office/drawing/2014/main" id="{785B2BC9-6FA8-7831-41E4-251B5C382FC6}"/>
                    </a:ext>
                  </a:extLst>
                </p:cNvPr>
                <p:cNvGrpSpPr/>
                <p:nvPr/>
              </p:nvGrpSpPr>
              <p:grpSpPr>
                <a:xfrm>
                  <a:off x="1164920" y="1149040"/>
                  <a:ext cx="353160" cy="1161720"/>
                  <a:chOff x="1164920" y="1149040"/>
                  <a:chExt cx="353160" cy="1161720"/>
                </a:xfrm>
              </p:grpSpPr>
              <mc:AlternateContent xmlns:mc="http://schemas.openxmlformats.org/markup-compatibility/2006" xmlns:p14="http://schemas.microsoft.com/office/powerpoint/2010/main">
                <mc:Choice Requires="p14">
                  <p:contentPart p14:bwMode="auto" r:id="rId19">
                    <p14:nvContentPartPr>
                      <p14:cNvPr id="27" name="Ink 26">
                        <a:extLst>
                          <a:ext uri="{FF2B5EF4-FFF2-40B4-BE49-F238E27FC236}">
                            <a16:creationId xmlns:a16="http://schemas.microsoft.com/office/drawing/2014/main" id="{F8D51A41-533A-6AC7-1733-45F6C6A2142C}"/>
                          </a:ext>
                        </a:extLst>
                      </p14:cNvPr>
                      <p14:cNvContentPartPr/>
                      <p14:nvPr/>
                    </p14:nvContentPartPr>
                    <p14:xfrm>
                      <a:off x="1496480" y="1149040"/>
                      <a:ext cx="21600" cy="1161720"/>
                    </p14:xfrm>
                  </p:contentPart>
                </mc:Choice>
                <mc:Fallback xmlns="">
                  <p:pic>
                    <p:nvPicPr>
                      <p:cNvPr id="27" name="Ink 26">
                        <a:extLst>
                          <a:ext uri="{FF2B5EF4-FFF2-40B4-BE49-F238E27FC236}">
                            <a16:creationId xmlns:a16="http://schemas.microsoft.com/office/drawing/2014/main" id="{F8D51A41-533A-6AC7-1733-45F6C6A2142C}"/>
                          </a:ext>
                        </a:extLst>
                      </p:cNvPr>
                      <p:cNvPicPr/>
                      <p:nvPr/>
                    </p:nvPicPr>
                    <p:blipFill>
                      <a:blip r:embed="rId20"/>
                      <a:stretch>
                        <a:fillRect/>
                      </a:stretch>
                    </p:blipFill>
                    <p:spPr>
                      <a:xfrm>
                        <a:off x="1487840" y="1140040"/>
                        <a:ext cx="39240" cy="1179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id="{6C4C26E4-4EC3-7123-1038-75638AA2368B}"/>
                          </a:ext>
                        </a:extLst>
                      </p14:cNvPr>
                      <p14:cNvContentPartPr/>
                      <p14:nvPr/>
                    </p14:nvContentPartPr>
                    <p14:xfrm>
                      <a:off x="1164920" y="2087200"/>
                      <a:ext cx="250560" cy="3600"/>
                    </p14:xfrm>
                  </p:contentPart>
                </mc:Choice>
                <mc:Fallback xmlns="">
                  <p:pic>
                    <p:nvPicPr>
                      <p:cNvPr id="29" name="Ink 28">
                        <a:extLst>
                          <a:ext uri="{FF2B5EF4-FFF2-40B4-BE49-F238E27FC236}">
                            <a16:creationId xmlns:a16="http://schemas.microsoft.com/office/drawing/2014/main" id="{6C4C26E4-4EC3-7123-1038-75638AA2368B}"/>
                          </a:ext>
                        </a:extLst>
                      </p:cNvPr>
                      <p:cNvPicPr/>
                      <p:nvPr/>
                    </p:nvPicPr>
                    <p:blipFill>
                      <a:blip r:embed="rId22"/>
                      <a:stretch>
                        <a:fillRect/>
                      </a:stretch>
                    </p:blipFill>
                    <p:spPr>
                      <a:xfrm>
                        <a:off x="1156280" y="2078200"/>
                        <a:ext cx="268200" cy="21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86" name="Ink 85">
                      <a:extLst>
                        <a:ext uri="{FF2B5EF4-FFF2-40B4-BE49-F238E27FC236}">
                          <a16:creationId xmlns:a16="http://schemas.microsoft.com/office/drawing/2014/main" id="{E4E03F72-9BA6-26F9-14F8-5F79A34324DB}"/>
                        </a:ext>
                      </a:extLst>
                    </p14:cNvPr>
                    <p14:cNvContentPartPr/>
                    <p14:nvPr/>
                  </p14:nvContentPartPr>
                  <p14:xfrm>
                    <a:off x="1658840" y="2073520"/>
                    <a:ext cx="165240" cy="13320"/>
                  </p14:xfrm>
                </p:contentPart>
              </mc:Choice>
              <mc:Fallback xmlns="">
                <p:pic>
                  <p:nvPicPr>
                    <p:cNvPr id="86" name="Ink 85">
                      <a:extLst>
                        <a:ext uri="{FF2B5EF4-FFF2-40B4-BE49-F238E27FC236}">
                          <a16:creationId xmlns:a16="http://schemas.microsoft.com/office/drawing/2014/main" id="{E4E03F72-9BA6-26F9-14F8-5F79A34324DB}"/>
                        </a:ext>
                      </a:extLst>
                    </p:cNvPr>
                    <p:cNvPicPr/>
                    <p:nvPr/>
                  </p:nvPicPr>
                  <p:blipFill>
                    <a:blip r:embed="rId24"/>
                    <a:stretch>
                      <a:fillRect/>
                    </a:stretch>
                  </p:blipFill>
                  <p:spPr>
                    <a:xfrm>
                      <a:off x="1650200" y="2064880"/>
                      <a:ext cx="182880" cy="30960"/>
                    </a:xfrm>
                    <a:prstGeom prst="rect">
                      <a:avLst/>
                    </a:prstGeom>
                  </p:spPr>
                </p:pic>
              </mc:Fallback>
            </mc:AlternateContent>
          </p:grpSp>
        </p:grpSp>
      </p:grpSp>
    </p:spTree>
    <p:extLst>
      <p:ext uri="{BB962C8B-B14F-4D97-AF65-F5344CB8AC3E}">
        <p14:creationId xmlns:p14="http://schemas.microsoft.com/office/powerpoint/2010/main" val="61553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0ACCB-7696-FC6E-CD1E-0CB112261239}"/>
              </a:ext>
            </a:extLst>
          </p:cNvPr>
          <p:cNvSpPr>
            <a:spLocks noGrp="1"/>
          </p:cNvSpPr>
          <p:nvPr>
            <p:ph type="title"/>
          </p:nvPr>
        </p:nvSpPr>
        <p:spPr>
          <a:xfrm>
            <a:off x="328246" y="-138968"/>
            <a:ext cx="10515600" cy="1325563"/>
          </a:xfrm>
        </p:spPr>
        <p:txBody>
          <a:bodyPr/>
          <a:lstStyle/>
          <a:p>
            <a:r>
              <a:rPr lang="en-US" dirty="0"/>
              <a:t>Strength</a:t>
            </a:r>
          </a:p>
        </p:txBody>
      </p:sp>
      <p:sp>
        <p:nvSpPr>
          <p:cNvPr id="3" name="Content Placeholder 2">
            <a:extLst>
              <a:ext uri="{FF2B5EF4-FFF2-40B4-BE49-F238E27FC236}">
                <a16:creationId xmlns:a16="http://schemas.microsoft.com/office/drawing/2014/main" id="{6DCBABFD-6331-7BD2-EBA1-57D22E9E102D}"/>
              </a:ext>
            </a:extLst>
          </p:cNvPr>
          <p:cNvSpPr>
            <a:spLocks noGrp="1"/>
          </p:cNvSpPr>
          <p:nvPr>
            <p:ph idx="1"/>
          </p:nvPr>
        </p:nvSpPr>
        <p:spPr>
          <a:xfrm>
            <a:off x="530284" y="4283108"/>
            <a:ext cx="11863754" cy="5237650"/>
          </a:xfrm>
        </p:spPr>
        <p:txBody>
          <a:bodyPr>
            <a:noAutofit/>
          </a:bodyPr>
          <a:lstStyle/>
          <a:p>
            <a:pPr marL="0" indent="0">
              <a:buNone/>
            </a:pPr>
            <a:r>
              <a:rPr lang="en-US" sz="1400" b="1" dirty="0"/>
              <a:t>High Strength (Strong)</a:t>
            </a:r>
            <a:endParaRPr lang="en-US" sz="1400" u="sng" dirty="0"/>
          </a:p>
          <a:p>
            <a:pPr lvl="1"/>
            <a:r>
              <a:rPr lang="en-US" sz="1400" dirty="0"/>
              <a:t>The dots follow the linear pattern closely, with little scatter</a:t>
            </a:r>
          </a:p>
          <a:p>
            <a:pPr lvl="1"/>
            <a:r>
              <a:rPr lang="en-US" sz="1400" dirty="0"/>
              <a:t>Relatively small width of our oval</a:t>
            </a:r>
          </a:p>
          <a:p>
            <a:pPr marL="0" indent="0">
              <a:buNone/>
            </a:pPr>
            <a:r>
              <a:rPr lang="en-US" sz="1400" b="1" dirty="0"/>
              <a:t>Moderate Association</a:t>
            </a:r>
          </a:p>
          <a:p>
            <a:pPr lvl="1"/>
            <a:r>
              <a:rPr lang="en-US" sz="1400" dirty="0"/>
              <a:t>The dots follow a general pattern, but not as tightly packed</a:t>
            </a:r>
          </a:p>
          <a:p>
            <a:pPr lvl="1"/>
            <a:r>
              <a:rPr lang="en-US" sz="1400" dirty="0"/>
              <a:t>Relatively medium width of our oval, still looks like an oval</a:t>
            </a:r>
          </a:p>
          <a:p>
            <a:pPr marL="0" indent="0">
              <a:buNone/>
            </a:pPr>
            <a:r>
              <a:rPr lang="en-US" sz="1400" b="1" dirty="0"/>
              <a:t>Low Strength (Weak)</a:t>
            </a:r>
          </a:p>
          <a:p>
            <a:pPr lvl="1"/>
            <a:r>
              <a:rPr lang="en-US" sz="1400" dirty="0"/>
              <a:t>The dots do not appear to be following a pattern</a:t>
            </a:r>
          </a:p>
          <a:p>
            <a:pPr lvl="1"/>
            <a:r>
              <a:rPr lang="en-US" sz="1400" dirty="0"/>
              <a:t>Relatively large width of our oval, which starts looking more like a circle</a:t>
            </a:r>
          </a:p>
        </p:txBody>
      </p:sp>
      <p:sp>
        <p:nvSpPr>
          <p:cNvPr id="8" name="TextBox 7">
            <a:extLst>
              <a:ext uri="{FF2B5EF4-FFF2-40B4-BE49-F238E27FC236}">
                <a16:creationId xmlns:a16="http://schemas.microsoft.com/office/drawing/2014/main" id="{A4634541-772E-028D-EBBB-AD9BC8223364}"/>
              </a:ext>
            </a:extLst>
          </p:cNvPr>
          <p:cNvSpPr txBox="1"/>
          <p:nvPr/>
        </p:nvSpPr>
        <p:spPr>
          <a:xfrm>
            <a:off x="328246" y="863583"/>
            <a:ext cx="7902374" cy="3231654"/>
          </a:xfrm>
          <a:prstGeom prst="rect">
            <a:avLst/>
          </a:prstGeom>
          <a:noFill/>
        </p:spPr>
        <p:txBody>
          <a:bodyPr wrap="square" rtlCol="0">
            <a:spAutoFit/>
          </a:bodyPr>
          <a:lstStyle/>
          <a:p>
            <a:r>
              <a:rPr lang="en-US" u="sng" dirty="0"/>
              <a:t>Strength</a:t>
            </a:r>
          </a:p>
          <a:p>
            <a:endParaRPr lang="en-US" u="sng" dirty="0"/>
          </a:p>
          <a:p>
            <a:pPr marL="285750" indent="-285750">
              <a:buFont typeface="Arial" panose="020B0604020202020204" pitchFamily="34" charset="0"/>
              <a:buChar char="•"/>
            </a:pPr>
            <a:r>
              <a:rPr lang="en-US" sz="1400" dirty="0"/>
              <a:t>This refers to how </a:t>
            </a:r>
            <a:r>
              <a:rPr lang="en-US" sz="1400" b="1" dirty="0"/>
              <a:t>strong</a:t>
            </a:r>
            <a:r>
              <a:rPr lang="en-US" sz="1400" dirty="0"/>
              <a:t> the </a:t>
            </a:r>
            <a:r>
              <a:rPr lang="en-US" sz="1400" u="sng" dirty="0"/>
              <a:t>association is</a:t>
            </a:r>
          </a:p>
          <a:p>
            <a:pPr marL="285750" indent="-285750">
              <a:buFont typeface="Arial" panose="020B0604020202020204" pitchFamily="34" charset="0"/>
              <a:buChar char="•"/>
            </a:pPr>
            <a:r>
              <a:rPr lang="en-US" sz="1400" dirty="0"/>
              <a:t>In other words, how well the data fits the pattern?</a:t>
            </a:r>
            <a:endParaRPr lang="en-US" sz="1400" u="sng" dirty="0"/>
          </a:p>
          <a:p>
            <a:pPr marL="285750" indent="-285750">
              <a:buFont typeface="Arial" panose="020B0604020202020204" pitchFamily="34" charset="0"/>
              <a:buChar char="•"/>
            </a:pPr>
            <a:endParaRPr lang="en-US" sz="1400" u="sng" dirty="0"/>
          </a:p>
          <a:p>
            <a:pPr marL="285750" indent="-285750">
              <a:buFont typeface="Arial" panose="020B0604020202020204" pitchFamily="34" charset="0"/>
              <a:buChar char="•"/>
            </a:pPr>
            <a:r>
              <a:rPr lang="en-US" sz="1400" dirty="0"/>
              <a:t>We can think of this as how CLOSE the data are to our “best” line (the form)!</a:t>
            </a:r>
          </a:p>
          <a:p>
            <a:pPr marL="742950" lvl="1" indent="-285750">
              <a:buFont typeface="Arial" panose="020B0604020202020204" pitchFamily="34" charset="0"/>
              <a:buChar char="•"/>
            </a:pPr>
            <a:r>
              <a:rPr lang="en-US" sz="1400" dirty="0"/>
              <a:t>So how small or large the spread is around our “best” line</a:t>
            </a:r>
          </a:p>
          <a:p>
            <a:pPr marL="742950" lvl="1" indent="-285750">
              <a:buFont typeface="Arial" panose="020B0604020202020204" pitchFamily="34" charset="0"/>
              <a:buChar char="•"/>
            </a:pPr>
            <a:endParaRPr lang="en-US" sz="1400" u="sng" dirty="0"/>
          </a:p>
          <a:p>
            <a:pPr marL="285750" indent="-285750">
              <a:buFont typeface="Arial" panose="020B0604020202020204" pitchFamily="34" charset="0"/>
              <a:buChar char="•"/>
            </a:pPr>
            <a:r>
              <a:rPr lang="en-US" sz="1400" dirty="0"/>
              <a:t>To visualize this, we can </a:t>
            </a:r>
            <a:r>
              <a:rPr lang="en-US" sz="1400" u="sng" dirty="0"/>
              <a:t>draw ovals centered on our “best” line</a:t>
            </a:r>
            <a:r>
              <a:rPr lang="en-US" sz="1400" dirty="0"/>
              <a:t> that </a:t>
            </a:r>
            <a:r>
              <a:rPr lang="en-US" sz="1400" u="sng" dirty="0"/>
              <a:t>capture the majority of the points</a:t>
            </a:r>
          </a:p>
          <a:p>
            <a:pPr marL="742950" lvl="1" indent="-285750">
              <a:buFont typeface="Arial" panose="020B0604020202020204" pitchFamily="34" charset="0"/>
              <a:buChar char="•"/>
            </a:pPr>
            <a:r>
              <a:rPr lang="en-US" sz="1400" dirty="0"/>
              <a:t>Then look at how </a:t>
            </a:r>
            <a:r>
              <a:rPr lang="en-US" sz="1400" u="sng" dirty="0"/>
              <a:t>wide the oval</a:t>
            </a:r>
            <a:r>
              <a:rPr lang="en-US" sz="1400" dirty="0"/>
              <a:t> is in the </a:t>
            </a:r>
            <a:r>
              <a:rPr lang="en-US" sz="1400" u="sng" dirty="0"/>
              <a:t>center</a:t>
            </a:r>
            <a:r>
              <a:rPr lang="en-US" sz="1400" dirty="0"/>
              <a:t> perpendicular to the “best” line</a:t>
            </a:r>
            <a:endParaRPr lang="en-US" sz="1400" u="sng" dirty="0"/>
          </a:p>
          <a:p>
            <a:pPr marL="742950" lvl="1" indent="-285750">
              <a:buFont typeface="Arial" panose="020B0604020202020204" pitchFamily="34" charset="0"/>
              <a:buChar char="•"/>
            </a:pPr>
            <a:endParaRPr lang="en-US" sz="1400" dirty="0"/>
          </a:p>
          <a:p>
            <a:r>
              <a:rPr lang="en-US" sz="1400" dirty="0"/>
              <a:t>** We are </a:t>
            </a:r>
            <a:r>
              <a:rPr lang="en-US" sz="1400" u="sng" dirty="0"/>
              <a:t>ONLY going to apply this to linear relationships</a:t>
            </a:r>
          </a:p>
          <a:p>
            <a:pPr marL="742950" lvl="1" indent="-285750">
              <a:buFont typeface="Arial" panose="020B0604020202020204" pitchFamily="34" charset="0"/>
              <a:buChar char="•"/>
            </a:pPr>
            <a:endParaRPr lang="en-US" sz="1400" u="sng" dirty="0"/>
          </a:p>
          <a:p>
            <a:pPr marL="285750" indent="-285750">
              <a:buFont typeface="Arial" panose="020B0604020202020204" pitchFamily="34" charset="0"/>
              <a:buChar char="•"/>
            </a:pPr>
            <a:r>
              <a:rPr lang="en-US" sz="1400" dirty="0"/>
              <a:t>We are going to classify strength in three categories:</a:t>
            </a:r>
          </a:p>
        </p:txBody>
      </p:sp>
      <p:grpSp>
        <p:nvGrpSpPr>
          <p:cNvPr id="91" name="Group 90">
            <a:extLst>
              <a:ext uri="{FF2B5EF4-FFF2-40B4-BE49-F238E27FC236}">
                <a16:creationId xmlns:a16="http://schemas.microsoft.com/office/drawing/2014/main" id="{4758BC55-C13C-8453-F5F0-C1A777D712B8}"/>
              </a:ext>
            </a:extLst>
          </p:cNvPr>
          <p:cNvGrpSpPr/>
          <p:nvPr/>
        </p:nvGrpSpPr>
        <p:grpSpPr>
          <a:xfrm>
            <a:off x="6332755" y="3248260"/>
            <a:ext cx="5255110" cy="2736506"/>
            <a:chOff x="6379280" y="3018018"/>
            <a:chExt cx="5255110" cy="2736506"/>
          </a:xfrm>
        </p:grpSpPr>
        <p:grpSp>
          <p:nvGrpSpPr>
            <p:cNvPr id="7" name="Group 6">
              <a:extLst>
                <a:ext uri="{FF2B5EF4-FFF2-40B4-BE49-F238E27FC236}">
                  <a16:creationId xmlns:a16="http://schemas.microsoft.com/office/drawing/2014/main" id="{3F97AC9D-5056-1FF1-E060-3C3CBD12C562}"/>
                </a:ext>
              </a:extLst>
            </p:cNvPr>
            <p:cNvGrpSpPr/>
            <p:nvPr/>
          </p:nvGrpSpPr>
          <p:grpSpPr>
            <a:xfrm>
              <a:off x="6379280" y="3018018"/>
              <a:ext cx="5255110" cy="2736506"/>
              <a:chOff x="5848838" y="3798210"/>
              <a:chExt cx="5255110" cy="2736506"/>
            </a:xfrm>
          </p:grpSpPr>
          <p:pic>
            <p:nvPicPr>
              <p:cNvPr id="5" name="Picture 4">
                <a:extLst>
                  <a:ext uri="{FF2B5EF4-FFF2-40B4-BE49-F238E27FC236}">
                    <a16:creationId xmlns:a16="http://schemas.microsoft.com/office/drawing/2014/main" id="{53FB5699-6078-15A3-0C51-314E9634BAA2}"/>
                  </a:ext>
                </a:extLst>
              </p:cNvPr>
              <p:cNvPicPr>
                <a:picLocks noChangeAspect="1"/>
              </p:cNvPicPr>
              <p:nvPr/>
            </p:nvPicPr>
            <p:blipFill>
              <a:blip r:embed="rId2"/>
              <a:stretch>
                <a:fillRect/>
              </a:stretch>
            </p:blipFill>
            <p:spPr>
              <a:xfrm>
                <a:off x="5848838" y="3798210"/>
                <a:ext cx="5255110" cy="2443285"/>
              </a:xfrm>
              <a:prstGeom prst="rect">
                <a:avLst/>
              </a:prstGeom>
            </p:spPr>
          </p:pic>
          <p:sp>
            <p:nvSpPr>
              <p:cNvPr id="6" name="TextBox 5">
                <a:extLst>
                  <a:ext uri="{FF2B5EF4-FFF2-40B4-BE49-F238E27FC236}">
                    <a16:creationId xmlns:a16="http://schemas.microsoft.com/office/drawing/2014/main" id="{C139E45E-63D8-E5CB-E181-A5654C1EFB42}"/>
                  </a:ext>
                </a:extLst>
              </p:cNvPr>
              <p:cNvSpPr txBox="1"/>
              <p:nvPr/>
            </p:nvSpPr>
            <p:spPr>
              <a:xfrm>
                <a:off x="7128107" y="6303884"/>
                <a:ext cx="2696572" cy="230832"/>
              </a:xfrm>
              <a:prstGeom prst="rect">
                <a:avLst/>
              </a:prstGeom>
              <a:noFill/>
            </p:spPr>
            <p:txBody>
              <a:bodyPr wrap="none" rtlCol="0">
                <a:spAutoFit/>
              </a:bodyPr>
              <a:lstStyle/>
              <a:p>
                <a:r>
                  <a:rPr lang="en-US" sz="900" dirty="0"/>
                  <a:t>https://</a:t>
                </a:r>
                <a:r>
                  <a:rPr lang="en-US" sz="900" dirty="0" err="1"/>
                  <a:t>bookdown.org</a:t>
                </a:r>
                <a:r>
                  <a:rPr lang="en-US" sz="900" dirty="0"/>
                  <a:t>/</a:t>
                </a:r>
                <a:r>
                  <a:rPr lang="en-US" sz="900" dirty="0" err="1"/>
                  <a:t>yshang</a:t>
                </a:r>
                <a:r>
                  <a:rPr lang="en-US" sz="900" dirty="0"/>
                  <a:t>/book/</a:t>
                </a:r>
                <a:r>
                  <a:rPr lang="en-US" sz="900" dirty="0" err="1"/>
                  <a:t>correlation.html</a:t>
                </a:r>
                <a:endParaRPr lang="en-US" sz="900" dirty="0"/>
              </a:p>
            </p:txBody>
          </p:sp>
        </p:grpSp>
        <p:grpSp>
          <p:nvGrpSpPr>
            <p:cNvPr id="47" name="Group 46">
              <a:extLst>
                <a:ext uri="{FF2B5EF4-FFF2-40B4-BE49-F238E27FC236}">
                  <a16:creationId xmlns:a16="http://schemas.microsoft.com/office/drawing/2014/main" id="{BB09F80A-5EE0-FCBF-41ED-0AA6C39FF9C5}"/>
                </a:ext>
              </a:extLst>
            </p:cNvPr>
            <p:cNvGrpSpPr/>
            <p:nvPr/>
          </p:nvGrpSpPr>
          <p:grpSpPr>
            <a:xfrm>
              <a:off x="8286709" y="3679483"/>
              <a:ext cx="1407766" cy="886557"/>
              <a:chOff x="6738981" y="4179919"/>
              <a:chExt cx="1072428" cy="390861"/>
            </a:xfrm>
          </p:grpSpPr>
          <p:sp>
            <p:nvSpPr>
              <p:cNvPr id="12" name="Oval 11">
                <a:extLst>
                  <a:ext uri="{FF2B5EF4-FFF2-40B4-BE49-F238E27FC236}">
                    <a16:creationId xmlns:a16="http://schemas.microsoft.com/office/drawing/2014/main" id="{AF842F2D-D65F-5927-CF8C-E14D29856F4E}"/>
                  </a:ext>
                </a:extLst>
              </p:cNvPr>
              <p:cNvSpPr/>
              <p:nvPr/>
            </p:nvSpPr>
            <p:spPr>
              <a:xfrm rot="20240079">
                <a:off x="6738981" y="4179919"/>
                <a:ext cx="1072428" cy="39086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B67343FE-3A8D-3DE0-8909-67F0AFF0860F}"/>
                  </a:ext>
                </a:extLst>
              </p:cNvPr>
              <p:cNvCxnSpPr>
                <a:cxnSpLocks/>
                <a:endCxn id="12" idx="4"/>
              </p:cNvCxnSpPr>
              <p:nvPr/>
            </p:nvCxnSpPr>
            <p:spPr>
              <a:xfrm>
                <a:off x="7166610" y="4183380"/>
                <a:ext cx="279402" cy="372307"/>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2E558C0-5D2B-4342-0D57-F1E359CA3D0D}"/>
                  </a:ext>
                </a:extLst>
              </p:cNvPr>
              <p:cNvCxnSpPr>
                <a:cxnSpLocks/>
              </p:cNvCxnSpPr>
              <p:nvPr/>
            </p:nvCxnSpPr>
            <p:spPr>
              <a:xfrm flipV="1">
                <a:off x="6822452" y="4272785"/>
                <a:ext cx="974125" cy="219196"/>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A9577144-35B2-ADB5-C037-C2881B16D4A0}"/>
                </a:ext>
              </a:extLst>
            </p:cNvPr>
            <p:cNvGrpSpPr/>
            <p:nvPr/>
          </p:nvGrpSpPr>
          <p:grpSpPr>
            <a:xfrm>
              <a:off x="6712618" y="3942861"/>
              <a:ext cx="1072428" cy="444967"/>
              <a:chOff x="6738981" y="4161323"/>
              <a:chExt cx="1072428" cy="444967"/>
            </a:xfrm>
          </p:grpSpPr>
          <p:sp>
            <p:nvSpPr>
              <p:cNvPr id="58" name="Oval 57">
                <a:extLst>
                  <a:ext uri="{FF2B5EF4-FFF2-40B4-BE49-F238E27FC236}">
                    <a16:creationId xmlns:a16="http://schemas.microsoft.com/office/drawing/2014/main" id="{0A7805CB-E186-1A32-F714-37E32FD4F246}"/>
                  </a:ext>
                </a:extLst>
              </p:cNvPr>
              <p:cNvSpPr/>
              <p:nvPr/>
            </p:nvSpPr>
            <p:spPr>
              <a:xfrm rot="20240079">
                <a:off x="6738981" y="4179919"/>
                <a:ext cx="1072428" cy="39086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Arrow Connector 58">
                <a:extLst>
                  <a:ext uri="{FF2B5EF4-FFF2-40B4-BE49-F238E27FC236}">
                    <a16:creationId xmlns:a16="http://schemas.microsoft.com/office/drawing/2014/main" id="{3C6B28A4-0908-7781-3327-6EAC4C079753}"/>
                  </a:ext>
                </a:extLst>
              </p:cNvPr>
              <p:cNvCxnSpPr>
                <a:cxnSpLocks/>
              </p:cNvCxnSpPr>
              <p:nvPr/>
            </p:nvCxnSpPr>
            <p:spPr>
              <a:xfrm>
                <a:off x="7166610" y="4183380"/>
                <a:ext cx="182880" cy="42291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472BB73-80E5-428D-0B30-8506CB8AAE0E}"/>
                  </a:ext>
                </a:extLst>
              </p:cNvPr>
              <p:cNvCxnSpPr>
                <a:cxnSpLocks/>
              </p:cNvCxnSpPr>
              <p:nvPr/>
            </p:nvCxnSpPr>
            <p:spPr>
              <a:xfrm flipV="1">
                <a:off x="6742737" y="4161323"/>
                <a:ext cx="1064915" cy="421459"/>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5A5B4CBA-FE5D-1B6F-0987-D0AEFF4F4792}"/>
                </a:ext>
              </a:extLst>
            </p:cNvPr>
            <p:cNvGrpSpPr/>
            <p:nvPr/>
          </p:nvGrpSpPr>
          <p:grpSpPr>
            <a:xfrm rot="1735840">
              <a:off x="10031308" y="3269313"/>
              <a:ext cx="1384488" cy="1814119"/>
              <a:chOff x="6769729" y="3727760"/>
              <a:chExt cx="1220874" cy="1512208"/>
            </a:xfrm>
          </p:grpSpPr>
          <p:sp>
            <p:nvSpPr>
              <p:cNvPr id="62" name="Oval 61">
                <a:extLst>
                  <a:ext uri="{FF2B5EF4-FFF2-40B4-BE49-F238E27FC236}">
                    <a16:creationId xmlns:a16="http://schemas.microsoft.com/office/drawing/2014/main" id="{A500D984-41B7-61DC-9EDD-143F43B332C5}"/>
                  </a:ext>
                </a:extLst>
              </p:cNvPr>
              <p:cNvSpPr/>
              <p:nvPr/>
            </p:nvSpPr>
            <p:spPr>
              <a:xfrm rot="20240079">
                <a:off x="6789674" y="3727760"/>
                <a:ext cx="1200929" cy="151220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Arrow Connector 62">
                <a:extLst>
                  <a:ext uri="{FF2B5EF4-FFF2-40B4-BE49-F238E27FC236}">
                    <a16:creationId xmlns:a16="http://schemas.microsoft.com/office/drawing/2014/main" id="{FD6CCD1E-2D74-49F8-F84C-7F7230839704}"/>
                  </a:ext>
                </a:extLst>
              </p:cNvPr>
              <p:cNvCxnSpPr>
                <a:cxnSpLocks/>
              </p:cNvCxnSpPr>
              <p:nvPr/>
            </p:nvCxnSpPr>
            <p:spPr>
              <a:xfrm rot="19864160">
                <a:off x="7200585" y="3732617"/>
                <a:ext cx="360755" cy="1450337"/>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3DE87C1-6782-AB6D-9371-DD3A1E66C32F}"/>
                  </a:ext>
                </a:extLst>
              </p:cNvPr>
              <p:cNvCxnSpPr>
                <a:cxnSpLocks/>
              </p:cNvCxnSpPr>
              <p:nvPr/>
            </p:nvCxnSpPr>
            <p:spPr>
              <a:xfrm rot="19864160" flipV="1">
                <a:off x="6769729" y="4193021"/>
                <a:ext cx="1195904" cy="49261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grpSp>
      <p:grpSp>
        <p:nvGrpSpPr>
          <p:cNvPr id="90" name="Group 89">
            <a:extLst>
              <a:ext uri="{FF2B5EF4-FFF2-40B4-BE49-F238E27FC236}">
                <a16:creationId xmlns:a16="http://schemas.microsoft.com/office/drawing/2014/main" id="{39AE02E8-91AC-581E-E909-B6BEAB0BAE52}"/>
              </a:ext>
            </a:extLst>
          </p:cNvPr>
          <p:cNvGrpSpPr/>
          <p:nvPr/>
        </p:nvGrpSpPr>
        <p:grpSpPr>
          <a:xfrm>
            <a:off x="8379175" y="523814"/>
            <a:ext cx="3286308" cy="2279214"/>
            <a:chOff x="8379175" y="523814"/>
            <a:chExt cx="3286308" cy="2279214"/>
          </a:xfrm>
        </p:grpSpPr>
        <p:pic>
          <p:nvPicPr>
            <p:cNvPr id="4" name="Picture 3">
              <a:extLst>
                <a:ext uri="{FF2B5EF4-FFF2-40B4-BE49-F238E27FC236}">
                  <a16:creationId xmlns:a16="http://schemas.microsoft.com/office/drawing/2014/main" id="{B8DC2997-1858-4BE4-5D07-95DBE2FE53C1}"/>
                </a:ext>
              </a:extLst>
            </p:cNvPr>
            <p:cNvPicPr>
              <a:picLocks noChangeAspect="1"/>
            </p:cNvPicPr>
            <p:nvPr/>
          </p:nvPicPr>
          <p:blipFill>
            <a:blip r:embed="rId3"/>
            <a:stretch>
              <a:fillRect/>
            </a:stretch>
          </p:blipFill>
          <p:spPr>
            <a:xfrm>
              <a:off x="8379175" y="523814"/>
              <a:ext cx="3286308" cy="2279214"/>
            </a:xfrm>
            <a:prstGeom prst="rect">
              <a:avLst/>
            </a:prstGeom>
          </p:spPr>
        </p:pic>
        <mc:AlternateContent xmlns:mc="http://schemas.openxmlformats.org/markup-compatibility/2006" xmlns:p14="http://schemas.microsoft.com/office/powerpoint/2010/main">
          <mc:Choice Requires="p14">
            <p:contentPart p14:bwMode="auto" r:id="rId4">
              <p14:nvContentPartPr>
                <p14:cNvPr id="73" name="Ink 72">
                  <a:extLst>
                    <a:ext uri="{FF2B5EF4-FFF2-40B4-BE49-F238E27FC236}">
                      <a16:creationId xmlns:a16="http://schemas.microsoft.com/office/drawing/2014/main" id="{16E52961-622F-6A82-5284-F7DC24C3593D}"/>
                    </a:ext>
                  </a:extLst>
                </p14:cNvPr>
                <p14:cNvContentPartPr/>
                <p14:nvPr/>
              </p14:nvContentPartPr>
              <p14:xfrm>
                <a:off x="8787510" y="711630"/>
                <a:ext cx="1122120" cy="1733400"/>
              </p14:xfrm>
            </p:contentPart>
          </mc:Choice>
          <mc:Fallback xmlns="">
            <p:pic>
              <p:nvPicPr>
                <p:cNvPr id="73" name="Ink 72">
                  <a:extLst>
                    <a:ext uri="{FF2B5EF4-FFF2-40B4-BE49-F238E27FC236}">
                      <a16:creationId xmlns:a16="http://schemas.microsoft.com/office/drawing/2014/main" id="{16E52961-622F-6A82-5284-F7DC24C3593D}"/>
                    </a:ext>
                  </a:extLst>
                </p:cNvPr>
                <p:cNvPicPr/>
                <p:nvPr/>
              </p:nvPicPr>
              <p:blipFill>
                <a:blip r:embed="rId5"/>
                <a:stretch>
                  <a:fillRect/>
                </a:stretch>
              </p:blipFill>
              <p:spPr>
                <a:xfrm>
                  <a:off x="8778870" y="702990"/>
                  <a:ext cx="1139760" cy="1751040"/>
                </a:xfrm>
                <a:prstGeom prst="rect">
                  <a:avLst/>
                </a:prstGeom>
              </p:spPr>
            </p:pic>
          </mc:Fallback>
        </mc:AlternateContent>
      </p:grpSp>
      <p:grpSp>
        <p:nvGrpSpPr>
          <p:cNvPr id="82" name="Group 81">
            <a:extLst>
              <a:ext uri="{FF2B5EF4-FFF2-40B4-BE49-F238E27FC236}">
                <a16:creationId xmlns:a16="http://schemas.microsoft.com/office/drawing/2014/main" id="{042EF3A4-B01E-FCAE-47BE-5B48A55049D6}"/>
              </a:ext>
            </a:extLst>
          </p:cNvPr>
          <p:cNvGrpSpPr/>
          <p:nvPr/>
        </p:nvGrpSpPr>
        <p:grpSpPr>
          <a:xfrm>
            <a:off x="8960310" y="1776510"/>
            <a:ext cx="779400" cy="620640"/>
            <a:chOff x="8960310" y="1776510"/>
            <a:chExt cx="779400" cy="620640"/>
          </a:xfrm>
        </p:grpSpPr>
        <mc:AlternateContent xmlns:mc="http://schemas.openxmlformats.org/markup-compatibility/2006" xmlns:p14="http://schemas.microsoft.com/office/powerpoint/2010/main">
          <mc:Choice Requires="p14">
            <p:contentPart p14:bwMode="auto" r:id="rId6">
              <p14:nvContentPartPr>
                <p14:cNvPr id="78" name="Ink 77">
                  <a:extLst>
                    <a:ext uri="{FF2B5EF4-FFF2-40B4-BE49-F238E27FC236}">
                      <a16:creationId xmlns:a16="http://schemas.microsoft.com/office/drawing/2014/main" id="{58898E35-4B58-F051-2A32-5C4509715931}"/>
                    </a:ext>
                  </a:extLst>
                </p14:cNvPr>
                <p14:cNvContentPartPr/>
                <p14:nvPr/>
              </p14:nvContentPartPr>
              <p14:xfrm>
                <a:off x="8960310" y="2264310"/>
                <a:ext cx="224640" cy="132840"/>
              </p14:xfrm>
            </p:contentPart>
          </mc:Choice>
          <mc:Fallback xmlns="">
            <p:pic>
              <p:nvPicPr>
                <p:cNvPr id="78" name="Ink 77">
                  <a:extLst>
                    <a:ext uri="{FF2B5EF4-FFF2-40B4-BE49-F238E27FC236}">
                      <a16:creationId xmlns:a16="http://schemas.microsoft.com/office/drawing/2014/main" id="{58898E35-4B58-F051-2A32-5C4509715931}"/>
                    </a:ext>
                  </a:extLst>
                </p:cNvPr>
                <p:cNvPicPr/>
                <p:nvPr/>
              </p:nvPicPr>
              <p:blipFill>
                <a:blip r:embed="rId7"/>
                <a:stretch>
                  <a:fillRect/>
                </a:stretch>
              </p:blipFill>
              <p:spPr>
                <a:xfrm>
                  <a:off x="8951670" y="2255670"/>
                  <a:ext cx="2422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9" name="Ink 78">
                  <a:extLst>
                    <a:ext uri="{FF2B5EF4-FFF2-40B4-BE49-F238E27FC236}">
                      <a16:creationId xmlns:a16="http://schemas.microsoft.com/office/drawing/2014/main" id="{F4B33B5E-C17A-A192-6F3C-C62F945CC6AA}"/>
                    </a:ext>
                  </a:extLst>
                </p14:cNvPr>
                <p14:cNvContentPartPr/>
                <p14:nvPr/>
              </p14:nvContentPartPr>
              <p14:xfrm>
                <a:off x="9062910" y="2029230"/>
                <a:ext cx="344160" cy="154800"/>
              </p14:xfrm>
            </p:contentPart>
          </mc:Choice>
          <mc:Fallback xmlns="">
            <p:pic>
              <p:nvPicPr>
                <p:cNvPr id="79" name="Ink 78">
                  <a:extLst>
                    <a:ext uri="{FF2B5EF4-FFF2-40B4-BE49-F238E27FC236}">
                      <a16:creationId xmlns:a16="http://schemas.microsoft.com/office/drawing/2014/main" id="{F4B33B5E-C17A-A192-6F3C-C62F945CC6AA}"/>
                    </a:ext>
                  </a:extLst>
                </p:cNvPr>
                <p:cNvPicPr/>
                <p:nvPr/>
              </p:nvPicPr>
              <p:blipFill>
                <a:blip r:embed="rId9"/>
                <a:stretch>
                  <a:fillRect/>
                </a:stretch>
              </p:blipFill>
              <p:spPr>
                <a:xfrm>
                  <a:off x="9054270" y="2020590"/>
                  <a:ext cx="3618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1" name="Ink 80">
                  <a:extLst>
                    <a:ext uri="{FF2B5EF4-FFF2-40B4-BE49-F238E27FC236}">
                      <a16:creationId xmlns:a16="http://schemas.microsoft.com/office/drawing/2014/main" id="{7810DC4A-1BA0-B876-38F3-529DBA51F6D0}"/>
                    </a:ext>
                  </a:extLst>
                </p14:cNvPr>
                <p14:cNvContentPartPr/>
                <p14:nvPr/>
              </p14:nvContentPartPr>
              <p14:xfrm>
                <a:off x="9190350" y="1776510"/>
                <a:ext cx="549360" cy="147240"/>
              </p14:xfrm>
            </p:contentPart>
          </mc:Choice>
          <mc:Fallback xmlns="">
            <p:pic>
              <p:nvPicPr>
                <p:cNvPr id="81" name="Ink 80">
                  <a:extLst>
                    <a:ext uri="{FF2B5EF4-FFF2-40B4-BE49-F238E27FC236}">
                      <a16:creationId xmlns:a16="http://schemas.microsoft.com/office/drawing/2014/main" id="{7810DC4A-1BA0-B876-38F3-529DBA51F6D0}"/>
                    </a:ext>
                  </a:extLst>
                </p:cNvPr>
                <p:cNvPicPr/>
                <p:nvPr/>
              </p:nvPicPr>
              <p:blipFill>
                <a:blip r:embed="rId11"/>
                <a:stretch>
                  <a:fillRect/>
                </a:stretch>
              </p:blipFill>
              <p:spPr>
                <a:xfrm>
                  <a:off x="9181350" y="1767870"/>
                  <a:ext cx="567000" cy="164880"/>
                </a:xfrm>
                <a:prstGeom prst="rect">
                  <a:avLst/>
                </a:prstGeom>
              </p:spPr>
            </p:pic>
          </mc:Fallback>
        </mc:AlternateContent>
      </p:grpSp>
      <p:grpSp>
        <p:nvGrpSpPr>
          <p:cNvPr id="89" name="Group 88">
            <a:extLst>
              <a:ext uri="{FF2B5EF4-FFF2-40B4-BE49-F238E27FC236}">
                <a16:creationId xmlns:a16="http://schemas.microsoft.com/office/drawing/2014/main" id="{DB12BD3F-17D2-3C21-AC87-D8E28DF61534}"/>
              </a:ext>
            </a:extLst>
          </p:cNvPr>
          <p:cNvGrpSpPr/>
          <p:nvPr/>
        </p:nvGrpSpPr>
        <p:grpSpPr>
          <a:xfrm>
            <a:off x="9223470" y="631350"/>
            <a:ext cx="1614600" cy="1077120"/>
            <a:chOff x="9223470" y="631350"/>
            <a:chExt cx="1614600" cy="1077120"/>
          </a:xfrm>
        </p:grpSpPr>
        <mc:AlternateContent xmlns:mc="http://schemas.openxmlformats.org/markup-compatibility/2006" xmlns:p14="http://schemas.microsoft.com/office/powerpoint/2010/main">
          <mc:Choice Requires="p14">
            <p:contentPart p14:bwMode="auto" r:id="rId12">
              <p14:nvContentPartPr>
                <p14:cNvPr id="83" name="Ink 82">
                  <a:extLst>
                    <a:ext uri="{FF2B5EF4-FFF2-40B4-BE49-F238E27FC236}">
                      <a16:creationId xmlns:a16="http://schemas.microsoft.com/office/drawing/2014/main" id="{9C4C53B8-0D68-A64F-3912-D31E2D1E1663}"/>
                    </a:ext>
                  </a:extLst>
                </p14:cNvPr>
                <p14:cNvContentPartPr/>
                <p14:nvPr/>
              </p14:nvContentPartPr>
              <p14:xfrm>
                <a:off x="9231390" y="1268190"/>
                <a:ext cx="1223640" cy="440280"/>
              </p14:xfrm>
            </p:contentPart>
          </mc:Choice>
          <mc:Fallback xmlns="">
            <p:pic>
              <p:nvPicPr>
                <p:cNvPr id="83" name="Ink 82">
                  <a:extLst>
                    <a:ext uri="{FF2B5EF4-FFF2-40B4-BE49-F238E27FC236}">
                      <a16:creationId xmlns:a16="http://schemas.microsoft.com/office/drawing/2014/main" id="{9C4C53B8-0D68-A64F-3912-D31E2D1E1663}"/>
                    </a:ext>
                  </a:extLst>
                </p:cNvPr>
                <p:cNvPicPr/>
                <p:nvPr/>
              </p:nvPicPr>
              <p:blipFill>
                <a:blip r:embed="rId13"/>
                <a:stretch>
                  <a:fillRect/>
                </a:stretch>
              </p:blipFill>
              <p:spPr>
                <a:xfrm>
                  <a:off x="9222750" y="1259190"/>
                  <a:ext cx="124128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4" name="Ink 83">
                  <a:extLst>
                    <a:ext uri="{FF2B5EF4-FFF2-40B4-BE49-F238E27FC236}">
                      <a16:creationId xmlns:a16="http://schemas.microsoft.com/office/drawing/2014/main" id="{81EBF704-E54F-75C8-F409-2B15CC1FB988}"/>
                    </a:ext>
                  </a:extLst>
                </p14:cNvPr>
                <p14:cNvContentPartPr/>
                <p14:nvPr/>
              </p14:nvContentPartPr>
              <p14:xfrm>
                <a:off x="9223470" y="831510"/>
                <a:ext cx="1415880" cy="453240"/>
              </p14:xfrm>
            </p:contentPart>
          </mc:Choice>
          <mc:Fallback xmlns="">
            <p:pic>
              <p:nvPicPr>
                <p:cNvPr id="84" name="Ink 83">
                  <a:extLst>
                    <a:ext uri="{FF2B5EF4-FFF2-40B4-BE49-F238E27FC236}">
                      <a16:creationId xmlns:a16="http://schemas.microsoft.com/office/drawing/2014/main" id="{81EBF704-E54F-75C8-F409-2B15CC1FB988}"/>
                    </a:ext>
                  </a:extLst>
                </p:cNvPr>
                <p:cNvPicPr/>
                <p:nvPr/>
              </p:nvPicPr>
              <p:blipFill>
                <a:blip r:embed="rId15"/>
                <a:stretch>
                  <a:fillRect/>
                </a:stretch>
              </p:blipFill>
              <p:spPr>
                <a:xfrm>
                  <a:off x="9214470" y="822870"/>
                  <a:ext cx="143352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8" name="Ink 87">
                  <a:extLst>
                    <a:ext uri="{FF2B5EF4-FFF2-40B4-BE49-F238E27FC236}">
                      <a16:creationId xmlns:a16="http://schemas.microsoft.com/office/drawing/2014/main" id="{8C23C40B-BE5D-F207-5F23-EB0998E8278F}"/>
                    </a:ext>
                  </a:extLst>
                </p14:cNvPr>
                <p14:cNvContentPartPr/>
                <p14:nvPr/>
              </p14:nvContentPartPr>
              <p14:xfrm>
                <a:off x="9766710" y="631350"/>
                <a:ext cx="1071360" cy="468720"/>
              </p14:xfrm>
            </p:contentPart>
          </mc:Choice>
          <mc:Fallback xmlns="">
            <p:pic>
              <p:nvPicPr>
                <p:cNvPr id="88" name="Ink 87">
                  <a:extLst>
                    <a:ext uri="{FF2B5EF4-FFF2-40B4-BE49-F238E27FC236}">
                      <a16:creationId xmlns:a16="http://schemas.microsoft.com/office/drawing/2014/main" id="{8C23C40B-BE5D-F207-5F23-EB0998E8278F}"/>
                    </a:ext>
                  </a:extLst>
                </p:cNvPr>
                <p:cNvPicPr/>
                <p:nvPr/>
              </p:nvPicPr>
              <p:blipFill>
                <a:blip r:embed="rId17"/>
                <a:stretch>
                  <a:fillRect/>
                </a:stretch>
              </p:blipFill>
              <p:spPr>
                <a:xfrm>
                  <a:off x="9758070" y="622710"/>
                  <a:ext cx="1089000" cy="486360"/>
                </a:xfrm>
                <a:prstGeom prst="rect">
                  <a:avLst/>
                </a:prstGeom>
              </p:spPr>
            </p:pic>
          </mc:Fallback>
        </mc:AlternateContent>
      </p:grpSp>
      <p:sp>
        <p:nvSpPr>
          <p:cNvPr id="93" name="TextBox 92">
            <a:extLst>
              <a:ext uri="{FF2B5EF4-FFF2-40B4-BE49-F238E27FC236}">
                <a16:creationId xmlns:a16="http://schemas.microsoft.com/office/drawing/2014/main" id="{F39BF0BE-C678-F29D-7B72-2A79B6928F7A}"/>
              </a:ext>
            </a:extLst>
          </p:cNvPr>
          <p:cNvSpPr txBox="1"/>
          <p:nvPr/>
        </p:nvSpPr>
        <p:spPr>
          <a:xfrm>
            <a:off x="9794243" y="2106521"/>
            <a:ext cx="1110753" cy="276999"/>
          </a:xfrm>
          <a:prstGeom prst="rect">
            <a:avLst/>
          </a:prstGeom>
          <a:noFill/>
        </p:spPr>
        <p:txBody>
          <a:bodyPr wrap="none" rtlCol="0">
            <a:spAutoFit/>
          </a:bodyPr>
          <a:lstStyle/>
          <a:p>
            <a:r>
              <a:rPr lang="en-US" sz="1200" dirty="0">
                <a:solidFill>
                  <a:srgbClr val="00B0F0"/>
                </a:solidFill>
              </a:rPr>
              <a:t>Smaller spread</a:t>
            </a:r>
          </a:p>
        </p:txBody>
      </p:sp>
      <p:sp>
        <p:nvSpPr>
          <p:cNvPr id="94" name="TextBox 93">
            <a:extLst>
              <a:ext uri="{FF2B5EF4-FFF2-40B4-BE49-F238E27FC236}">
                <a16:creationId xmlns:a16="http://schemas.microsoft.com/office/drawing/2014/main" id="{48E036F7-1E74-B5D1-1F35-2E9D944A99A5}"/>
              </a:ext>
            </a:extLst>
          </p:cNvPr>
          <p:cNvSpPr txBox="1"/>
          <p:nvPr/>
        </p:nvSpPr>
        <p:spPr>
          <a:xfrm>
            <a:off x="10542742" y="1363670"/>
            <a:ext cx="1032014" cy="276999"/>
          </a:xfrm>
          <a:prstGeom prst="rect">
            <a:avLst/>
          </a:prstGeom>
          <a:noFill/>
        </p:spPr>
        <p:txBody>
          <a:bodyPr wrap="none" rtlCol="0">
            <a:spAutoFit/>
          </a:bodyPr>
          <a:lstStyle/>
          <a:p>
            <a:r>
              <a:rPr lang="en-US" sz="1200" dirty="0">
                <a:solidFill>
                  <a:srgbClr val="9740D6"/>
                </a:solidFill>
              </a:rPr>
              <a:t>Larger spread</a:t>
            </a:r>
          </a:p>
        </p:txBody>
      </p:sp>
    </p:spTree>
    <p:extLst>
      <p:ext uri="{BB962C8B-B14F-4D97-AF65-F5344CB8AC3E}">
        <p14:creationId xmlns:p14="http://schemas.microsoft.com/office/powerpoint/2010/main" val="2192770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F7C55-B236-366C-CC88-4F99A600ECF8}"/>
              </a:ext>
            </a:extLst>
          </p:cNvPr>
          <p:cNvSpPr>
            <a:spLocks noGrp="1"/>
          </p:cNvSpPr>
          <p:nvPr>
            <p:ph type="title"/>
          </p:nvPr>
        </p:nvSpPr>
        <p:spPr>
          <a:xfrm>
            <a:off x="533400" y="-197583"/>
            <a:ext cx="10515600" cy="1325563"/>
          </a:xfrm>
        </p:spPr>
        <p:txBody>
          <a:bodyPr/>
          <a:lstStyle/>
          <a:p>
            <a:r>
              <a:rPr lang="en-US" dirty="0"/>
              <a:t>LCQ: Strength</a:t>
            </a:r>
          </a:p>
        </p:txBody>
      </p:sp>
      <p:sp>
        <p:nvSpPr>
          <p:cNvPr id="3" name="Content Placeholder 2">
            <a:extLst>
              <a:ext uri="{FF2B5EF4-FFF2-40B4-BE49-F238E27FC236}">
                <a16:creationId xmlns:a16="http://schemas.microsoft.com/office/drawing/2014/main" id="{1C9BAFE2-493F-CCD3-9503-FF2AA9712DED}"/>
              </a:ext>
            </a:extLst>
          </p:cNvPr>
          <p:cNvSpPr>
            <a:spLocks noGrp="1"/>
          </p:cNvSpPr>
          <p:nvPr>
            <p:ph idx="1"/>
          </p:nvPr>
        </p:nvSpPr>
        <p:spPr>
          <a:xfrm>
            <a:off x="533400" y="946394"/>
            <a:ext cx="10515600" cy="4351338"/>
          </a:xfrm>
        </p:spPr>
        <p:txBody>
          <a:bodyPr>
            <a:normAutofit/>
          </a:bodyPr>
          <a:lstStyle/>
          <a:p>
            <a:pPr marL="0" indent="0">
              <a:buNone/>
            </a:pPr>
            <a:r>
              <a:rPr lang="en-US" sz="1800" b="1" dirty="0"/>
              <a:t>Problem</a:t>
            </a:r>
            <a:r>
              <a:rPr lang="en-US" sz="1800" dirty="0"/>
              <a:t>: Determine the </a:t>
            </a:r>
            <a:r>
              <a:rPr lang="en-US" sz="1800" u="sng" dirty="0"/>
              <a:t>strength</a:t>
            </a:r>
            <a:r>
              <a:rPr lang="en-US" sz="1800" dirty="0"/>
              <a:t> for each of the following scatterplots.</a:t>
            </a:r>
          </a:p>
        </p:txBody>
      </p:sp>
      <p:grpSp>
        <p:nvGrpSpPr>
          <p:cNvPr id="19" name="Group 18">
            <a:extLst>
              <a:ext uri="{FF2B5EF4-FFF2-40B4-BE49-F238E27FC236}">
                <a16:creationId xmlns:a16="http://schemas.microsoft.com/office/drawing/2014/main" id="{D52681F3-9C07-1287-6EF7-B18E328C1D90}"/>
              </a:ext>
            </a:extLst>
          </p:cNvPr>
          <p:cNvGrpSpPr/>
          <p:nvPr/>
        </p:nvGrpSpPr>
        <p:grpSpPr>
          <a:xfrm>
            <a:off x="6101379" y="2226608"/>
            <a:ext cx="1782906" cy="3605883"/>
            <a:chOff x="5204546" y="2835826"/>
            <a:chExt cx="1782906" cy="3605883"/>
          </a:xfrm>
        </p:grpSpPr>
        <p:pic>
          <p:nvPicPr>
            <p:cNvPr id="13" name="Picture 12">
              <a:extLst>
                <a:ext uri="{FF2B5EF4-FFF2-40B4-BE49-F238E27FC236}">
                  <a16:creationId xmlns:a16="http://schemas.microsoft.com/office/drawing/2014/main" id="{6DBDB7E0-004A-6960-8E1A-838F9B7935FB}"/>
                </a:ext>
              </a:extLst>
            </p:cNvPr>
            <p:cNvPicPr>
              <a:picLocks noChangeAspect="1"/>
            </p:cNvPicPr>
            <p:nvPr/>
          </p:nvPicPr>
          <p:blipFill>
            <a:blip r:embed="rId2"/>
            <a:stretch>
              <a:fillRect/>
            </a:stretch>
          </p:blipFill>
          <p:spPr>
            <a:xfrm>
              <a:off x="5204547" y="2835826"/>
              <a:ext cx="1782905" cy="1634330"/>
            </a:xfrm>
            <a:prstGeom prst="rect">
              <a:avLst/>
            </a:prstGeom>
          </p:spPr>
        </p:pic>
        <p:pic>
          <p:nvPicPr>
            <p:cNvPr id="15" name="Picture 14">
              <a:extLst>
                <a:ext uri="{FF2B5EF4-FFF2-40B4-BE49-F238E27FC236}">
                  <a16:creationId xmlns:a16="http://schemas.microsoft.com/office/drawing/2014/main" id="{8DDC48CB-7FE6-A011-8917-212FB9444D06}"/>
                </a:ext>
              </a:extLst>
            </p:cNvPr>
            <p:cNvPicPr>
              <a:picLocks noChangeAspect="1"/>
            </p:cNvPicPr>
            <p:nvPr/>
          </p:nvPicPr>
          <p:blipFill>
            <a:blip r:embed="rId3"/>
            <a:stretch>
              <a:fillRect/>
            </a:stretch>
          </p:blipFill>
          <p:spPr>
            <a:xfrm>
              <a:off x="5204546" y="4807379"/>
              <a:ext cx="1782905" cy="1634330"/>
            </a:xfrm>
            <a:prstGeom prst="rect">
              <a:avLst/>
            </a:prstGeom>
          </p:spPr>
        </p:pic>
      </p:grpSp>
      <p:grpSp>
        <p:nvGrpSpPr>
          <p:cNvPr id="20" name="Group 19">
            <a:extLst>
              <a:ext uri="{FF2B5EF4-FFF2-40B4-BE49-F238E27FC236}">
                <a16:creationId xmlns:a16="http://schemas.microsoft.com/office/drawing/2014/main" id="{F79EAE21-2F36-2BE5-68B6-D9A9801EA883}"/>
              </a:ext>
            </a:extLst>
          </p:cNvPr>
          <p:cNvGrpSpPr/>
          <p:nvPr/>
        </p:nvGrpSpPr>
        <p:grpSpPr>
          <a:xfrm>
            <a:off x="613077" y="1551438"/>
            <a:ext cx="1706747" cy="5293446"/>
            <a:chOff x="607833" y="1374909"/>
            <a:chExt cx="1706747" cy="5293446"/>
          </a:xfrm>
        </p:grpSpPr>
        <p:pic>
          <p:nvPicPr>
            <p:cNvPr id="9" name="Picture 8">
              <a:extLst>
                <a:ext uri="{FF2B5EF4-FFF2-40B4-BE49-F238E27FC236}">
                  <a16:creationId xmlns:a16="http://schemas.microsoft.com/office/drawing/2014/main" id="{EFD35328-45B6-40E6-4A61-860743566D97}"/>
                </a:ext>
              </a:extLst>
            </p:cNvPr>
            <p:cNvPicPr>
              <a:picLocks noChangeAspect="1"/>
            </p:cNvPicPr>
            <p:nvPr/>
          </p:nvPicPr>
          <p:blipFill>
            <a:blip r:embed="rId4"/>
            <a:stretch>
              <a:fillRect/>
            </a:stretch>
          </p:blipFill>
          <p:spPr>
            <a:xfrm>
              <a:off x="617145" y="1374909"/>
              <a:ext cx="1697435" cy="1555982"/>
            </a:xfrm>
            <a:prstGeom prst="rect">
              <a:avLst/>
            </a:prstGeom>
          </p:spPr>
        </p:pic>
        <p:pic>
          <p:nvPicPr>
            <p:cNvPr id="11" name="Picture 10">
              <a:extLst>
                <a:ext uri="{FF2B5EF4-FFF2-40B4-BE49-F238E27FC236}">
                  <a16:creationId xmlns:a16="http://schemas.microsoft.com/office/drawing/2014/main" id="{F8C320C0-C3D2-7F38-FBE5-6297A429F8CB}"/>
                </a:ext>
              </a:extLst>
            </p:cNvPr>
            <p:cNvPicPr>
              <a:picLocks noChangeAspect="1"/>
            </p:cNvPicPr>
            <p:nvPr/>
          </p:nvPicPr>
          <p:blipFill>
            <a:blip r:embed="rId5"/>
            <a:stretch>
              <a:fillRect/>
            </a:stretch>
          </p:blipFill>
          <p:spPr>
            <a:xfrm>
              <a:off x="607833" y="3243641"/>
              <a:ext cx="1697435" cy="1555982"/>
            </a:xfrm>
            <a:prstGeom prst="rect">
              <a:avLst/>
            </a:prstGeom>
          </p:spPr>
        </p:pic>
        <p:pic>
          <p:nvPicPr>
            <p:cNvPr id="17" name="Picture 16">
              <a:extLst>
                <a:ext uri="{FF2B5EF4-FFF2-40B4-BE49-F238E27FC236}">
                  <a16:creationId xmlns:a16="http://schemas.microsoft.com/office/drawing/2014/main" id="{9D1E0237-9A6F-FBC0-47AE-870EF3BFB678}"/>
                </a:ext>
              </a:extLst>
            </p:cNvPr>
            <p:cNvPicPr>
              <a:picLocks noChangeAspect="1"/>
            </p:cNvPicPr>
            <p:nvPr/>
          </p:nvPicPr>
          <p:blipFill>
            <a:blip r:embed="rId6"/>
            <a:stretch>
              <a:fillRect/>
            </a:stretch>
          </p:blipFill>
          <p:spPr>
            <a:xfrm>
              <a:off x="607833" y="5112373"/>
              <a:ext cx="1697435" cy="1555982"/>
            </a:xfrm>
            <a:prstGeom prst="rect">
              <a:avLst/>
            </a:prstGeom>
          </p:spPr>
        </p:pic>
      </p:grpSp>
    </p:spTree>
    <p:extLst>
      <p:ext uri="{BB962C8B-B14F-4D97-AF65-F5344CB8AC3E}">
        <p14:creationId xmlns:p14="http://schemas.microsoft.com/office/powerpoint/2010/main" val="3579130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F7C55-B236-366C-CC88-4F99A600ECF8}"/>
              </a:ext>
            </a:extLst>
          </p:cNvPr>
          <p:cNvSpPr>
            <a:spLocks noGrp="1"/>
          </p:cNvSpPr>
          <p:nvPr>
            <p:ph type="title"/>
          </p:nvPr>
        </p:nvSpPr>
        <p:spPr>
          <a:xfrm>
            <a:off x="533400" y="-197583"/>
            <a:ext cx="10515600" cy="1325563"/>
          </a:xfrm>
        </p:spPr>
        <p:txBody>
          <a:bodyPr/>
          <a:lstStyle/>
          <a:p>
            <a:r>
              <a:rPr lang="en-US" dirty="0"/>
              <a:t>LCQ: Strength</a:t>
            </a:r>
          </a:p>
        </p:txBody>
      </p:sp>
      <p:sp>
        <p:nvSpPr>
          <p:cNvPr id="3" name="Content Placeholder 2">
            <a:extLst>
              <a:ext uri="{FF2B5EF4-FFF2-40B4-BE49-F238E27FC236}">
                <a16:creationId xmlns:a16="http://schemas.microsoft.com/office/drawing/2014/main" id="{1C9BAFE2-493F-CCD3-9503-FF2AA9712DED}"/>
              </a:ext>
            </a:extLst>
          </p:cNvPr>
          <p:cNvSpPr>
            <a:spLocks noGrp="1"/>
          </p:cNvSpPr>
          <p:nvPr>
            <p:ph idx="1"/>
          </p:nvPr>
        </p:nvSpPr>
        <p:spPr>
          <a:xfrm>
            <a:off x="533400" y="946394"/>
            <a:ext cx="10515600" cy="4351338"/>
          </a:xfrm>
        </p:spPr>
        <p:txBody>
          <a:bodyPr>
            <a:normAutofit/>
          </a:bodyPr>
          <a:lstStyle/>
          <a:p>
            <a:pPr marL="0" indent="0">
              <a:buNone/>
            </a:pPr>
            <a:r>
              <a:rPr lang="en-US" sz="1800" b="1" dirty="0"/>
              <a:t>Problem</a:t>
            </a:r>
            <a:r>
              <a:rPr lang="en-US" sz="1800" dirty="0"/>
              <a:t>: Determine the </a:t>
            </a:r>
            <a:r>
              <a:rPr lang="en-US" sz="1800" u="sng" dirty="0"/>
              <a:t>strength</a:t>
            </a:r>
            <a:r>
              <a:rPr lang="en-US" sz="1800" dirty="0"/>
              <a:t> for each of the following scatterplots.</a:t>
            </a:r>
          </a:p>
        </p:txBody>
      </p:sp>
      <p:grpSp>
        <p:nvGrpSpPr>
          <p:cNvPr id="117" name="Group 116">
            <a:extLst>
              <a:ext uri="{FF2B5EF4-FFF2-40B4-BE49-F238E27FC236}">
                <a16:creationId xmlns:a16="http://schemas.microsoft.com/office/drawing/2014/main" id="{1241D9BA-B178-D8AD-D5E6-72B90F85BE5D}"/>
              </a:ext>
            </a:extLst>
          </p:cNvPr>
          <p:cNvGrpSpPr/>
          <p:nvPr/>
        </p:nvGrpSpPr>
        <p:grpSpPr>
          <a:xfrm>
            <a:off x="6101379" y="2206956"/>
            <a:ext cx="1782906" cy="3625535"/>
            <a:chOff x="7406213" y="2605464"/>
            <a:chExt cx="1782906" cy="3625535"/>
          </a:xfrm>
        </p:grpSpPr>
        <p:grpSp>
          <p:nvGrpSpPr>
            <p:cNvPr id="116" name="Group 115">
              <a:extLst>
                <a:ext uri="{FF2B5EF4-FFF2-40B4-BE49-F238E27FC236}">
                  <a16:creationId xmlns:a16="http://schemas.microsoft.com/office/drawing/2014/main" id="{1DE7DAEA-63FB-CD75-34D2-AF8BEC9AA0E0}"/>
                </a:ext>
              </a:extLst>
            </p:cNvPr>
            <p:cNvGrpSpPr/>
            <p:nvPr/>
          </p:nvGrpSpPr>
          <p:grpSpPr>
            <a:xfrm>
              <a:off x="7406213" y="2605464"/>
              <a:ext cx="1782906" cy="3625535"/>
              <a:chOff x="6131167" y="1936944"/>
              <a:chExt cx="1782906" cy="3625535"/>
            </a:xfrm>
          </p:grpSpPr>
          <p:grpSp>
            <p:nvGrpSpPr>
              <p:cNvPr id="19" name="Group 18">
                <a:extLst>
                  <a:ext uri="{FF2B5EF4-FFF2-40B4-BE49-F238E27FC236}">
                    <a16:creationId xmlns:a16="http://schemas.microsoft.com/office/drawing/2014/main" id="{D52681F3-9C07-1287-6EF7-B18E328C1D90}"/>
                  </a:ext>
                </a:extLst>
              </p:cNvPr>
              <p:cNvGrpSpPr/>
              <p:nvPr/>
            </p:nvGrpSpPr>
            <p:grpSpPr>
              <a:xfrm>
                <a:off x="6131167" y="1956596"/>
                <a:ext cx="1782906" cy="3605883"/>
                <a:chOff x="5204546" y="2835826"/>
                <a:chExt cx="1782906" cy="3605883"/>
              </a:xfrm>
            </p:grpSpPr>
            <p:pic>
              <p:nvPicPr>
                <p:cNvPr id="13" name="Picture 12">
                  <a:extLst>
                    <a:ext uri="{FF2B5EF4-FFF2-40B4-BE49-F238E27FC236}">
                      <a16:creationId xmlns:a16="http://schemas.microsoft.com/office/drawing/2014/main" id="{6DBDB7E0-004A-6960-8E1A-838F9B7935FB}"/>
                    </a:ext>
                  </a:extLst>
                </p:cNvPr>
                <p:cNvPicPr>
                  <a:picLocks noChangeAspect="1"/>
                </p:cNvPicPr>
                <p:nvPr/>
              </p:nvPicPr>
              <p:blipFill>
                <a:blip r:embed="rId2"/>
                <a:stretch>
                  <a:fillRect/>
                </a:stretch>
              </p:blipFill>
              <p:spPr>
                <a:xfrm>
                  <a:off x="5204547" y="2835826"/>
                  <a:ext cx="1782905" cy="1634330"/>
                </a:xfrm>
                <a:prstGeom prst="rect">
                  <a:avLst/>
                </a:prstGeom>
              </p:spPr>
            </p:pic>
            <p:pic>
              <p:nvPicPr>
                <p:cNvPr id="15" name="Picture 14">
                  <a:extLst>
                    <a:ext uri="{FF2B5EF4-FFF2-40B4-BE49-F238E27FC236}">
                      <a16:creationId xmlns:a16="http://schemas.microsoft.com/office/drawing/2014/main" id="{8DDC48CB-7FE6-A011-8917-212FB9444D06}"/>
                    </a:ext>
                  </a:extLst>
                </p:cNvPr>
                <p:cNvPicPr>
                  <a:picLocks noChangeAspect="1"/>
                </p:cNvPicPr>
                <p:nvPr/>
              </p:nvPicPr>
              <p:blipFill>
                <a:blip r:embed="rId3"/>
                <a:stretch>
                  <a:fillRect/>
                </a:stretch>
              </p:blipFill>
              <p:spPr>
                <a:xfrm>
                  <a:off x="5204546" y="4807379"/>
                  <a:ext cx="1782905" cy="1634330"/>
                </a:xfrm>
                <a:prstGeom prst="rect">
                  <a:avLst/>
                </a:prstGeom>
              </p:spPr>
            </p:pic>
          </p:grpSp>
          <p:grpSp>
            <p:nvGrpSpPr>
              <p:cNvPr id="87" name="Group 86">
                <a:extLst>
                  <a:ext uri="{FF2B5EF4-FFF2-40B4-BE49-F238E27FC236}">
                    <a16:creationId xmlns:a16="http://schemas.microsoft.com/office/drawing/2014/main" id="{77FCD5F0-8668-CAE6-53AF-B411067807F9}"/>
                  </a:ext>
                </a:extLst>
              </p:cNvPr>
              <p:cNvGrpSpPr/>
              <p:nvPr/>
            </p:nvGrpSpPr>
            <p:grpSpPr>
              <a:xfrm>
                <a:off x="6396264" y="1936944"/>
                <a:ext cx="1488960" cy="1273680"/>
                <a:chOff x="6396264" y="1936944"/>
                <a:chExt cx="1488960" cy="1273680"/>
              </a:xfrm>
            </p:grpSpPr>
            <mc:AlternateContent xmlns:mc="http://schemas.openxmlformats.org/markup-compatibility/2006" xmlns:p14="http://schemas.microsoft.com/office/powerpoint/2010/main">
              <mc:Choice Requires="p14">
                <p:contentPart p14:bwMode="auto" r:id="rId4">
                  <p14:nvContentPartPr>
                    <p14:cNvPr id="84" name="Ink 83">
                      <a:extLst>
                        <a:ext uri="{FF2B5EF4-FFF2-40B4-BE49-F238E27FC236}">
                          <a16:creationId xmlns:a16="http://schemas.microsoft.com/office/drawing/2014/main" id="{D8E41036-8838-DE49-380A-5096481886D5}"/>
                        </a:ext>
                      </a:extLst>
                    </p14:cNvPr>
                    <p14:cNvContentPartPr/>
                    <p14:nvPr/>
                  </p14:nvContentPartPr>
                  <p14:xfrm>
                    <a:off x="6396264" y="1936944"/>
                    <a:ext cx="1488960" cy="1273680"/>
                  </p14:xfrm>
                </p:contentPart>
              </mc:Choice>
              <mc:Fallback xmlns="">
                <p:pic>
                  <p:nvPicPr>
                    <p:cNvPr id="84" name="Ink 83">
                      <a:extLst>
                        <a:ext uri="{FF2B5EF4-FFF2-40B4-BE49-F238E27FC236}">
                          <a16:creationId xmlns:a16="http://schemas.microsoft.com/office/drawing/2014/main" id="{D8E41036-8838-DE49-380A-5096481886D5}"/>
                        </a:ext>
                      </a:extLst>
                    </p:cNvPr>
                    <p:cNvPicPr/>
                    <p:nvPr/>
                  </p:nvPicPr>
                  <p:blipFill>
                    <a:blip r:embed="rId5"/>
                    <a:stretch>
                      <a:fillRect/>
                    </a:stretch>
                  </p:blipFill>
                  <p:spPr>
                    <a:xfrm>
                      <a:off x="6387264" y="1927944"/>
                      <a:ext cx="1506600" cy="1291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5" name="Ink 84">
                      <a:extLst>
                        <a:ext uri="{FF2B5EF4-FFF2-40B4-BE49-F238E27FC236}">
                          <a16:creationId xmlns:a16="http://schemas.microsoft.com/office/drawing/2014/main" id="{CE1842C4-601D-4072-0461-65BA92341D67}"/>
                        </a:ext>
                      </a:extLst>
                    </p14:cNvPr>
                    <p14:cNvContentPartPr/>
                    <p14:nvPr/>
                  </p14:nvContentPartPr>
                  <p14:xfrm>
                    <a:off x="7280424" y="2191824"/>
                    <a:ext cx="194040" cy="109800"/>
                  </p14:xfrm>
                </p:contentPart>
              </mc:Choice>
              <mc:Fallback xmlns="">
                <p:pic>
                  <p:nvPicPr>
                    <p:cNvPr id="85" name="Ink 84">
                      <a:extLst>
                        <a:ext uri="{FF2B5EF4-FFF2-40B4-BE49-F238E27FC236}">
                          <a16:creationId xmlns:a16="http://schemas.microsoft.com/office/drawing/2014/main" id="{CE1842C4-601D-4072-0461-65BA92341D67}"/>
                        </a:ext>
                      </a:extLst>
                    </p:cNvPr>
                    <p:cNvPicPr/>
                    <p:nvPr/>
                  </p:nvPicPr>
                  <p:blipFill>
                    <a:blip r:embed="rId7"/>
                    <a:stretch>
                      <a:fillRect/>
                    </a:stretch>
                  </p:blipFill>
                  <p:spPr>
                    <a:xfrm>
                      <a:off x="7271424" y="2182794"/>
                      <a:ext cx="211680" cy="12749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6" name="Ink 85">
                      <a:extLst>
                        <a:ext uri="{FF2B5EF4-FFF2-40B4-BE49-F238E27FC236}">
                          <a16:creationId xmlns:a16="http://schemas.microsoft.com/office/drawing/2014/main" id="{CBD4D24F-D0EE-A46E-02CC-0F66A370CF6C}"/>
                        </a:ext>
                      </a:extLst>
                    </p14:cNvPr>
                    <p14:cNvContentPartPr/>
                    <p14:nvPr/>
                  </p14:nvContentPartPr>
                  <p14:xfrm>
                    <a:off x="6944184" y="2201184"/>
                    <a:ext cx="497880" cy="846000"/>
                  </p14:xfrm>
                </p:contentPart>
              </mc:Choice>
              <mc:Fallback xmlns="">
                <p:pic>
                  <p:nvPicPr>
                    <p:cNvPr id="86" name="Ink 85">
                      <a:extLst>
                        <a:ext uri="{FF2B5EF4-FFF2-40B4-BE49-F238E27FC236}">
                          <a16:creationId xmlns:a16="http://schemas.microsoft.com/office/drawing/2014/main" id="{CBD4D24F-D0EE-A46E-02CC-0F66A370CF6C}"/>
                        </a:ext>
                      </a:extLst>
                    </p:cNvPr>
                    <p:cNvPicPr/>
                    <p:nvPr/>
                  </p:nvPicPr>
                  <p:blipFill>
                    <a:blip r:embed="rId9"/>
                    <a:stretch>
                      <a:fillRect/>
                    </a:stretch>
                  </p:blipFill>
                  <p:spPr>
                    <a:xfrm>
                      <a:off x="6935184" y="2192184"/>
                      <a:ext cx="515520" cy="863640"/>
                    </a:xfrm>
                    <a:prstGeom prst="rect">
                      <a:avLst/>
                    </a:prstGeom>
                  </p:spPr>
                </p:pic>
              </mc:Fallback>
            </mc:AlternateContent>
          </p:grpSp>
          <p:grpSp>
            <p:nvGrpSpPr>
              <p:cNvPr id="115" name="Group 114">
                <a:extLst>
                  <a:ext uri="{FF2B5EF4-FFF2-40B4-BE49-F238E27FC236}">
                    <a16:creationId xmlns:a16="http://schemas.microsoft.com/office/drawing/2014/main" id="{37BBD176-BEFC-0009-F5B9-1C1400B3BF34}"/>
                  </a:ext>
                </a:extLst>
              </p:cNvPr>
              <p:cNvGrpSpPr/>
              <p:nvPr/>
            </p:nvGrpSpPr>
            <p:grpSpPr>
              <a:xfrm>
                <a:off x="6296184" y="3899664"/>
                <a:ext cx="1606320" cy="1616040"/>
                <a:chOff x="6296184" y="3899664"/>
                <a:chExt cx="1606320" cy="1616040"/>
              </a:xfrm>
            </p:grpSpPr>
            <mc:AlternateContent xmlns:mc="http://schemas.openxmlformats.org/markup-compatibility/2006" xmlns:p14="http://schemas.microsoft.com/office/powerpoint/2010/main">
              <mc:Choice Requires="p14">
                <p:contentPart p14:bwMode="auto" r:id="rId10">
                  <p14:nvContentPartPr>
                    <p14:cNvPr id="110" name="Ink 109">
                      <a:extLst>
                        <a:ext uri="{FF2B5EF4-FFF2-40B4-BE49-F238E27FC236}">
                          <a16:creationId xmlns:a16="http://schemas.microsoft.com/office/drawing/2014/main" id="{6E1F02D6-A04B-200E-9147-D45CCE4653ED}"/>
                        </a:ext>
                      </a:extLst>
                    </p14:cNvPr>
                    <p14:cNvContentPartPr/>
                    <p14:nvPr/>
                  </p14:nvContentPartPr>
                  <p14:xfrm>
                    <a:off x="6296184" y="3899664"/>
                    <a:ext cx="1606320" cy="1558800"/>
                  </p14:xfrm>
                </p:contentPart>
              </mc:Choice>
              <mc:Fallback xmlns="">
                <p:pic>
                  <p:nvPicPr>
                    <p:cNvPr id="110" name="Ink 109">
                      <a:extLst>
                        <a:ext uri="{FF2B5EF4-FFF2-40B4-BE49-F238E27FC236}">
                          <a16:creationId xmlns:a16="http://schemas.microsoft.com/office/drawing/2014/main" id="{6E1F02D6-A04B-200E-9147-D45CCE4653ED}"/>
                        </a:ext>
                      </a:extLst>
                    </p:cNvPr>
                    <p:cNvPicPr/>
                    <p:nvPr/>
                  </p:nvPicPr>
                  <p:blipFill>
                    <a:blip r:embed="rId11"/>
                    <a:stretch>
                      <a:fillRect/>
                    </a:stretch>
                  </p:blipFill>
                  <p:spPr>
                    <a:xfrm>
                      <a:off x="6287184" y="3890664"/>
                      <a:ext cx="1623960" cy="1576440"/>
                    </a:xfrm>
                    <a:prstGeom prst="rect">
                      <a:avLst/>
                    </a:prstGeom>
                  </p:spPr>
                </p:pic>
              </mc:Fallback>
            </mc:AlternateContent>
            <p:grpSp>
              <p:nvGrpSpPr>
                <p:cNvPr id="113" name="Group 112">
                  <a:extLst>
                    <a:ext uri="{FF2B5EF4-FFF2-40B4-BE49-F238E27FC236}">
                      <a16:creationId xmlns:a16="http://schemas.microsoft.com/office/drawing/2014/main" id="{9411D42C-EE1E-2220-9D54-134D2F5E154C}"/>
                    </a:ext>
                  </a:extLst>
                </p:cNvPr>
                <p:cNvGrpSpPr/>
                <p:nvPr/>
              </p:nvGrpSpPr>
              <p:grpSpPr>
                <a:xfrm>
                  <a:off x="6999624" y="3945024"/>
                  <a:ext cx="264600" cy="1570680"/>
                  <a:chOff x="6999624" y="3945024"/>
                  <a:chExt cx="264600" cy="1570680"/>
                </a:xfrm>
              </p:grpSpPr>
              <mc:AlternateContent xmlns:mc="http://schemas.openxmlformats.org/markup-compatibility/2006" xmlns:p14="http://schemas.microsoft.com/office/powerpoint/2010/main">
                <mc:Choice Requires="p14">
                  <p:contentPart p14:bwMode="auto" r:id="rId12">
                    <p14:nvContentPartPr>
                      <p14:cNvPr id="111" name="Ink 110">
                        <a:extLst>
                          <a:ext uri="{FF2B5EF4-FFF2-40B4-BE49-F238E27FC236}">
                            <a16:creationId xmlns:a16="http://schemas.microsoft.com/office/drawing/2014/main" id="{F1F8F363-31F5-D4E2-342F-C046BB72B651}"/>
                          </a:ext>
                        </a:extLst>
                      </p14:cNvPr>
                      <p14:cNvContentPartPr/>
                      <p14:nvPr/>
                    </p14:nvContentPartPr>
                    <p14:xfrm>
                      <a:off x="6999624" y="3946104"/>
                      <a:ext cx="264600" cy="1569600"/>
                    </p14:xfrm>
                  </p:contentPart>
                </mc:Choice>
                <mc:Fallback xmlns="">
                  <p:pic>
                    <p:nvPicPr>
                      <p:cNvPr id="111" name="Ink 110">
                        <a:extLst>
                          <a:ext uri="{FF2B5EF4-FFF2-40B4-BE49-F238E27FC236}">
                            <a16:creationId xmlns:a16="http://schemas.microsoft.com/office/drawing/2014/main" id="{F1F8F363-31F5-D4E2-342F-C046BB72B651}"/>
                          </a:ext>
                        </a:extLst>
                      </p:cNvPr>
                      <p:cNvPicPr/>
                      <p:nvPr/>
                    </p:nvPicPr>
                    <p:blipFill>
                      <a:blip r:embed="rId13"/>
                      <a:stretch>
                        <a:fillRect/>
                      </a:stretch>
                    </p:blipFill>
                    <p:spPr>
                      <a:xfrm>
                        <a:off x="6990624" y="3937104"/>
                        <a:ext cx="282240" cy="1587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2" name="Ink 111">
                        <a:extLst>
                          <a:ext uri="{FF2B5EF4-FFF2-40B4-BE49-F238E27FC236}">
                            <a16:creationId xmlns:a16="http://schemas.microsoft.com/office/drawing/2014/main" id="{9DEEFF9B-B8B7-5272-CA2B-ADD780DA4F9B}"/>
                          </a:ext>
                        </a:extLst>
                      </p14:cNvPr>
                      <p14:cNvContentPartPr/>
                      <p14:nvPr/>
                    </p14:nvContentPartPr>
                    <p14:xfrm>
                      <a:off x="7031304" y="3945024"/>
                      <a:ext cx="224280" cy="111600"/>
                    </p14:xfrm>
                  </p:contentPart>
                </mc:Choice>
                <mc:Fallback xmlns="">
                  <p:pic>
                    <p:nvPicPr>
                      <p:cNvPr id="112" name="Ink 111">
                        <a:extLst>
                          <a:ext uri="{FF2B5EF4-FFF2-40B4-BE49-F238E27FC236}">
                            <a16:creationId xmlns:a16="http://schemas.microsoft.com/office/drawing/2014/main" id="{9DEEFF9B-B8B7-5272-CA2B-ADD780DA4F9B}"/>
                          </a:ext>
                        </a:extLst>
                      </p:cNvPr>
                      <p:cNvPicPr/>
                      <p:nvPr/>
                    </p:nvPicPr>
                    <p:blipFill>
                      <a:blip r:embed="rId15"/>
                      <a:stretch>
                        <a:fillRect/>
                      </a:stretch>
                    </p:blipFill>
                    <p:spPr>
                      <a:xfrm>
                        <a:off x="7022304" y="3936024"/>
                        <a:ext cx="241920" cy="129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114" name="Ink 113">
                      <a:extLst>
                        <a:ext uri="{FF2B5EF4-FFF2-40B4-BE49-F238E27FC236}">
                          <a16:creationId xmlns:a16="http://schemas.microsoft.com/office/drawing/2014/main" id="{AA077D94-0F82-9767-20FD-1C5C9077EC39}"/>
                        </a:ext>
                      </a:extLst>
                    </p14:cNvPr>
                    <p14:cNvContentPartPr/>
                    <p14:nvPr/>
                  </p14:nvContentPartPr>
                  <p14:xfrm>
                    <a:off x="6341726" y="4703544"/>
                    <a:ext cx="1538640" cy="27360"/>
                  </p14:xfrm>
                </p:contentPart>
              </mc:Choice>
              <mc:Fallback xmlns="">
                <p:pic>
                  <p:nvPicPr>
                    <p:cNvPr id="114" name="Ink 113">
                      <a:extLst>
                        <a:ext uri="{FF2B5EF4-FFF2-40B4-BE49-F238E27FC236}">
                          <a16:creationId xmlns:a16="http://schemas.microsoft.com/office/drawing/2014/main" id="{AA077D94-0F82-9767-20FD-1C5C9077EC39}"/>
                        </a:ext>
                      </a:extLst>
                    </p:cNvPr>
                    <p:cNvPicPr/>
                    <p:nvPr/>
                  </p:nvPicPr>
                  <p:blipFill>
                    <a:blip r:embed="rId17"/>
                    <a:stretch>
                      <a:fillRect/>
                    </a:stretch>
                  </p:blipFill>
                  <p:spPr>
                    <a:xfrm>
                      <a:off x="6332728" y="4694544"/>
                      <a:ext cx="1556276" cy="45000"/>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18">
              <p14:nvContentPartPr>
                <p14:cNvPr id="78" name="Ink 77">
                  <a:extLst>
                    <a:ext uri="{FF2B5EF4-FFF2-40B4-BE49-F238E27FC236}">
                      <a16:creationId xmlns:a16="http://schemas.microsoft.com/office/drawing/2014/main" id="{82C47BB0-8760-8089-D97C-A04A4BAABC04}"/>
                    </a:ext>
                  </a:extLst>
                </p14:cNvPr>
                <p14:cNvContentPartPr/>
                <p14:nvPr/>
              </p14:nvContentPartPr>
              <p14:xfrm>
                <a:off x="7762795" y="2773751"/>
                <a:ext cx="1373400" cy="969840"/>
              </p14:xfrm>
            </p:contentPart>
          </mc:Choice>
          <mc:Fallback xmlns="">
            <p:pic>
              <p:nvPicPr>
                <p:cNvPr id="78" name="Ink 77">
                  <a:extLst>
                    <a:ext uri="{FF2B5EF4-FFF2-40B4-BE49-F238E27FC236}">
                      <a16:creationId xmlns:a16="http://schemas.microsoft.com/office/drawing/2014/main" id="{82C47BB0-8760-8089-D97C-A04A4BAABC04}"/>
                    </a:ext>
                  </a:extLst>
                </p:cNvPr>
                <p:cNvPicPr/>
                <p:nvPr/>
              </p:nvPicPr>
              <p:blipFill>
                <a:blip r:embed="rId19"/>
                <a:stretch>
                  <a:fillRect/>
                </a:stretch>
              </p:blipFill>
              <p:spPr>
                <a:xfrm>
                  <a:off x="7753795" y="2764751"/>
                  <a:ext cx="1391040" cy="987480"/>
                </a:xfrm>
                <a:prstGeom prst="rect">
                  <a:avLst/>
                </a:prstGeom>
              </p:spPr>
            </p:pic>
          </mc:Fallback>
        </mc:AlternateContent>
      </p:grpSp>
      <p:grpSp>
        <p:nvGrpSpPr>
          <p:cNvPr id="126" name="Group 125">
            <a:extLst>
              <a:ext uri="{FF2B5EF4-FFF2-40B4-BE49-F238E27FC236}">
                <a16:creationId xmlns:a16="http://schemas.microsoft.com/office/drawing/2014/main" id="{C8840C77-4DE6-13DF-F334-AD518D22C93D}"/>
              </a:ext>
            </a:extLst>
          </p:cNvPr>
          <p:cNvGrpSpPr/>
          <p:nvPr/>
        </p:nvGrpSpPr>
        <p:grpSpPr>
          <a:xfrm>
            <a:off x="613077" y="1551438"/>
            <a:ext cx="1706747" cy="5293446"/>
            <a:chOff x="628770" y="1522953"/>
            <a:chExt cx="1706747" cy="5293446"/>
          </a:xfrm>
        </p:grpSpPr>
        <p:grpSp>
          <p:nvGrpSpPr>
            <p:cNvPr id="118" name="Group 117">
              <a:extLst>
                <a:ext uri="{FF2B5EF4-FFF2-40B4-BE49-F238E27FC236}">
                  <a16:creationId xmlns:a16="http://schemas.microsoft.com/office/drawing/2014/main" id="{27841852-FC03-81FD-7112-344773245DB0}"/>
                </a:ext>
              </a:extLst>
            </p:cNvPr>
            <p:cNvGrpSpPr/>
            <p:nvPr/>
          </p:nvGrpSpPr>
          <p:grpSpPr>
            <a:xfrm>
              <a:off x="628770" y="1522953"/>
              <a:ext cx="1706747" cy="5293446"/>
              <a:chOff x="556634" y="1431049"/>
              <a:chExt cx="1706747" cy="5293446"/>
            </a:xfrm>
          </p:grpSpPr>
          <p:grpSp>
            <p:nvGrpSpPr>
              <p:cNvPr id="70" name="Group 69">
                <a:extLst>
                  <a:ext uri="{FF2B5EF4-FFF2-40B4-BE49-F238E27FC236}">
                    <a16:creationId xmlns:a16="http://schemas.microsoft.com/office/drawing/2014/main" id="{2D6EB601-73F3-225E-3D43-7BF8F2FFE181}"/>
                  </a:ext>
                </a:extLst>
              </p:cNvPr>
              <p:cNvGrpSpPr/>
              <p:nvPr/>
            </p:nvGrpSpPr>
            <p:grpSpPr>
              <a:xfrm>
                <a:off x="556634" y="1431049"/>
                <a:ext cx="1706747" cy="5293446"/>
                <a:chOff x="607833" y="1374909"/>
                <a:chExt cx="1706747" cy="5293446"/>
              </a:xfrm>
            </p:grpSpPr>
            <p:grpSp>
              <p:nvGrpSpPr>
                <p:cNvPr id="20" name="Group 19">
                  <a:extLst>
                    <a:ext uri="{FF2B5EF4-FFF2-40B4-BE49-F238E27FC236}">
                      <a16:creationId xmlns:a16="http://schemas.microsoft.com/office/drawing/2014/main" id="{F79EAE21-2F36-2BE5-68B6-D9A9801EA883}"/>
                    </a:ext>
                  </a:extLst>
                </p:cNvPr>
                <p:cNvGrpSpPr/>
                <p:nvPr/>
              </p:nvGrpSpPr>
              <p:grpSpPr>
                <a:xfrm>
                  <a:off x="607833" y="1374909"/>
                  <a:ext cx="1706747" cy="5293446"/>
                  <a:chOff x="607833" y="1374909"/>
                  <a:chExt cx="1706747" cy="5293446"/>
                </a:xfrm>
              </p:grpSpPr>
              <p:pic>
                <p:nvPicPr>
                  <p:cNvPr id="9" name="Picture 8">
                    <a:extLst>
                      <a:ext uri="{FF2B5EF4-FFF2-40B4-BE49-F238E27FC236}">
                        <a16:creationId xmlns:a16="http://schemas.microsoft.com/office/drawing/2014/main" id="{EFD35328-45B6-40E6-4A61-860743566D97}"/>
                      </a:ext>
                    </a:extLst>
                  </p:cNvPr>
                  <p:cNvPicPr>
                    <a:picLocks noChangeAspect="1"/>
                  </p:cNvPicPr>
                  <p:nvPr/>
                </p:nvPicPr>
                <p:blipFill>
                  <a:blip r:embed="rId20"/>
                  <a:stretch>
                    <a:fillRect/>
                  </a:stretch>
                </p:blipFill>
                <p:spPr>
                  <a:xfrm>
                    <a:off x="617145" y="1374909"/>
                    <a:ext cx="1697435" cy="1555982"/>
                  </a:xfrm>
                  <a:prstGeom prst="rect">
                    <a:avLst/>
                  </a:prstGeom>
                </p:spPr>
              </p:pic>
              <p:pic>
                <p:nvPicPr>
                  <p:cNvPr id="11" name="Picture 10">
                    <a:extLst>
                      <a:ext uri="{FF2B5EF4-FFF2-40B4-BE49-F238E27FC236}">
                        <a16:creationId xmlns:a16="http://schemas.microsoft.com/office/drawing/2014/main" id="{F8C320C0-C3D2-7F38-FBE5-6297A429F8CB}"/>
                      </a:ext>
                    </a:extLst>
                  </p:cNvPr>
                  <p:cNvPicPr>
                    <a:picLocks noChangeAspect="1"/>
                  </p:cNvPicPr>
                  <p:nvPr/>
                </p:nvPicPr>
                <p:blipFill>
                  <a:blip r:embed="rId21"/>
                  <a:stretch>
                    <a:fillRect/>
                  </a:stretch>
                </p:blipFill>
                <p:spPr>
                  <a:xfrm>
                    <a:off x="607833" y="3243641"/>
                    <a:ext cx="1697435" cy="1555982"/>
                  </a:xfrm>
                  <a:prstGeom prst="rect">
                    <a:avLst/>
                  </a:prstGeom>
                </p:spPr>
              </p:pic>
              <p:pic>
                <p:nvPicPr>
                  <p:cNvPr id="17" name="Picture 16">
                    <a:extLst>
                      <a:ext uri="{FF2B5EF4-FFF2-40B4-BE49-F238E27FC236}">
                        <a16:creationId xmlns:a16="http://schemas.microsoft.com/office/drawing/2014/main" id="{9D1E0237-9A6F-FBC0-47AE-870EF3BFB678}"/>
                      </a:ext>
                    </a:extLst>
                  </p:cNvPr>
                  <p:cNvPicPr>
                    <a:picLocks noChangeAspect="1"/>
                  </p:cNvPicPr>
                  <p:nvPr/>
                </p:nvPicPr>
                <p:blipFill>
                  <a:blip r:embed="rId22"/>
                  <a:stretch>
                    <a:fillRect/>
                  </a:stretch>
                </p:blipFill>
                <p:spPr>
                  <a:xfrm>
                    <a:off x="607833" y="5112373"/>
                    <a:ext cx="1697435" cy="1555982"/>
                  </a:xfrm>
                  <a:prstGeom prst="rect">
                    <a:avLst/>
                  </a:prstGeom>
                </p:spPr>
              </p:pic>
            </p:grpSp>
            <p:grpSp>
              <p:nvGrpSpPr>
                <p:cNvPr id="69" name="Group 68">
                  <a:extLst>
                    <a:ext uri="{FF2B5EF4-FFF2-40B4-BE49-F238E27FC236}">
                      <a16:creationId xmlns:a16="http://schemas.microsoft.com/office/drawing/2014/main" id="{9D606F77-21C1-A0BC-C9AF-764B1C5870C4}"/>
                    </a:ext>
                  </a:extLst>
                </p:cNvPr>
                <p:cNvGrpSpPr/>
                <p:nvPr/>
              </p:nvGrpSpPr>
              <p:grpSpPr>
                <a:xfrm>
                  <a:off x="948384" y="1518264"/>
                  <a:ext cx="1200240" cy="981000"/>
                  <a:chOff x="948384" y="1518264"/>
                  <a:chExt cx="1200240" cy="981000"/>
                </a:xfrm>
              </p:grpSpPr>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1D9F9D21-2231-C0FE-462C-A95C9C090C24}"/>
                          </a:ext>
                        </a:extLst>
                      </p14:cNvPr>
                      <p14:cNvContentPartPr/>
                      <p14:nvPr/>
                    </p14:nvContentPartPr>
                    <p14:xfrm>
                      <a:off x="993744" y="1680264"/>
                      <a:ext cx="1029960" cy="805320"/>
                    </p14:xfrm>
                  </p:contentPart>
                </mc:Choice>
                <mc:Fallback xmlns="">
                  <p:pic>
                    <p:nvPicPr>
                      <p:cNvPr id="24" name="Ink 23">
                        <a:extLst>
                          <a:ext uri="{FF2B5EF4-FFF2-40B4-BE49-F238E27FC236}">
                            <a16:creationId xmlns:a16="http://schemas.microsoft.com/office/drawing/2014/main" id="{1D9F9D21-2231-C0FE-462C-A95C9C090C24}"/>
                          </a:ext>
                        </a:extLst>
                      </p:cNvPr>
                      <p:cNvPicPr/>
                      <p:nvPr/>
                    </p:nvPicPr>
                    <p:blipFill>
                      <a:blip r:embed="rId24"/>
                      <a:stretch>
                        <a:fillRect/>
                      </a:stretch>
                    </p:blipFill>
                    <p:spPr>
                      <a:xfrm>
                        <a:off x="984744" y="1671260"/>
                        <a:ext cx="1047600" cy="822968"/>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4" name="Ink 33">
                        <a:extLst>
                          <a:ext uri="{FF2B5EF4-FFF2-40B4-BE49-F238E27FC236}">
                            <a16:creationId xmlns:a16="http://schemas.microsoft.com/office/drawing/2014/main" id="{DF2B829F-8DE0-CF05-77A1-3377AF6E4838}"/>
                          </a:ext>
                        </a:extLst>
                      </p14:cNvPr>
                      <p14:cNvContentPartPr/>
                      <p14:nvPr/>
                    </p14:nvContentPartPr>
                    <p14:xfrm>
                      <a:off x="1129824" y="1924344"/>
                      <a:ext cx="739080" cy="574920"/>
                    </p14:xfrm>
                  </p:contentPart>
                </mc:Choice>
                <mc:Fallback xmlns="">
                  <p:pic>
                    <p:nvPicPr>
                      <p:cNvPr id="34" name="Ink 33">
                        <a:extLst>
                          <a:ext uri="{FF2B5EF4-FFF2-40B4-BE49-F238E27FC236}">
                            <a16:creationId xmlns:a16="http://schemas.microsoft.com/office/drawing/2014/main" id="{DF2B829F-8DE0-CF05-77A1-3377AF6E4838}"/>
                          </a:ext>
                        </a:extLst>
                      </p:cNvPr>
                      <p:cNvPicPr/>
                      <p:nvPr/>
                    </p:nvPicPr>
                    <p:blipFill>
                      <a:blip r:embed="rId26"/>
                      <a:stretch>
                        <a:fillRect/>
                      </a:stretch>
                    </p:blipFill>
                    <p:spPr>
                      <a:xfrm>
                        <a:off x="1120824" y="1915350"/>
                        <a:ext cx="756720" cy="592549"/>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9" name="Ink 48">
                        <a:extLst>
                          <a:ext uri="{FF2B5EF4-FFF2-40B4-BE49-F238E27FC236}">
                            <a16:creationId xmlns:a16="http://schemas.microsoft.com/office/drawing/2014/main" id="{7EEDA669-7DA0-ED5B-DA41-481F789B7B19}"/>
                          </a:ext>
                        </a:extLst>
                      </p14:cNvPr>
                      <p14:cNvContentPartPr/>
                      <p14:nvPr/>
                    </p14:nvContentPartPr>
                    <p14:xfrm>
                      <a:off x="948384" y="1518264"/>
                      <a:ext cx="1200240" cy="850680"/>
                    </p14:xfrm>
                  </p:contentPart>
                </mc:Choice>
                <mc:Fallback xmlns="">
                  <p:pic>
                    <p:nvPicPr>
                      <p:cNvPr id="49" name="Ink 48">
                        <a:extLst>
                          <a:ext uri="{FF2B5EF4-FFF2-40B4-BE49-F238E27FC236}">
                            <a16:creationId xmlns:a16="http://schemas.microsoft.com/office/drawing/2014/main" id="{7EEDA669-7DA0-ED5B-DA41-481F789B7B19}"/>
                          </a:ext>
                        </a:extLst>
                      </p:cNvPr>
                      <p:cNvPicPr/>
                      <p:nvPr/>
                    </p:nvPicPr>
                    <p:blipFill>
                      <a:blip r:embed="rId28"/>
                      <a:stretch>
                        <a:fillRect/>
                      </a:stretch>
                    </p:blipFill>
                    <p:spPr>
                      <a:xfrm>
                        <a:off x="939384" y="1509264"/>
                        <a:ext cx="1217880" cy="868320"/>
                      </a:xfrm>
                      <a:prstGeom prst="rect">
                        <a:avLst/>
                      </a:prstGeom>
                    </p:spPr>
                  </p:pic>
                </mc:Fallback>
              </mc:AlternateContent>
              <p:grpSp>
                <p:nvGrpSpPr>
                  <p:cNvPr id="59" name="Group 58">
                    <a:extLst>
                      <a:ext uri="{FF2B5EF4-FFF2-40B4-BE49-F238E27FC236}">
                        <a16:creationId xmlns:a16="http://schemas.microsoft.com/office/drawing/2014/main" id="{6870B95C-6A42-7A9E-1B1A-12A3272B9338}"/>
                      </a:ext>
                    </a:extLst>
                  </p:cNvPr>
                  <p:cNvGrpSpPr/>
                  <p:nvPr/>
                </p:nvGrpSpPr>
                <p:grpSpPr>
                  <a:xfrm>
                    <a:off x="983304" y="1656864"/>
                    <a:ext cx="478800" cy="651600"/>
                    <a:chOff x="983304" y="1656864"/>
                    <a:chExt cx="478800" cy="651600"/>
                  </a:xfrm>
                </p:grpSpPr>
                <mc:AlternateContent xmlns:mc="http://schemas.openxmlformats.org/markup-compatibility/2006" xmlns:p14="http://schemas.microsoft.com/office/powerpoint/2010/main">
                  <mc:Choice Requires="p14">
                    <p:contentPart p14:bwMode="auto" r:id="rId29">
                      <p14:nvContentPartPr>
                        <p14:cNvPr id="50" name="Ink 49">
                          <a:extLst>
                            <a:ext uri="{FF2B5EF4-FFF2-40B4-BE49-F238E27FC236}">
                              <a16:creationId xmlns:a16="http://schemas.microsoft.com/office/drawing/2014/main" id="{BAEBAC4F-0BAC-111C-E89B-45DF7E24E082}"/>
                            </a:ext>
                          </a:extLst>
                        </p14:cNvPr>
                        <p14:cNvContentPartPr/>
                        <p14:nvPr/>
                      </p14:nvContentPartPr>
                      <p14:xfrm>
                        <a:off x="983304" y="2078784"/>
                        <a:ext cx="194040" cy="189360"/>
                      </p14:xfrm>
                    </p:contentPart>
                  </mc:Choice>
                  <mc:Fallback xmlns="">
                    <p:pic>
                      <p:nvPicPr>
                        <p:cNvPr id="50" name="Ink 49">
                          <a:extLst>
                            <a:ext uri="{FF2B5EF4-FFF2-40B4-BE49-F238E27FC236}">
                              <a16:creationId xmlns:a16="http://schemas.microsoft.com/office/drawing/2014/main" id="{BAEBAC4F-0BAC-111C-E89B-45DF7E24E082}"/>
                            </a:ext>
                          </a:extLst>
                        </p:cNvPr>
                        <p:cNvPicPr/>
                        <p:nvPr/>
                      </p:nvPicPr>
                      <p:blipFill>
                        <a:blip r:embed="rId30"/>
                        <a:stretch>
                          <a:fillRect/>
                        </a:stretch>
                      </p:blipFill>
                      <p:spPr>
                        <a:xfrm>
                          <a:off x="974287" y="2069784"/>
                          <a:ext cx="211713"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1" name="Ink 50">
                          <a:extLst>
                            <a:ext uri="{FF2B5EF4-FFF2-40B4-BE49-F238E27FC236}">
                              <a16:creationId xmlns:a16="http://schemas.microsoft.com/office/drawing/2014/main" id="{79B2B333-7B01-362C-F9AF-C25D22584A96}"/>
                            </a:ext>
                          </a:extLst>
                        </p14:cNvPr>
                        <p14:cNvContentPartPr/>
                        <p14:nvPr/>
                      </p14:nvContentPartPr>
                      <p14:xfrm>
                        <a:off x="1256544" y="1666584"/>
                        <a:ext cx="151200" cy="266760"/>
                      </p14:xfrm>
                    </p:contentPart>
                  </mc:Choice>
                  <mc:Fallback xmlns="">
                    <p:pic>
                      <p:nvPicPr>
                        <p:cNvPr id="51" name="Ink 50">
                          <a:extLst>
                            <a:ext uri="{FF2B5EF4-FFF2-40B4-BE49-F238E27FC236}">
                              <a16:creationId xmlns:a16="http://schemas.microsoft.com/office/drawing/2014/main" id="{79B2B333-7B01-362C-F9AF-C25D22584A96}"/>
                            </a:ext>
                          </a:extLst>
                        </p:cNvPr>
                        <p:cNvPicPr/>
                        <p:nvPr/>
                      </p:nvPicPr>
                      <p:blipFill>
                        <a:blip r:embed="rId32"/>
                        <a:stretch>
                          <a:fillRect/>
                        </a:stretch>
                      </p:blipFill>
                      <p:spPr>
                        <a:xfrm>
                          <a:off x="1247565" y="1657596"/>
                          <a:ext cx="168798" cy="284376"/>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3" name="Ink 52">
                          <a:extLst>
                            <a:ext uri="{FF2B5EF4-FFF2-40B4-BE49-F238E27FC236}">
                              <a16:creationId xmlns:a16="http://schemas.microsoft.com/office/drawing/2014/main" id="{E20AD7B9-33A5-27E6-27CA-22C36C613789}"/>
                            </a:ext>
                          </a:extLst>
                        </p14:cNvPr>
                        <p14:cNvContentPartPr/>
                        <p14:nvPr/>
                      </p14:nvContentPartPr>
                      <p14:xfrm>
                        <a:off x="1358424" y="1843344"/>
                        <a:ext cx="103680" cy="86760"/>
                      </p14:xfrm>
                    </p:contentPart>
                  </mc:Choice>
                  <mc:Fallback xmlns="">
                    <p:pic>
                      <p:nvPicPr>
                        <p:cNvPr id="53" name="Ink 52">
                          <a:extLst>
                            <a:ext uri="{FF2B5EF4-FFF2-40B4-BE49-F238E27FC236}">
                              <a16:creationId xmlns:a16="http://schemas.microsoft.com/office/drawing/2014/main" id="{E20AD7B9-33A5-27E6-27CA-22C36C613789}"/>
                            </a:ext>
                          </a:extLst>
                        </p:cNvPr>
                        <p:cNvPicPr/>
                        <p:nvPr/>
                      </p:nvPicPr>
                      <p:blipFill>
                        <a:blip r:embed="rId34"/>
                        <a:stretch>
                          <a:fillRect/>
                        </a:stretch>
                      </p:blipFill>
                      <p:spPr>
                        <a:xfrm>
                          <a:off x="1349424" y="1834344"/>
                          <a:ext cx="12132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5" name="Ink 54">
                          <a:extLst>
                            <a:ext uri="{FF2B5EF4-FFF2-40B4-BE49-F238E27FC236}">
                              <a16:creationId xmlns:a16="http://schemas.microsoft.com/office/drawing/2014/main" id="{ACC4BE8F-6809-EC46-920D-77CB43B40719}"/>
                            </a:ext>
                          </a:extLst>
                        </p14:cNvPr>
                        <p14:cNvContentPartPr/>
                        <p14:nvPr/>
                      </p14:nvContentPartPr>
                      <p14:xfrm>
                        <a:off x="1230984" y="1656864"/>
                        <a:ext cx="97200" cy="55440"/>
                      </p14:xfrm>
                    </p:contentPart>
                  </mc:Choice>
                  <mc:Fallback xmlns="">
                    <p:pic>
                      <p:nvPicPr>
                        <p:cNvPr id="55" name="Ink 54">
                          <a:extLst>
                            <a:ext uri="{FF2B5EF4-FFF2-40B4-BE49-F238E27FC236}">
                              <a16:creationId xmlns:a16="http://schemas.microsoft.com/office/drawing/2014/main" id="{ACC4BE8F-6809-EC46-920D-77CB43B40719}"/>
                            </a:ext>
                          </a:extLst>
                        </p:cNvPr>
                        <p:cNvPicPr/>
                        <p:nvPr/>
                      </p:nvPicPr>
                      <p:blipFill>
                        <a:blip r:embed="rId36"/>
                        <a:stretch>
                          <a:fillRect/>
                        </a:stretch>
                      </p:blipFill>
                      <p:spPr>
                        <a:xfrm>
                          <a:off x="1221984" y="1647864"/>
                          <a:ext cx="11484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7" name="Ink 56">
                          <a:extLst>
                            <a:ext uri="{FF2B5EF4-FFF2-40B4-BE49-F238E27FC236}">
                              <a16:creationId xmlns:a16="http://schemas.microsoft.com/office/drawing/2014/main" id="{D95DCC56-9C18-4816-5503-2C1E6A58A422}"/>
                            </a:ext>
                          </a:extLst>
                        </p14:cNvPr>
                        <p14:cNvContentPartPr/>
                        <p14:nvPr/>
                      </p14:nvContentPartPr>
                      <p14:xfrm>
                        <a:off x="1169784" y="2214864"/>
                        <a:ext cx="34920" cy="93600"/>
                      </p14:xfrm>
                    </p:contentPart>
                  </mc:Choice>
                  <mc:Fallback xmlns="">
                    <p:pic>
                      <p:nvPicPr>
                        <p:cNvPr id="57" name="Ink 56">
                          <a:extLst>
                            <a:ext uri="{FF2B5EF4-FFF2-40B4-BE49-F238E27FC236}">
                              <a16:creationId xmlns:a16="http://schemas.microsoft.com/office/drawing/2014/main" id="{D95DCC56-9C18-4816-5503-2C1E6A58A422}"/>
                            </a:ext>
                          </a:extLst>
                        </p:cNvPr>
                        <p:cNvPicPr/>
                        <p:nvPr/>
                      </p:nvPicPr>
                      <p:blipFill>
                        <a:blip r:embed="rId38"/>
                        <a:stretch>
                          <a:fillRect/>
                        </a:stretch>
                      </p:blipFill>
                      <p:spPr>
                        <a:xfrm>
                          <a:off x="1160876" y="2205864"/>
                          <a:ext cx="523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8" name="Ink 57">
                          <a:extLst>
                            <a:ext uri="{FF2B5EF4-FFF2-40B4-BE49-F238E27FC236}">
                              <a16:creationId xmlns:a16="http://schemas.microsoft.com/office/drawing/2014/main" id="{A590C7B3-CE4F-E74B-6F5E-8049E5F4A622}"/>
                            </a:ext>
                          </a:extLst>
                        </p14:cNvPr>
                        <p14:cNvContentPartPr/>
                        <p14:nvPr/>
                      </p14:nvContentPartPr>
                      <p14:xfrm>
                        <a:off x="987624" y="2069064"/>
                        <a:ext cx="41760" cy="90000"/>
                      </p14:xfrm>
                    </p:contentPart>
                  </mc:Choice>
                  <mc:Fallback xmlns="">
                    <p:pic>
                      <p:nvPicPr>
                        <p:cNvPr id="58" name="Ink 57">
                          <a:extLst>
                            <a:ext uri="{FF2B5EF4-FFF2-40B4-BE49-F238E27FC236}">
                              <a16:creationId xmlns:a16="http://schemas.microsoft.com/office/drawing/2014/main" id="{A590C7B3-CE4F-E74B-6F5E-8049E5F4A622}"/>
                            </a:ext>
                          </a:extLst>
                        </p:cNvPr>
                        <p:cNvPicPr/>
                        <p:nvPr/>
                      </p:nvPicPr>
                      <p:blipFill>
                        <a:blip r:embed="rId40"/>
                        <a:stretch>
                          <a:fillRect/>
                        </a:stretch>
                      </p:blipFill>
                      <p:spPr>
                        <a:xfrm>
                          <a:off x="978624" y="2060064"/>
                          <a:ext cx="59400" cy="107640"/>
                        </a:xfrm>
                        <a:prstGeom prst="rect">
                          <a:avLst/>
                        </a:prstGeom>
                      </p:spPr>
                    </p:pic>
                  </mc:Fallback>
                </mc:AlternateContent>
              </p:grpSp>
              <p:grpSp>
                <p:nvGrpSpPr>
                  <p:cNvPr id="66" name="Group 65">
                    <a:extLst>
                      <a:ext uri="{FF2B5EF4-FFF2-40B4-BE49-F238E27FC236}">
                        <a16:creationId xmlns:a16="http://schemas.microsoft.com/office/drawing/2014/main" id="{375DCEE9-741B-E309-1408-9E029EDAB850}"/>
                      </a:ext>
                    </a:extLst>
                  </p:cNvPr>
                  <p:cNvGrpSpPr/>
                  <p:nvPr/>
                </p:nvGrpSpPr>
                <p:grpSpPr>
                  <a:xfrm>
                    <a:off x="1711944" y="1663344"/>
                    <a:ext cx="379800" cy="649800"/>
                    <a:chOff x="1711944" y="1663344"/>
                    <a:chExt cx="379800" cy="649800"/>
                  </a:xfrm>
                </p:grpSpPr>
                <mc:AlternateContent xmlns:mc="http://schemas.openxmlformats.org/markup-compatibility/2006" xmlns:p14="http://schemas.microsoft.com/office/powerpoint/2010/main">
                  <mc:Choice Requires="p14">
                    <p:contentPart p14:bwMode="auto" r:id="rId41">
                      <p14:nvContentPartPr>
                        <p14:cNvPr id="60" name="Ink 59">
                          <a:extLst>
                            <a:ext uri="{FF2B5EF4-FFF2-40B4-BE49-F238E27FC236}">
                              <a16:creationId xmlns:a16="http://schemas.microsoft.com/office/drawing/2014/main" id="{1C2CE3DC-63F7-C055-D584-A367810F9047}"/>
                            </a:ext>
                          </a:extLst>
                        </p14:cNvPr>
                        <p14:cNvContentPartPr/>
                        <p14:nvPr/>
                      </p14:nvContentPartPr>
                      <p14:xfrm>
                        <a:off x="1731024" y="1663344"/>
                        <a:ext cx="110880" cy="358920"/>
                      </p14:xfrm>
                    </p:contentPart>
                  </mc:Choice>
                  <mc:Fallback xmlns="">
                    <p:pic>
                      <p:nvPicPr>
                        <p:cNvPr id="60" name="Ink 59">
                          <a:extLst>
                            <a:ext uri="{FF2B5EF4-FFF2-40B4-BE49-F238E27FC236}">
                              <a16:creationId xmlns:a16="http://schemas.microsoft.com/office/drawing/2014/main" id="{1C2CE3DC-63F7-C055-D584-A367810F9047}"/>
                            </a:ext>
                          </a:extLst>
                        </p:cNvPr>
                        <p:cNvPicPr/>
                        <p:nvPr/>
                      </p:nvPicPr>
                      <p:blipFill>
                        <a:blip r:embed="rId42"/>
                        <a:stretch>
                          <a:fillRect/>
                        </a:stretch>
                      </p:blipFill>
                      <p:spPr>
                        <a:xfrm>
                          <a:off x="1721995" y="1654344"/>
                          <a:ext cx="128577"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1" name="Ink 60">
                          <a:extLst>
                            <a:ext uri="{FF2B5EF4-FFF2-40B4-BE49-F238E27FC236}">
                              <a16:creationId xmlns:a16="http://schemas.microsoft.com/office/drawing/2014/main" id="{50CA277F-87E2-F2DC-301B-61FD51BADA96}"/>
                            </a:ext>
                          </a:extLst>
                        </p14:cNvPr>
                        <p14:cNvContentPartPr/>
                        <p14:nvPr/>
                      </p14:nvContentPartPr>
                      <p14:xfrm>
                        <a:off x="1711944" y="1977984"/>
                        <a:ext cx="33840" cy="88920"/>
                      </p14:xfrm>
                    </p:contentPart>
                  </mc:Choice>
                  <mc:Fallback xmlns="">
                    <p:pic>
                      <p:nvPicPr>
                        <p:cNvPr id="61" name="Ink 60">
                          <a:extLst>
                            <a:ext uri="{FF2B5EF4-FFF2-40B4-BE49-F238E27FC236}">
                              <a16:creationId xmlns:a16="http://schemas.microsoft.com/office/drawing/2014/main" id="{50CA277F-87E2-F2DC-301B-61FD51BADA96}"/>
                            </a:ext>
                          </a:extLst>
                        </p:cNvPr>
                        <p:cNvPicPr/>
                        <p:nvPr/>
                      </p:nvPicPr>
                      <p:blipFill>
                        <a:blip r:embed="rId44"/>
                        <a:stretch>
                          <a:fillRect/>
                        </a:stretch>
                      </p:blipFill>
                      <p:spPr>
                        <a:xfrm>
                          <a:off x="1702944" y="1968984"/>
                          <a:ext cx="514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2" name="Ink 61">
                          <a:extLst>
                            <a:ext uri="{FF2B5EF4-FFF2-40B4-BE49-F238E27FC236}">
                              <a16:creationId xmlns:a16="http://schemas.microsoft.com/office/drawing/2014/main" id="{484D33EB-8A4E-8477-3CF8-69601EFA4EE4}"/>
                            </a:ext>
                          </a:extLst>
                        </p14:cNvPr>
                        <p14:cNvContentPartPr/>
                        <p14:nvPr/>
                      </p14:nvContentPartPr>
                      <p14:xfrm>
                        <a:off x="1803744" y="1683864"/>
                        <a:ext cx="90000" cy="40320"/>
                      </p14:xfrm>
                    </p:contentPart>
                  </mc:Choice>
                  <mc:Fallback xmlns="">
                    <p:pic>
                      <p:nvPicPr>
                        <p:cNvPr id="62" name="Ink 61">
                          <a:extLst>
                            <a:ext uri="{FF2B5EF4-FFF2-40B4-BE49-F238E27FC236}">
                              <a16:creationId xmlns:a16="http://schemas.microsoft.com/office/drawing/2014/main" id="{484D33EB-8A4E-8477-3CF8-69601EFA4EE4}"/>
                            </a:ext>
                          </a:extLst>
                        </p:cNvPr>
                        <p:cNvPicPr/>
                        <p:nvPr/>
                      </p:nvPicPr>
                      <p:blipFill>
                        <a:blip r:embed="rId46"/>
                        <a:stretch>
                          <a:fillRect/>
                        </a:stretch>
                      </p:blipFill>
                      <p:spPr>
                        <a:xfrm>
                          <a:off x="1794744" y="1674864"/>
                          <a:ext cx="1076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4" name="Ink 63">
                          <a:extLst>
                            <a:ext uri="{FF2B5EF4-FFF2-40B4-BE49-F238E27FC236}">
                              <a16:creationId xmlns:a16="http://schemas.microsoft.com/office/drawing/2014/main" id="{0187E1E7-CB57-02DE-9D4C-3C73BC195850}"/>
                            </a:ext>
                          </a:extLst>
                        </p14:cNvPr>
                        <p14:cNvContentPartPr/>
                        <p14:nvPr/>
                      </p14:nvContentPartPr>
                      <p14:xfrm>
                        <a:off x="1869984" y="2193984"/>
                        <a:ext cx="210600" cy="119160"/>
                      </p14:xfrm>
                    </p:contentPart>
                  </mc:Choice>
                  <mc:Fallback xmlns="">
                    <p:pic>
                      <p:nvPicPr>
                        <p:cNvPr id="64" name="Ink 63">
                          <a:extLst>
                            <a:ext uri="{FF2B5EF4-FFF2-40B4-BE49-F238E27FC236}">
                              <a16:creationId xmlns:a16="http://schemas.microsoft.com/office/drawing/2014/main" id="{0187E1E7-CB57-02DE-9D4C-3C73BC195850}"/>
                            </a:ext>
                          </a:extLst>
                        </p:cNvPr>
                        <p:cNvPicPr/>
                        <p:nvPr/>
                      </p:nvPicPr>
                      <p:blipFill>
                        <a:blip r:embed="rId48"/>
                        <a:stretch>
                          <a:fillRect/>
                        </a:stretch>
                      </p:blipFill>
                      <p:spPr>
                        <a:xfrm>
                          <a:off x="1860984" y="2184984"/>
                          <a:ext cx="22824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5" name="Ink 64">
                          <a:extLst>
                            <a:ext uri="{FF2B5EF4-FFF2-40B4-BE49-F238E27FC236}">
                              <a16:creationId xmlns:a16="http://schemas.microsoft.com/office/drawing/2014/main" id="{32CEA510-9280-CD6B-4D0F-42AA4DA6119E}"/>
                            </a:ext>
                          </a:extLst>
                        </p14:cNvPr>
                        <p14:cNvContentPartPr/>
                        <p14:nvPr/>
                      </p14:nvContentPartPr>
                      <p14:xfrm>
                        <a:off x="2070144" y="2147544"/>
                        <a:ext cx="21600" cy="110160"/>
                      </p14:xfrm>
                    </p:contentPart>
                  </mc:Choice>
                  <mc:Fallback xmlns="">
                    <p:pic>
                      <p:nvPicPr>
                        <p:cNvPr id="65" name="Ink 64">
                          <a:extLst>
                            <a:ext uri="{FF2B5EF4-FFF2-40B4-BE49-F238E27FC236}">
                              <a16:creationId xmlns:a16="http://schemas.microsoft.com/office/drawing/2014/main" id="{32CEA510-9280-CD6B-4D0F-42AA4DA6119E}"/>
                            </a:ext>
                          </a:extLst>
                        </p:cNvPr>
                        <p:cNvPicPr/>
                        <p:nvPr/>
                      </p:nvPicPr>
                      <p:blipFill>
                        <a:blip r:embed="rId50"/>
                        <a:stretch>
                          <a:fillRect/>
                        </a:stretch>
                      </p:blipFill>
                      <p:spPr>
                        <a:xfrm>
                          <a:off x="2061144" y="2138544"/>
                          <a:ext cx="39240" cy="127800"/>
                        </a:xfrm>
                        <a:prstGeom prst="rect">
                          <a:avLst/>
                        </a:prstGeom>
                      </p:spPr>
                    </p:pic>
                  </mc:Fallback>
                </mc:AlternateContent>
              </p:grpSp>
            </p:grpSp>
          </p:grpSp>
          <mc:AlternateContent xmlns:mc="http://schemas.openxmlformats.org/markup-compatibility/2006" xmlns:p14="http://schemas.microsoft.com/office/powerpoint/2010/main">
            <mc:Choice Requires="p14">
              <p:contentPart p14:bwMode="auto" r:id="rId51">
                <p14:nvContentPartPr>
                  <p14:cNvPr id="76" name="Ink 75">
                    <a:extLst>
                      <a:ext uri="{FF2B5EF4-FFF2-40B4-BE49-F238E27FC236}">
                        <a16:creationId xmlns:a16="http://schemas.microsoft.com/office/drawing/2014/main" id="{44F74AE1-83CA-EB0B-EE29-65B287BFAD9F}"/>
                      </a:ext>
                    </a:extLst>
                  </p14:cNvPr>
                  <p14:cNvContentPartPr/>
                  <p14:nvPr/>
                </p14:nvContentPartPr>
                <p14:xfrm>
                  <a:off x="813744" y="5316624"/>
                  <a:ext cx="1254600" cy="1045080"/>
                </p14:xfrm>
              </p:contentPart>
            </mc:Choice>
            <mc:Fallback xmlns="">
              <p:pic>
                <p:nvPicPr>
                  <p:cNvPr id="76" name="Ink 75">
                    <a:extLst>
                      <a:ext uri="{FF2B5EF4-FFF2-40B4-BE49-F238E27FC236}">
                        <a16:creationId xmlns:a16="http://schemas.microsoft.com/office/drawing/2014/main" id="{44F74AE1-83CA-EB0B-EE29-65B287BFAD9F}"/>
                      </a:ext>
                    </a:extLst>
                  </p:cNvPr>
                  <p:cNvPicPr/>
                  <p:nvPr/>
                </p:nvPicPr>
                <p:blipFill>
                  <a:blip r:embed="rId52"/>
                  <a:stretch>
                    <a:fillRect/>
                  </a:stretch>
                </p:blipFill>
                <p:spPr>
                  <a:xfrm>
                    <a:off x="804744" y="5307624"/>
                    <a:ext cx="1272240" cy="1062720"/>
                  </a:xfrm>
                  <a:prstGeom prst="rect">
                    <a:avLst/>
                  </a:prstGeom>
                </p:spPr>
              </p:pic>
            </mc:Fallback>
          </mc:AlternateContent>
          <p:grpSp>
            <p:nvGrpSpPr>
              <p:cNvPr id="107" name="Group 106">
                <a:extLst>
                  <a:ext uri="{FF2B5EF4-FFF2-40B4-BE49-F238E27FC236}">
                    <a16:creationId xmlns:a16="http://schemas.microsoft.com/office/drawing/2014/main" id="{AEF0BCC9-EF8C-DED2-6C3B-724545A910B7}"/>
                  </a:ext>
                </a:extLst>
              </p:cNvPr>
              <p:cNvGrpSpPr/>
              <p:nvPr/>
            </p:nvGrpSpPr>
            <p:grpSpPr>
              <a:xfrm>
                <a:off x="952704" y="3473325"/>
                <a:ext cx="1012738" cy="1067760"/>
                <a:chOff x="952704" y="3473325"/>
                <a:chExt cx="1012738" cy="1067760"/>
              </a:xfrm>
            </p:grpSpPr>
            <mc:AlternateContent xmlns:mc="http://schemas.openxmlformats.org/markup-compatibility/2006" xmlns:p14="http://schemas.microsoft.com/office/powerpoint/2010/main">
              <mc:Choice Requires="p14">
                <p:contentPart p14:bwMode="auto" r:id="rId53">
                  <p14:nvContentPartPr>
                    <p14:cNvPr id="99" name="Ink 98">
                      <a:extLst>
                        <a:ext uri="{FF2B5EF4-FFF2-40B4-BE49-F238E27FC236}">
                          <a16:creationId xmlns:a16="http://schemas.microsoft.com/office/drawing/2014/main" id="{F99AC77E-4315-B712-5664-7CDBC8CA7442}"/>
                        </a:ext>
                      </a:extLst>
                    </p14:cNvPr>
                    <p14:cNvContentPartPr/>
                    <p14:nvPr/>
                  </p14:nvContentPartPr>
                  <p14:xfrm>
                    <a:off x="954202" y="3473325"/>
                    <a:ext cx="1011240" cy="1067760"/>
                  </p14:xfrm>
                </p:contentPart>
              </mc:Choice>
              <mc:Fallback xmlns="">
                <p:pic>
                  <p:nvPicPr>
                    <p:cNvPr id="99" name="Ink 98">
                      <a:extLst>
                        <a:ext uri="{FF2B5EF4-FFF2-40B4-BE49-F238E27FC236}">
                          <a16:creationId xmlns:a16="http://schemas.microsoft.com/office/drawing/2014/main" id="{F99AC77E-4315-B712-5664-7CDBC8CA7442}"/>
                        </a:ext>
                      </a:extLst>
                    </p:cNvPr>
                    <p:cNvPicPr/>
                    <p:nvPr/>
                  </p:nvPicPr>
                  <p:blipFill>
                    <a:blip r:embed="rId54"/>
                    <a:stretch>
                      <a:fillRect/>
                    </a:stretch>
                  </p:blipFill>
                  <p:spPr>
                    <a:xfrm>
                      <a:off x="945202" y="3464325"/>
                      <a:ext cx="1028880" cy="1085400"/>
                    </a:xfrm>
                    <a:prstGeom prst="rect">
                      <a:avLst/>
                    </a:prstGeom>
                  </p:spPr>
                </p:pic>
              </mc:Fallback>
            </mc:AlternateContent>
            <p:grpSp>
              <p:nvGrpSpPr>
                <p:cNvPr id="104" name="Group 103">
                  <a:extLst>
                    <a:ext uri="{FF2B5EF4-FFF2-40B4-BE49-F238E27FC236}">
                      <a16:creationId xmlns:a16="http://schemas.microsoft.com/office/drawing/2014/main" id="{5379457A-6772-A1EB-502C-42B4688B096F}"/>
                    </a:ext>
                  </a:extLst>
                </p:cNvPr>
                <p:cNvGrpSpPr/>
                <p:nvPr/>
              </p:nvGrpSpPr>
              <p:grpSpPr>
                <a:xfrm>
                  <a:off x="1288584" y="3804624"/>
                  <a:ext cx="454320" cy="437040"/>
                  <a:chOff x="1288584" y="3804624"/>
                  <a:chExt cx="454320" cy="437040"/>
                </a:xfrm>
              </p:grpSpPr>
              <mc:AlternateContent xmlns:mc="http://schemas.openxmlformats.org/markup-compatibility/2006" xmlns:p14="http://schemas.microsoft.com/office/powerpoint/2010/main">
                <mc:Choice Requires="p14">
                  <p:contentPart p14:bwMode="auto" r:id="rId55">
                    <p14:nvContentPartPr>
                      <p14:cNvPr id="100" name="Ink 99">
                        <a:extLst>
                          <a:ext uri="{FF2B5EF4-FFF2-40B4-BE49-F238E27FC236}">
                            <a16:creationId xmlns:a16="http://schemas.microsoft.com/office/drawing/2014/main" id="{4E5BA78D-1903-5D17-CADD-89AAE1DEB4D4}"/>
                          </a:ext>
                        </a:extLst>
                      </p14:cNvPr>
                      <p14:cNvContentPartPr/>
                      <p14:nvPr/>
                    </p14:nvContentPartPr>
                    <p14:xfrm>
                      <a:off x="1323144" y="3821544"/>
                      <a:ext cx="390960" cy="396360"/>
                    </p14:xfrm>
                  </p:contentPart>
                </mc:Choice>
                <mc:Fallback xmlns="">
                  <p:pic>
                    <p:nvPicPr>
                      <p:cNvPr id="100" name="Ink 99">
                        <a:extLst>
                          <a:ext uri="{FF2B5EF4-FFF2-40B4-BE49-F238E27FC236}">
                            <a16:creationId xmlns:a16="http://schemas.microsoft.com/office/drawing/2014/main" id="{4E5BA78D-1903-5D17-CADD-89AAE1DEB4D4}"/>
                          </a:ext>
                        </a:extLst>
                      </p:cNvPr>
                      <p:cNvPicPr/>
                      <p:nvPr/>
                    </p:nvPicPr>
                    <p:blipFill>
                      <a:blip r:embed="rId56"/>
                      <a:stretch>
                        <a:fillRect/>
                      </a:stretch>
                    </p:blipFill>
                    <p:spPr>
                      <a:xfrm>
                        <a:off x="1314144" y="3812536"/>
                        <a:ext cx="408600" cy="414016"/>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01" name="Ink 100">
                        <a:extLst>
                          <a:ext uri="{FF2B5EF4-FFF2-40B4-BE49-F238E27FC236}">
                            <a16:creationId xmlns:a16="http://schemas.microsoft.com/office/drawing/2014/main" id="{B9ECBC32-AE5D-DFD9-2A30-C348DD2A674E}"/>
                          </a:ext>
                        </a:extLst>
                      </p14:cNvPr>
                      <p14:cNvContentPartPr/>
                      <p14:nvPr/>
                    </p14:nvContentPartPr>
                    <p14:xfrm>
                      <a:off x="1642104" y="4174704"/>
                      <a:ext cx="100800" cy="66960"/>
                    </p14:xfrm>
                  </p:contentPart>
                </mc:Choice>
                <mc:Fallback xmlns="">
                  <p:pic>
                    <p:nvPicPr>
                      <p:cNvPr id="101" name="Ink 100">
                        <a:extLst>
                          <a:ext uri="{FF2B5EF4-FFF2-40B4-BE49-F238E27FC236}">
                            <a16:creationId xmlns:a16="http://schemas.microsoft.com/office/drawing/2014/main" id="{B9ECBC32-AE5D-DFD9-2A30-C348DD2A674E}"/>
                          </a:ext>
                        </a:extLst>
                      </p:cNvPr>
                      <p:cNvPicPr/>
                      <p:nvPr/>
                    </p:nvPicPr>
                    <p:blipFill>
                      <a:blip r:embed="rId58"/>
                      <a:stretch>
                        <a:fillRect/>
                      </a:stretch>
                    </p:blipFill>
                    <p:spPr>
                      <a:xfrm>
                        <a:off x="1633104" y="4165704"/>
                        <a:ext cx="11844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03" name="Ink 102">
                        <a:extLst>
                          <a:ext uri="{FF2B5EF4-FFF2-40B4-BE49-F238E27FC236}">
                            <a16:creationId xmlns:a16="http://schemas.microsoft.com/office/drawing/2014/main" id="{DFD404F5-8939-B87A-832B-820EE9367E4D}"/>
                          </a:ext>
                        </a:extLst>
                      </p14:cNvPr>
                      <p14:cNvContentPartPr/>
                      <p14:nvPr/>
                    </p14:nvContentPartPr>
                    <p14:xfrm>
                      <a:off x="1288584" y="3804624"/>
                      <a:ext cx="146880" cy="135360"/>
                    </p14:xfrm>
                  </p:contentPart>
                </mc:Choice>
                <mc:Fallback xmlns="">
                  <p:pic>
                    <p:nvPicPr>
                      <p:cNvPr id="103" name="Ink 102">
                        <a:extLst>
                          <a:ext uri="{FF2B5EF4-FFF2-40B4-BE49-F238E27FC236}">
                            <a16:creationId xmlns:a16="http://schemas.microsoft.com/office/drawing/2014/main" id="{DFD404F5-8939-B87A-832B-820EE9367E4D}"/>
                          </a:ext>
                        </a:extLst>
                      </p:cNvPr>
                      <p:cNvPicPr/>
                      <p:nvPr/>
                    </p:nvPicPr>
                    <p:blipFill>
                      <a:blip r:embed="rId60"/>
                      <a:stretch>
                        <a:fillRect/>
                      </a:stretch>
                    </p:blipFill>
                    <p:spPr>
                      <a:xfrm>
                        <a:off x="1279562" y="3795624"/>
                        <a:ext cx="164563" cy="153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1">
                  <p14:nvContentPartPr>
                    <p14:cNvPr id="105" name="Ink 104">
                      <a:extLst>
                        <a:ext uri="{FF2B5EF4-FFF2-40B4-BE49-F238E27FC236}">
                          <a16:creationId xmlns:a16="http://schemas.microsoft.com/office/drawing/2014/main" id="{72F55350-8F6F-3B50-CF99-2B59A0B798C3}"/>
                        </a:ext>
                      </a:extLst>
                    </p14:cNvPr>
                    <p14:cNvContentPartPr/>
                    <p14:nvPr/>
                  </p14:nvContentPartPr>
                  <p14:xfrm>
                    <a:off x="952704" y="3550824"/>
                    <a:ext cx="1011240" cy="886680"/>
                  </p14:xfrm>
                </p:contentPart>
              </mc:Choice>
              <mc:Fallback xmlns="">
                <p:pic>
                  <p:nvPicPr>
                    <p:cNvPr id="105" name="Ink 104">
                      <a:extLst>
                        <a:ext uri="{FF2B5EF4-FFF2-40B4-BE49-F238E27FC236}">
                          <a16:creationId xmlns:a16="http://schemas.microsoft.com/office/drawing/2014/main" id="{72F55350-8F6F-3B50-CF99-2B59A0B798C3}"/>
                        </a:ext>
                      </a:extLst>
                    </p:cNvPr>
                    <p:cNvPicPr/>
                    <p:nvPr/>
                  </p:nvPicPr>
                  <p:blipFill>
                    <a:blip r:embed="rId62"/>
                    <a:stretch>
                      <a:fillRect/>
                    </a:stretch>
                  </p:blipFill>
                  <p:spPr>
                    <a:xfrm>
                      <a:off x="943707" y="3541824"/>
                      <a:ext cx="1028874" cy="904320"/>
                    </a:xfrm>
                    <a:prstGeom prst="rect">
                      <a:avLst/>
                    </a:prstGeom>
                  </p:spPr>
                </p:pic>
              </mc:Fallback>
            </mc:AlternateContent>
          </p:grpSp>
        </p:grpSp>
        <p:grpSp>
          <p:nvGrpSpPr>
            <p:cNvPr id="125" name="Group 124">
              <a:extLst>
                <a:ext uri="{FF2B5EF4-FFF2-40B4-BE49-F238E27FC236}">
                  <a16:creationId xmlns:a16="http://schemas.microsoft.com/office/drawing/2014/main" id="{F7809E53-FBD1-0E70-4DD8-DC9CB99BE0A6}"/>
                </a:ext>
              </a:extLst>
            </p:cNvPr>
            <p:cNvGrpSpPr/>
            <p:nvPr/>
          </p:nvGrpSpPr>
          <p:grpSpPr>
            <a:xfrm>
              <a:off x="908007" y="5451418"/>
              <a:ext cx="1249920" cy="1058040"/>
              <a:chOff x="908007" y="5451418"/>
              <a:chExt cx="1249920" cy="1058040"/>
            </a:xfrm>
          </p:grpSpPr>
          <mc:AlternateContent xmlns:mc="http://schemas.openxmlformats.org/markup-compatibility/2006" xmlns:p14="http://schemas.microsoft.com/office/powerpoint/2010/main">
            <mc:Choice Requires="p14">
              <p:contentPart p14:bwMode="auto" r:id="rId63">
                <p14:nvContentPartPr>
                  <p14:cNvPr id="121" name="Ink 120">
                    <a:extLst>
                      <a:ext uri="{FF2B5EF4-FFF2-40B4-BE49-F238E27FC236}">
                        <a16:creationId xmlns:a16="http://schemas.microsoft.com/office/drawing/2014/main" id="{A493A090-9772-1347-E3BA-C221724528BA}"/>
                      </a:ext>
                    </a:extLst>
                  </p14:cNvPr>
                  <p14:cNvContentPartPr/>
                  <p14:nvPr/>
                </p14:nvContentPartPr>
                <p14:xfrm>
                  <a:off x="908007" y="5451418"/>
                  <a:ext cx="1249920" cy="1058040"/>
                </p14:xfrm>
              </p:contentPart>
            </mc:Choice>
            <mc:Fallback xmlns="">
              <p:pic>
                <p:nvPicPr>
                  <p:cNvPr id="121" name="Ink 120">
                    <a:extLst>
                      <a:ext uri="{FF2B5EF4-FFF2-40B4-BE49-F238E27FC236}">
                        <a16:creationId xmlns:a16="http://schemas.microsoft.com/office/drawing/2014/main" id="{A493A090-9772-1347-E3BA-C221724528BA}"/>
                      </a:ext>
                    </a:extLst>
                  </p:cNvPr>
                  <p:cNvPicPr/>
                  <p:nvPr/>
                </p:nvPicPr>
                <p:blipFill>
                  <a:blip r:embed="rId64"/>
                  <a:stretch>
                    <a:fillRect/>
                  </a:stretch>
                </p:blipFill>
                <p:spPr>
                  <a:xfrm>
                    <a:off x="899010" y="5442418"/>
                    <a:ext cx="1267555" cy="10756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22" name="Ink 121">
                    <a:extLst>
                      <a:ext uri="{FF2B5EF4-FFF2-40B4-BE49-F238E27FC236}">
                        <a16:creationId xmlns:a16="http://schemas.microsoft.com/office/drawing/2014/main" id="{93E0A7B9-FF26-1DD7-1BB7-35A9439591FE}"/>
                      </a:ext>
                    </a:extLst>
                  </p14:cNvPr>
                  <p14:cNvContentPartPr/>
                  <p14:nvPr/>
                </p14:nvContentPartPr>
                <p14:xfrm>
                  <a:off x="1543767" y="5847058"/>
                  <a:ext cx="73440" cy="68760"/>
                </p14:xfrm>
              </p:contentPart>
            </mc:Choice>
            <mc:Fallback xmlns="">
              <p:pic>
                <p:nvPicPr>
                  <p:cNvPr id="122" name="Ink 121">
                    <a:extLst>
                      <a:ext uri="{FF2B5EF4-FFF2-40B4-BE49-F238E27FC236}">
                        <a16:creationId xmlns:a16="http://schemas.microsoft.com/office/drawing/2014/main" id="{93E0A7B9-FF26-1DD7-1BB7-35A9439591FE}"/>
                      </a:ext>
                    </a:extLst>
                  </p:cNvPr>
                  <p:cNvPicPr/>
                  <p:nvPr/>
                </p:nvPicPr>
                <p:blipFill>
                  <a:blip r:embed="rId66"/>
                  <a:stretch>
                    <a:fillRect/>
                  </a:stretch>
                </p:blipFill>
                <p:spPr>
                  <a:xfrm>
                    <a:off x="1534767" y="5838011"/>
                    <a:ext cx="91080" cy="86493"/>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24" name="Ink 123">
                    <a:extLst>
                      <a:ext uri="{FF2B5EF4-FFF2-40B4-BE49-F238E27FC236}">
                        <a16:creationId xmlns:a16="http://schemas.microsoft.com/office/drawing/2014/main" id="{955B73DA-3AD2-0C82-51F1-CDDBBE1B5EBE}"/>
                      </a:ext>
                    </a:extLst>
                  </p14:cNvPr>
                  <p14:cNvContentPartPr/>
                  <p14:nvPr/>
                </p14:nvContentPartPr>
                <p14:xfrm>
                  <a:off x="1444407" y="5845618"/>
                  <a:ext cx="154440" cy="230400"/>
                </p14:xfrm>
              </p:contentPart>
            </mc:Choice>
            <mc:Fallback xmlns="">
              <p:pic>
                <p:nvPicPr>
                  <p:cNvPr id="124" name="Ink 123">
                    <a:extLst>
                      <a:ext uri="{FF2B5EF4-FFF2-40B4-BE49-F238E27FC236}">
                        <a16:creationId xmlns:a16="http://schemas.microsoft.com/office/drawing/2014/main" id="{955B73DA-3AD2-0C82-51F1-CDDBBE1B5EBE}"/>
                      </a:ext>
                    </a:extLst>
                  </p:cNvPr>
                  <p:cNvPicPr/>
                  <p:nvPr/>
                </p:nvPicPr>
                <p:blipFill>
                  <a:blip r:embed="rId68"/>
                  <a:stretch>
                    <a:fillRect/>
                  </a:stretch>
                </p:blipFill>
                <p:spPr>
                  <a:xfrm>
                    <a:off x="1435407" y="5836618"/>
                    <a:ext cx="172080" cy="248040"/>
                  </a:xfrm>
                  <a:prstGeom prst="rect">
                    <a:avLst/>
                  </a:prstGeom>
                </p:spPr>
              </p:pic>
            </mc:Fallback>
          </mc:AlternateContent>
        </p:grpSp>
      </p:grpSp>
      <p:sp>
        <p:nvSpPr>
          <p:cNvPr id="127" name="TextBox 126">
            <a:extLst>
              <a:ext uri="{FF2B5EF4-FFF2-40B4-BE49-F238E27FC236}">
                <a16:creationId xmlns:a16="http://schemas.microsoft.com/office/drawing/2014/main" id="{E59890FB-E6F6-4F81-2297-200FA2B48476}"/>
              </a:ext>
            </a:extLst>
          </p:cNvPr>
          <p:cNvSpPr txBox="1"/>
          <p:nvPr/>
        </p:nvSpPr>
        <p:spPr>
          <a:xfrm>
            <a:off x="2482871" y="1493568"/>
            <a:ext cx="3031615" cy="4832092"/>
          </a:xfrm>
          <a:prstGeom prst="rect">
            <a:avLst/>
          </a:prstGeom>
          <a:noFill/>
        </p:spPr>
        <p:txBody>
          <a:bodyPr wrap="square" rtlCol="0">
            <a:spAutoFit/>
          </a:bodyPr>
          <a:lstStyle/>
          <a:p>
            <a:r>
              <a:rPr lang="en-US" sz="1400" i="1" dirty="0">
                <a:solidFill>
                  <a:srgbClr val="FF0000"/>
                </a:solidFill>
              </a:rPr>
              <a:t>Starts, but not applicable</a:t>
            </a:r>
            <a:r>
              <a:rPr lang="en-US" sz="1400" i="1" dirty="0">
                <a:solidFill>
                  <a:srgbClr val="7030A0"/>
                </a:solidFill>
              </a:rPr>
              <a:t> → Points definitely follow this pattern very well, indicating a high strength. But because it has a curved form, we are not going to apply our definition of strength</a:t>
            </a:r>
            <a:endParaRPr lang="en-US" sz="1400" i="1" u="sng" dirty="0">
              <a:solidFill>
                <a:srgbClr val="7030A0"/>
              </a:solidFill>
            </a:endParaRPr>
          </a:p>
          <a:p>
            <a:endParaRPr lang="en-US" sz="1400" i="1" dirty="0">
              <a:solidFill>
                <a:srgbClr val="7030A0"/>
              </a:solidFill>
            </a:endParaRPr>
          </a:p>
          <a:p>
            <a:endParaRPr lang="en-US" sz="1400" i="1" dirty="0">
              <a:solidFill>
                <a:srgbClr val="7030A0"/>
              </a:solidFill>
            </a:endParaRPr>
          </a:p>
          <a:p>
            <a:r>
              <a:rPr lang="en-US" sz="1400" i="1" dirty="0">
                <a:solidFill>
                  <a:srgbClr val="FF0000"/>
                </a:solidFill>
              </a:rPr>
              <a:t>Moderate</a:t>
            </a:r>
            <a:r>
              <a:rPr lang="en-US" sz="1400" i="1" dirty="0">
                <a:solidFill>
                  <a:srgbClr val="7030A0"/>
                </a:solidFill>
              </a:rPr>
              <a:t> → Fairly smallish width of our oval, not too much spread around the “best” line</a:t>
            </a: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r>
              <a:rPr lang="en-US" sz="1400" i="1" dirty="0">
                <a:solidFill>
                  <a:srgbClr val="FF0000"/>
                </a:solidFill>
              </a:rPr>
              <a:t>Strong</a:t>
            </a:r>
            <a:r>
              <a:rPr lang="en-US" sz="1400" i="1" dirty="0">
                <a:solidFill>
                  <a:srgbClr val="7030A0"/>
                </a:solidFill>
              </a:rPr>
              <a:t> → very small spread around the “best” line. Points follow this pattern very </a:t>
            </a:r>
            <a:r>
              <a:rPr lang="en-US" sz="1400" i="1" dirty="0" err="1">
                <a:solidFill>
                  <a:srgbClr val="7030A0"/>
                </a:solidFill>
              </a:rPr>
              <a:t>closley</a:t>
            </a:r>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p:txBody>
      </p:sp>
      <p:sp>
        <p:nvSpPr>
          <p:cNvPr id="128" name="TextBox 127">
            <a:extLst>
              <a:ext uri="{FF2B5EF4-FFF2-40B4-BE49-F238E27FC236}">
                <a16:creationId xmlns:a16="http://schemas.microsoft.com/office/drawing/2014/main" id="{13ACD90D-4032-B60E-7E00-45282A2EE602}"/>
              </a:ext>
            </a:extLst>
          </p:cNvPr>
          <p:cNvSpPr txBox="1"/>
          <p:nvPr/>
        </p:nvSpPr>
        <p:spPr>
          <a:xfrm>
            <a:off x="8387017" y="1900713"/>
            <a:ext cx="2920257" cy="3323987"/>
          </a:xfrm>
          <a:prstGeom prst="rect">
            <a:avLst/>
          </a:prstGeom>
          <a:noFill/>
        </p:spPr>
        <p:txBody>
          <a:bodyPr wrap="square" rtlCol="0">
            <a:spAutoFit/>
          </a:bodyPr>
          <a:lstStyle/>
          <a:p>
            <a:r>
              <a:rPr lang="en-US" sz="1400" i="1" dirty="0">
                <a:solidFill>
                  <a:srgbClr val="FF0000"/>
                </a:solidFill>
              </a:rPr>
              <a:t>Moderate, maybe weak</a:t>
            </a:r>
            <a:r>
              <a:rPr lang="en-US" sz="1400" i="1" dirty="0">
                <a:solidFill>
                  <a:srgbClr val="7030A0"/>
                </a:solidFill>
              </a:rPr>
              <a:t> → medium-</a:t>
            </a:r>
            <a:r>
              <a:rPr lang="en-US" sz="1400" i="1" dirty="0" err="1">
                <a:solidFill>
                  <a:srgbClr val="7030A0"/>
                </a:solidFill>
              </a:rPr>
              <a:t>ish</a:t>
            </a:r>
            <a:r>
              <a:rPr lang="en-US" sz="1400" i="1" dirty="0">
                <a:solidFill>
                  <a:srgbClr val="7030A0"/>
                </a:solidFill>
              </a:rPr>
              <a:t> width of our oval. Hard to determine whether it would be moderate or weak. But</a:t>
            </a:r>
          </a:p>
          <a:p>
            <a:r>
              <a:rPr lang="en-US" sz="1400" i="1" dirty="0">
                <a:solidFill>
                  <a:srgbClr val="7030A0"/>
                </a:solidFill>
              </a:rPr>
              <a:t>definitely weaker than (2), </a:t>
            </a: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r>
              <a:rPr lang="en-US" sz="1400" i="1" dirty="0">
                <a:solidFill>
                  <a:srgbClr val="FF0000"/>
                </a:solidFill>
              </a:rPr>
              <a:t>Super weak</a:t>
            </a:r>
            <a:r>
              <a:rPr lang="en-US" sz="1400" i="1" dirty="0">
                <a:solidFill>
                  <a:srgbClr val="7030A0"/>
                </a:solidFill>
              </a:rPr>
              <a:t>→ almost have a circle / rectangular-</a:t>
            </a:r>
            <a:r>
              <a:rPr lang="en-US" sz="1400" i="1" dirty="0" err="1">
                <a:solidFill>
                  <a:srgbClr val="7030A0"/>
                </a:solidFill>
              </a:rPr>
              <a:t>ish</a:t>
            </a:r>
            <a:r>
              <a:rPr lang="en-US" sz="1400" i="1" dirty="0">
                <a:solidFill>
                  <a:srgbClr val="7030A0"/>
                </a:solidFill>
              </a:rPr>
              <a:t> shape here because of the lack of association, very large spread too</a:t>
            </a:r>
          </a:p>
          <a:p>
            <a:endParaRPr lang="en-US" sz="1400" i="1" dirty="0">
              <a:solidFill>
                <a:srgbClr val="7030A0"/>
              </a:solidFill>
            </a:endParaRPr>
          </a:p>
        </p:txBody>
      </p:sp>
    </p:spTree>
    <p:extLst>
      <p:ext uri="{BB962C8B-B14F-4D97-AF65-F5344CB8AC3E}">
        <p14:creationId xmlns:p14="http://schemas.microsoft.com/office/powerpoint/2010/main" val="29666582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0ACCB-7696-FC6E-CD1E-0CB112261239}"/>
              </a:ext>
            </a:extLst>
          </p:cNvPr>
          <p:cNvSpPr>
            <a:spLocks noGrp="1"/>
          </p:cNvSpPr>
          <p:nvPr>
            <p:ph type="title"/>
          </p:nvPr>
        </p:nvSpPr>
        <p:spPr>
          <a:xfrm>
            <a:off x="328246" y="-138968"/>
            <a:ext cx="10515600" cy="1325563"/>
          </a:xfrm>
        </p:spPr>
        <p:txBody>
          <a:bodyPr/>
          <a:lstStyle/>
          <a:p>
            <a:r>
              <a:rPr lang="en-US" dirty="0"/>
              <a:t>Outliers</a:t>
            </a:r>
          </a:p>
        </p:txBody>
      </p:sp>
      <p:pic>
        <p:nvPicPr>
          <p:cNvPr id="4" name="Picture 3">
            <a:extLst>
              <a:ext uri="{FF2B5EF4-FFF2-40B4-BE49-F238E27FC236}">
                <a16:creationId xmlns:a16="http://schemas.microsoft.com/office/drawing/2014/main" id="{B8DC2997-1858-4BE4-5D07-95DBE2FE53C1}"/>
              </a:ext>
            </a:extLst>
          </p:cNvPr>
          <p:cNvPicPr>
            <a:picLocks noChangeAspect="1"/>
          </p:cNvPicPr>
          <p:nvPr/>
        </p:nvPicPr>
        <p:blipFill>
          <a:blip r:embed="rId2"/>
          <a:stretch>
            <a:fillRect/>
          </a:stretch>
        </p:blipFill>
        <p:spPr>
          <a:xfrm>
            <a:off x="8127589" y="224839"/>
            <a:ext cx="3286308" cy="2279214"/>
          </a:xfrm>
          <a:prstGeom prst="rect">
            <a:avLst/>
          </a:prstGeom>
        </p:spPr>
      </p:pic>
      <p:sp>
        <p:nvSpPr>
          <p:cNvPr id="8" name="TextBox 7">
            <a:extLst>
              <a:ext uri="{FF2B5EF4-FFF2-40B4-BE49-F238E27FC236}">
                <a16:creationId xmlns:a16="http://schemas.microsoft.com/office/drawing/2014/main" id="{A4634541-772E-028D-EBBB-AD9BC8223364}"/>
              </a:ext>
            </a:extLst>
          </p:cNvPr>
          <p:cNvSpPr txBox="1"/>
          <p:nvPr/>
        </p:nvSpPr>
        <p:spPr>
          <a:xfrm>
            <a:off x="7277" y="1108975"/>
            <a:ext cx="8058321" cy="4262705"/>
          </a:xfrm>
          <a:prstGeom prst="rect">
            <a:avLst/>
          </a:prstGeom>
          <a:noFill/>
        </p:spPr>
        <p:txBody>
          <a:bodyPr wrap="square" rtlCol="0">
            <a:spAutoFit/>
          </a:bodyPr>
          <a:lstStyle/>
          <a:p>
            <a:r>
              <a:rPr lang="en-US" u="sng" dirty="0"/>
              <a:t>Outliers</a:t>
            </a:r>
          </a:p>
          <a:p>
            <a:endParaRPr lang="en-US" u="sng" dirty="0"/>
          </a:p>
          <a:p>
            <a:pPr marL="285750" indent="-285750">
              <a:buFont typeface="Arial" panose="020B0604020202020204" pitchFamily="34" charset="0"/>
              <a:buChar char="•"/>
            </a:pPr>
            <a:r>
              <a:rPr lang="en-US" sz="1400" dirty="0"/>
              <a:t>Outliers are points that do not follow (deviate from) the overall / general pattern</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Recall outliers from histograms and boxplots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Now we have two variables, so points can be an outlier in several different ways:</a:t>
            </a:r>
          </a:p>
          <a:p>
            <a:pPr marL="285750"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300" dirty="0"/>
              <a:t>Only in the </a:t>
            </a:r>
            <a:r>
              <a:rPr lang="en-US" sz="1300" dirty="0">
                <a:solidFill>
                  <a:srgbClr val="00B0F0"/>
                </a:solidFill>
              </a:rPr>
              <a:t>X direction </a:t>
            </a:r>
            <a:r>
              <a:rPr lang="en-US" sz="1300" dirty="0"/>
              <a:t>→ meaning the Y values are within the normal range, but the </a:t>
            </a:r>
            <a:r>
              <a:rPr lang="en-US" sz="1300" dirty="0" err="1"/>
              <a:t>Xs</a:t>
            </a:r>
            <a:r>
              <a:rPr lang="en-US" sz="1300" dirty="0"/>
              <a:t> are too different</a:t>
            </a:r>
          </a:p>
          <a:p>
            <a:pPr marL="742950" lvl="1" indent="-285750">
              <a:buFont typeface="Arial" panose="020B0604020202020204" pitchFamily="34" charset="0"/>
              <a:buChar char="•"/>
            </a:pPr>
            <a:r>
              <a:rPr lang="en-US" sz="1300" dirty="0"/>
              <a:t>Only in the </a:t>
            </a:r>
            <a:r>
              <a:rPr lang="en-US" sz="1300" dirty="0">
                <a:solidFill>
                  <a:srgbClr val="92D050"/>
                </a:solidFill>
              </a:rPr>
              <a:t>Y direction</a:t>
            </a:r>
            <a:r>
              <a:rPr lang="en-US" sz="1300" dirty="0"/>
              <a:t> → X values are within the normal range, but the Ys are too different</a:t>
            </a:r>
            <a:endParaRPr lang="en-US" sz="1300" dirty="0">
              <a:solidFill>
                <a:srgbClr val="92D050"/>
              </a:solidFill>
            </a:endParaRPr>
          </a:p>
          <a:p>
            <a:pPr marL="742950" lvl="1" indent="-285750">
              <a:buFont typeface="Arial" panose="020B0604020202020204" pitchFamily="34" charset="0"/>
              <a:buChar char="•"/>
            </a:pPr>
            <a:r>
              <a:rPr lang="en-US" sz="1300" dirty="0"/>
              <a:t>In </a:t>
            </a:r>
            <a:r>
              <a:rPr lang="en-US" sz="1300" dirty="0">
                <a:solidFill>
                  <a:schemeClr val="accent2"/>
                </a:solidFill>
              </a:rPr>
              <a:t>both directions</a:t>
            </a:r>
            <a:r>
              <a:rPr lang="en-US" sz="1300" dirty="0"/>
              <a:t> → Both X and Y are way different</a:t>
            </a:r>
            <a:endParaRPr lang="en-US" sz="1300" dirty="0">
              <a:solidFill>
                <a:schemeClr val="accent2"/>
              </a:solidFill>
            </a:endParaRPr>
          </a:p>
          <a:p>
            <a:pPr marL="285750" indent="-285750">
              <a:buFont typeface="Arial" panose="020B0604020202020204" pitchFamily="34" charset="0"/>
              <a:buChar char="•"/>
            </a:pPr>
            <a:endParaRPr lang="en-US" sz="1400" u="sng" dirty="0"/>
          </a:p>
        </p:txBody>
      </p:sp>
      <p:grpSp>
        <p:nvGrpSpPr>
          <p:cNvPr id="79" name="Group 78">
            <a:extLst>
              <a:ext uri="{FF2B5EF4-FFF2-40B4-BE49-F238E27FC236}">
                <a16:creationId xmlns:a16="http://schemas.microsoft.com/office/drawing/2014/main" id="{BECB1225-8D43-8209-73C0-C8ABA0233120}"/>
              </a:ext>
            </a:extLst>
          </p:cNvPr>
          <p:cNvGrpSpPr/>
          <p:nvPr/>
        </p:nvGrpSpPr>
        <p:grpSpPr>
          <a:xfrm>
            <a:off x="995185" y="2392133"/>
            <a:ext cx="4769493" cy="1529234"/>
            <a:chOff x="1073773" y="2392133"/>
            <a:chExt cx="4769493" cy="1529234"/>
          </a:xfrm>
        </p:grpSpPr>
        <p:grpSp>
          <p:nvGrpSpPr>
            <p:cNvPr id="22" name="Group 21">
              <a:extLst>
                <a:ext uri="{FF2B5EF4-FFF2-40B4-BE49-F238E27FC236}">
                  <a16:creationId xmlns:a16="http://schemas.microsoft.com/office/drawing/2014/main" id="{F02F0342-B998-B70B-FF5E-21CB66D9ACCF}"/>
                </a:ext>
              </a:extLst>
            </p:cNvPr>
            <p:cNvGrpSpPr/>
            <p:nvPr/>
          </p:nvGrpSpPr>
          <p:grpSpPr>
            <a:xfrm>
              <a:off x="1073773" y="2392133"/>
              <a:ext cx="4769493" cy="1529234"/>
              <a:chOff x="1052394" y="2372943"/>
              <a:chExt cx="4769493" cy="1529234"/>
            </a:xfrm>
          </p:grpSpPr>
          <p:pic>
            <p:nvPicPr>
              <p:cNvPr id="46" name="Google Shape;314;p51">
                <a:extLst>
                  <a:ext uri="{FF2B5EF4-FFF2-40B4-BE49-F238E27FC236}">
                    <a16:creationId xmlns:a16="http://schemas.microsoft.com/office/drawing/2014/main" id="{C485E7F1-3A6B-FC72-1B6E-90EE94BA5F36}"/>
                  </a:ext>
                </a:extLst>
              </p:cNvPr>
              <p:cNvPicPr preferRelativeResize="0"/>
              <p:nvPr/>
            </p:nvPicPr>
            <p:blipFill>
              <a:blip r:embed="rId3">
                <a:alphaModFix/>
              </a:blip>
              <a:stretch>
                <a:fillRect/>
              </a:stretch>
            </p:blipFill>
            <p:spPr>
              <a:xfrm>
                <a:off x="3196891" y="2588690"/>
                <a:ext cx="2624996" cy="1109815"/>
              </a:xfrm>
              <a:prstGeom prst="rect">
                <a:avLst/>
              </a:prstGeom>
              <a:noFill/>
              <a:ln>
                <a:noFill/>
              </a:ln>
            </p:spPr>
          </p:pic>
          <p:pic>
            <p:nvPicPr>
              <p:cNvPr id="47" name="Google Shape;315;p51">
                <a:extLst>
                  <a:ext uri="{FF2B5EF4-FFF2-40B4-BE49-F238E27FC236}">
                    <a16:creationId xmlns:a16="http://schemas.microsoft.com/office/drawing/2014/main" id="{20FE4D24-4E8D-F5EE-CEC9-53FA7C8FE620}"/>
                  </a:ext>
                </a:extLst>
              </p:cNvPr>
              <p:cNvPicPr preferRelativeResize="0"/>
              <p:nvPr/>
            </p:nvPicPr>
            <p:blipFill>
              <a:blip r:embed="rId4">
                <a:alphaModFix/>
              </a:blip>
              <a:stretch>
                <a:fillRect/>
              </a:stretch>
            </p:blipFill>
            <p:spPr>
              <a:xfrm>
                <a:off x="1052394" y="2372943"/>
                <a:ext cx="1420349" cy="1509914"/>
              </a:xfrm>
              <a:prstGeom prst="rect">
                <a:avLst/>
              </a:prstGeom>
              <a:noFill/>
              <a:ln>
                <a:noFill/>
              </a:ln>
            </p:spPr>
          </p:pic>
          <p:sp>
            <p:nvSpPr>
              <p:cNvPr id="49" name="Oval 48">
                <a:extLst>
                  <a:ext uri="{FF2B5EF4-FFF2-40B4-BE49-F238E27FC236}">
                    <a16:creationId xmlns:a16="http://schemas.microsoft.com/office/drawing/2014/main" id="{DC6D4766-5D0B-DF2B-5993-306AD65445DA}"/>
                  </a:ext>
                </a:extLst>
              </p:cNvPr>
              <p:cNvSpPr/>
              <p:nvPr/>
            </p:nvSpPr>
            <p:spPr>
              <a:xfrm>
                <a:off x="2100747" y="3494833"/>
                <a:ext cx="446274" cy="407344"/>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Oval 17">
              <a:extLst>
                <a:ext uri="{FF2B5EF4-FFF2-40B4-BE49-F238E27FC236}">
                  <a16:creationId xmlns:a16="http://schemas.microsoft.com/office/drawing/2014/main" id="{9415374C-1621-9DE9-858B-0C10414B9B2F}"/>
                </a:ext>
              </a:extLst>
            </p:cNvPr>
            <p:cNvSpPr/>
            <p:nvPr/>
          </p:nvSpPr>
          <p:spPr>
            <a:xfrm>
              <a:off x="5586046" y="2975020"/>
              <a:ext cx="235841" cy="226795"/>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2C0FFF54-7262-A5A3-3459-552563B2A4CC}"/>
              </a:ext>
            </a:extLst>
          </p:cNvPr>
          <p:cNvGrpSpPr/>
          <p:nvPr/>
        </p:nvGrpSpPr>
        <p:grpSpPr>
          <a:xfrm>
            <a:off x="7952504" y="2861171"/>
            <a:ext cx="3865643" cy="3756123"/>
            <a:chOff x="7412567" y="2938220"/>
            <a:chExt cx="3865643" cy="3756123"/>
          </a:xfrm>
        </p:grpSpPr>
        <p:grpSp>
          <p:nvGrpSpPr>
            <p:cNvPr id="13" name="Group 12">
              <a:extLst>
                <a:ext uri="{FF2B5EF4-FFF2-40B4-BE49-F238E27FC236}">
                  <a16:creationId xmlns:a16="http://schemas.microsoft.com/office/drawing/2014/main" id="{120227EC-C70F-0651-5612-569264238736}"/>
                </a:ext>
              </a:extLst>
            </p:cNvPr>
            <p:cNvGrpSpPr/>
            <p:nvPr/>
          </p:nvGrpSpPr>
          <p:grpSpPr>
            <a:xfrm>
              <a:off x="7479108" y="3201815"/>
              <a:ext cx="3407668" cy="3492528"/>
              <a:chOff x="4392166" y="3064658"/>
              <a:chExt cx="3407668" cy="3492528"/>
            </a:xfrm>
          </p:grpSpPr>
          <p:pic>
            <p:nvPicPr>
              <p:cNvPr id="11" name="Picture 10">
                <a:extLst>
                  <a:ext uri="{FF2B5EF4-FFF2-40B4-BE49-F238E27FC236}">
                    <a16:creationId xmlns:a16="http://schemas.microsoft.com/office/drawing/2014/main" id="{0DA784B1-6961-CA5B-606B-1DE8BE78C1DA}"/>
                  </a:ext>
                </a:extLst>
              </p:cNvPr>
              <p:cNvPicPr>
                <a:picLocks noChangeAspect="1"/>
              </p:cNvPicPr>
              <p:nvPr/>
            </p:nvPicPr>
            <p:blipFill>
              <a:blip r:embed="rId5"/>
              <a:stretch>
                <a:fillRect/>
              </a:stretch>
            </p:blipFill>
            <p:spPr>
              <a:xfrm>
                <a:off x="4392166" y="3064658"/>
                <a:ext cx="3407668" cy="3307862"/>
              </a:xfrm>
              <a:prstGeom prst="rect">
                <a:avLst/>
              </a:prstGeom>
            </p:spPr>
          </p:pic>
          <p:sp>
            <p:nvSpPr>
              <p:cNvPr id="12" name="TextBox 11">
                <a:extLst>
                  <a:ext uri="{FF2B5EF4-FFF2-40B4-BE49-F238E27FC236}">
                    <a16:creationId xmlns:a16="http://schemas.microsoft.com/office/drawing/2014/main" id="{32706318-5004-644C-413F-A661ACC30454}"/>
                  </a:ext>
                </a:extLst>
              </p:cNvPr>
              <p:cNvSpPr txBox="1"/>
              <p:nvPr/>
            </p:nvSpPr>
            <p:spPr>
              <a:xfrm>
                <a:off x="5169877" y="6372520"/>
                <a:ext cx="2257349" cy="184666"/>
              </a:xfrm>
              <a:prstGeom prst="rect">
                <a:avLst/>
              </a:prstGeom>
              <a:noFill/>
            </p:spPr>
            <p:txBody>
              <a:bodyPr wrap="none" rtlCol="0">
                <a:spAutoFit/>
              </a:bodyPr>
              <a:lstStyle/>
              <a:p>
                <a:r>
                  <a:rPr lang="en-US" sz="600" dirty="0"/>
                  <a:t>https://</a:t>
                </a:r>
                <a:r>
                  <a:rPr lang="en-US" sz="600" dirty="0" err="1"/>
                  <a:t>bolt.mph.ufl.edu</a:t>
                </a:r>
                <a:r>
                  <a:rPr lang="en-US" sz="600" dirty="0"/>
                  <a:t>/6050-6052/unit-1/case-q-q/scatterplots/</a:t>
                </a:r>
              </a:p>
            </p:txBody>
          </p:sp>
        </p:grpSp>
        <p:cxnSp>
          <p:nvCxnSpPr>
            <p:cNvPr id="29" name="Straight Connector 28">
              <a:extLst>
                <a:ext uri="{FF2B5EF4-FFF2-40B4-BE49-F238E27FC236}">
                  <a16:creationId xmlns:a16="http://schemas.microsoft.com/office/drawing/2014/main" id="{C3F6C189-1F7F-B01E-EDE7-4963D1CCB6D6}"/>
                </a:ext>
              </a:extLst>
            </p:cNvPr>
            <p:cNvCxnSpPr/>
            <p:nvPr/>
          </p:nvCxnSpPr>
          <p:spPr>
            <a:xfrm>
              <a:off x="8127589" y="2975020"/>
              <a:ext cx="0" cy="353465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2AD41F2-B7AF-70DE-B3BA-DEAF05291A53}"/>
                </a:ext>
              </a:extLst>
            </p:cNvPr>
            <p:cNvCxnSpPr/>
            <p:nvPr/>
          </p:nvCxnSpPr>
          <p:spPr>
            <a:xfrm>
              <a:off x="10514168" y="2975020"/>
              <a:ext cx="0" cy="353465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C277A19-361E-4499-BDBD-FA6785141B46}"/>
                </a:ext>
              </a:extLst>
            </p:cNvPr>
            <p:cNvCxnSpPr>
              <a:cxnSpLocks/>
            </p:cNvCxnSpPr>
            <p:nvPr/>
          </p:nvCxnSpPr>
          <p:spPr>
            <a:xfrm>
              <a:off x="7479108" y="3494833"/>
              <a:ext cx="379910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1FCF1C3-3640-DC6D-7BD6-11B6904703ED}"/>
                </a:ext>
              </a:extLst>
            </p:cNvPr>
            <p:cNvCxnSpPr>
              <a:cxnSpLocks/>
            </p:cNvCxnSpPr>
            <p:nvPr/>
          </p:nvCxnSpPr>
          <p:spPr>
            <a:xfrm>
              <a:off x="7479108" y="5965430"/>
              <a:ext cx="379910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2" name="Diamond 61">
              <a:extLst>
                <a:ext uri="{FF2B5EF4-FFF2-40B4-BE49-F238E27FC236}">
                  <a16:creationId xmlns:a16="http://schemas.microsoft.com/office/drawing/2014/main" id="{FE712B4C-F811-3942-702D-230C3F95DBF0}"/>
                </a:ext>
              </a:extLst>
            </p:cNvPr>
            <p:cNvSpPr/>
            <p:nvPr/>
          </p:nvSpPr>
          <p:spPr>
            <a:xfrm>
              <a:off x="7412567" y="3739935"/>
              <a:ext cx="218941" cy="218530"/>
            </a:xfrm>
            <a:prstGeom prst="diamond">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Diamond 62">
              <a:extLst>
                <a:ext uri="{FF2B5EF4-FFF2-40B4-BE49-F238E27FC236}">
                  <a16:creationId xmlns:a16="http://schemas.microsoft.com/office/drawing/2014/main" id="{A045003B-7385-F532-3DB1-2DAB892EC919}"/>
                </a:ext>
              </a:extLst>
            </p:cNvPr>
            <p:cNvSpPr/>
            <p:nvPr/>
          </p:nvSpPr>
          <p:spPr>
            <a:xfrm>
              <a:off x="7412567" y="5509220"/>
              <a:ext cx="218941" cy="218530"/>
            </a:xfrm>
            <a:prstGeom prst="diamond">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Diamond 63">
              <a:extLst>
                <a:ext uri="{FF2B5EF4-FFF2-40B4-BE49-F238E27FC236}">
                  <a16:creationId xmlns:a16="http://schemas.microsoft.com/office/drawing/2014/main" id="{E99C2C1A-C513-C6BA-6625-B716AB168796}"/>
                </a:ext>
              </a:extLst>
            </p:cNvPr>
            <p:cNvSpPr/>
            <p:nvPr/>
          </p:nvSpPr>
          <p:spPr>
            <a:xfrm>
              <a:off x="10863551" y="3739935"/>
              <a:ext cx="218941" cy="218530"/>
            </a:xfrm>
            <a:prstGeom prst="diamond">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Diamond 64">
              <a:extLst>
                <a:ext uri="{FF2B5EF4-FFF2-40B4-BE49-F238E27FC236}">
                  <a16:creationId xmlns:a16="http://schemas.microsoft.com/office/drawing/2014/main" id="{7A9936F3-38B3-AAFE-6BCD-90A73FB8A1CF}"/>
                </a:ext>
              </a:extLst>
            </p:cNvPr>
            <p:cNvSpPr/>
            <p:nvPr/>
          </p:nvSpPr>
          <p:spPr>
            <a:xfrm>
              <a:off x="10863551" y="5509220"/>
              <a:ext cx="218941" cy="218530"/>
            </a:xfrm>
            <a:prstGeom prst="diamond">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Diamond 65">
              <a:extLst>
                <a:ext uri="{FF2B5EF4-FFF2-40B4-BE49-F238E27FC236}">
                  <a16:creationId xmlns:a16="http://schemas.microsoft.com/office/drawing/2014/main" id="{F30DA2F4-EF7F-C0F2-E317-606B1B82BE9E}"/>
                </a:ext>
              </a:extLst>
            </p:cNvPr>
            <p:cNvSpPr/>
            <p:nvPr/>
          </p:nvSpPr>
          <p:spPr>
            <a:xfrm>
              <a:off x="8339622" y="2938220"/>
              <a:ext cx="218941" cy="218530"/>
            </a:xfrm>
            <a:prstGeom prst="diamond">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67" name="Diamond 66">
              <a:extLst>
                <a:ext uri="{FF2B5EF4-FFF2-40B4-BE49-F238E27FC236}">
                  <a16:creationId xmlns:a16="http://schemas.microsoft.com/office/drawing/2014/main" id="{338A539F-F004-FBB1-3727-B2F73EDB74B5}"/>
                </a:ext>
              </a:extLst>
            </p:cNvPr>
            <p:cNvSpPr/>
            <p:nvPr/>
          </p:nvSpPr>
          <p:spPr>
            <a:xfrm>
              <a:off x="10036247" y="2938220"/>
              <a:ext cx="218941" cy="218530"/>
            </a:xfrm>
            <a:prstGeom prst="diamond">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68" name="Diamond 67">
              <a:extLst>
                <a:ext uri="{FF2B5EF4-FFF2-40B4-BE49-F238E27FC236}">
                  <a16:creationId xmlns:a16="http://schemas.microsoft.com/office/drawing/2014/main" id="{1B4383A4-7125-B0CC-D966-34ADB02419D1}"/>
                </a:ext>
              </a:extLst>
            </p:cNvPr>
            <p:cNvSpPr/>
            <p:nvPr/>
          </p:nvSpPr>
          <p:spPr>
            <a:xfrm>
              <a:off x="8339622" y="6045378"/>
              <a:ext cx="218941" cy="218530"/>
            </a:xfrm>
            <a:prstGeom prst="diamond">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69" name="Diamond 68">
              <a:extLst>
                <a:ext uri="{FF2B5EF4-FFF2-40B4-BE49-F238E27FC236}">
                  <a16:creationId xmlns:a16="http://schemas.microsoft.com/office/drawing/2014/main" id="{90371F45-29B0-A33E-CC96-9315900F22FE}"/>
                </a:ext>
              </a:extLst>
            </p:cNvPr>
            <p:cNvSpPr/>
            <p:nvPr/>
          </p:nvSpPr>
          <p:spPr>
            <a:xfrm>
              <a:off x="10036247" y="6045378"/>
              <a:ext cx="218941" cy="218530"/>
            </a:xfrm>
            <a:prstGeom prst="diamond">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70" name="Diamond 69">
              <a:extLst>
                <a:ext uri="{FF2B5EF4-FFF2-40B4-BE49-F238E27FC236}">
                  <a16:creationId xmlns:a16="http://schemas.microsoft.com/office/drawing/2014/main" id="{06952AA3-DE61-1B01-4619-76F109B2F9CD}"/>
                </a:ext>
              </a:extLst>
            </p:cNvPr>
            <p:cNvSpPr/>
            <p:nvPr/>
          </p:nvSpPr>
          <p:spPr>
            <a:xfrm>
              <a:off x="10926815" y="6305471"/>
              <a:ext cx="218941" cy="218530"/>
            </a:xfrm>
            <a:prstGeom prst="diamond">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71" name="Diamond 70">
              <a:extLst>
                <a:ext uri="{FF2B5EF4-FFF2-40B4-BE49-F238E27FC236}">
                  <a16:creationId xmlns:a16="http://schemas.microsoft.com/office/drawing/2014/main" id="{03B7CDC9-1D44-84D0-AA08-201CA7E74780}"/>
                </a:ext>
              </a:extLst>
            </p:cNvPr>
            <p:cNvSpPr/>
            <p:nvPr/>
          </p:nvSpPr>
          <p:spPr>
            <a:xfrm>
              <a:off x="7412567" y="6305471"/>
              <a:ext cx="218941" cy="218530"/>
            </a:xfrm>
            <a:prstGeom prst="diamond">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72" name="Diamond 71">
              <a:extLst>
                <a:ext uri="{FF2B5EF4-FFF2-40B4-BE49-F238E27FC236}">
                  <a16:creationId xmlns:a16="http://schemas.microsoft.com/office/drawing/2014/main" id="{E986F2BA-0DE3-9ACA-19CF-22F2AD438745}"/>
                </a:ext>
              </a:extLst>
            </p:cNvPr>
            <p:cNvSpPr/>
            <p:nvPr/>
          </p:nvSpPr>
          <p:spPr>
            <a:xfrm>
              <a:off x="10988805" y="3032030"/>
              <a:ext cx="218941" cy="218530"/>
            </a:xfrm>
            <a:prstGeom prst="diamond">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73" name="Diamond 72">
              <a:extLst>
                <a:ext uri="{FF2B5EF4-FFF2-40B4-BE49-F238E27FC236}">
                  <a16:creationId xmlns:a16="http://schemas.microsoft.com/office/drawing/2014/main" id="{FB548136-80FA-27B9-09FB-EED4EDB80CCA}"/>
                </a:ext>
              </a:extLst>
            </p:cNvPr>
            <p:cNvSpPr/>
            <p:nvPr/>
          </p:nvSpPr>
          <p:spPr>
            <a:xfrm>
              <a:off x="7474557" y="3032030"/>
              <a:ext cx="218941" cy="218530"/>
            </a:xfrm>
            <a:prstGeom prst="diamond">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cxnSp>
          <p:nvCxnSpPr>
            <p:cNvPr id="75" name="Straight Arrow Connector 74">
              <a:extLst>
                <a:ext uri="{FF2B5EF4-FFF2-40B4-BE49-F238E27FC236}">
                  <a16:creationId xmlns:a16="http://schemas.microsoft.com/office/drawing/2014/main" id="{6922151D-F19C-268A-1442-48F4B0E9D3BA}"/>
                </a:ext>
              </a:extLst>
            </p:cNvPr>
            <p:cNvCxnSpPr>
              <a:cxnSpLocks/>
            </p:cNvCxnSpPr>
            <p:nvPr/>
          </p:nvCxnSpPr>
          <p:spPr>
            <a:xfrm flipV="1">
              <a:off x="10339944" y="3185316"/>
              <a:ext cx="586871" cy="582186"/>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A41A12C6-3C0F-D308-800E-1D4404AF8210}"/>
                </a:ext>
              </a:extLst>
            </p:cNvPr>
            <p:cNvCxnSpPr>
              <a:cxnSpLocks/>
            </p:cNvCxnSpPr>
            <p:nvPr/>
          </p:nvCxnSpPr>
          <p:spPr>
            <a:xfrm flipH="1">
              <a:off x="7652953" y="5699535"/>
              <a:ext cx="627036" cy="63465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82" name="TextBox 81">
            <a:extLst>
              <a:ext uri="{FF2B5EF4-FFF2-40B4-BE49-F238E27FC236}">
                <a16:creationId xmlns:a16="http://schemas.microsoft.com/office/drawing/2014/main" id="{6661A693-9AD8-1A0D-63E8-66369A14B960}"/>
              </a:ext>
            </a:extLst>
          </p:cNvPr>
          <p:cNvSpPr txBox="1"/>
          <p:nvPr/>
        </p:nvSpPr>
        <p:spPr>
          <a:xfrm>
            <a:off x="3379724" y="6008652"/>
            <a:ext cx="3794166"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This one and the upper right corner are at least in the path if we extend the best line, the other orange outliers are VERY different than the all other points</a:t>
            </a:r>
          </a:p>
        </p:txBody>
      </p:sp>
    </p:spTree>
    <p:extLst>
      <p:ext uri="{BB962C8B-B14F-4D97-AF65-F5344CB8AC3E}">
        <p14:creationId xmlns:p14="http://schemas.microsoft.com/office/powerpoint/2010/main" val="3472622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F7C55-B236-366C-CC88-4F99A600ECF8}"/>
              </a:ext>
            </a:extLst>
          </p:cNvPr>
          <p:cNvSpPr>
            <a:spLocks noGrp="1"/>
          </p:cNvSpPr>
          <p:nvPr>
            <p:ph type="title"/>
          </p:nvPr>
        </p:nvSpPr>
        <p:spPr>
          <a:xfrm>
            <a:off x="533400" y="-197583"/>
            <a:ext cx="10515600" cy="1325563"/>
          </a:xfrm>
        </p:spPr>
        <p:txBody>
          <a:bodyPr/>
          <a:lstStyle/>
          <a:p>
            <a:r>
              <a:rPr lang="en-US" dirty="0"/>
              <a:t>LCQ: Interpreting Scatterplots</a:t>
            </a:r>
          </a:p>
        </p:txBody>
      </p:sp>
      <p:sp>
        <p:nvSpPr>
          <p:cNvPr id="3" name="Content Placeholder 2">
            <a:extLst>
              <a:ext uri="{FF2B5EF4-FFF2-40B4-BE49-F238E27FC236}">
                <a16:creationId xmlns:a16="http://schemas.microsoft.com/office/drawing/2014/main" id="{1C9BAFE2-493F-CCD3-9503-FF2AA9712DED}"/>
              </a:ext>
            </a:extLst>
          </p:cNvPr>
          <p:cNvSpPr>
            <a:spLocks noGrp="1"/>
          </p:cNvSpPr>
          <p:nvPr>
            <p:ph idx="1"/>
          </p:nvPr>
        </p:nvSpPr>
        <p:spPr>
          <a:xfrm>
            <a:off x="533400" y="946394"/>
            <a:ext cx="10515600" cy="4351338"/>
          </a:xfrm>
        </p:spPr>
        <p:txBody>
          <a:bodyPr>
            <a:normAutofit/>
          </a:bodyPr>
          <a:lstStyle/>
          <a:p>
            <a:pPr marL="0" indent="0">
              <a:buNone/>
            </a:pPr>
            <a:r>
              <a:rPr lang="en-US" sz="1800" b="1" dirty="0"/>
              <a:t>Problem</a:t>
            </a:r>
            <a:r>
              <a:rPr lang="en-US" sz="1800" dirty="0"/>
              <a:t>: Interpret the following scatterplots by discussing their Form, Direction, Strength and Outliers </a:t>
            </a:r>
          </a:p>
        </p:txBody>
      </p:sp>
      <p:grpSp>
        <p:nvGrpSpPr>
          <p:cNvPr id="14" name="Group 13">
            <a:extLst>
              <a:ext uri="{FF2B5EF4-FFF2-40B4-BE49-F238E27FC236}">
                <a16:creationId xmlns:a16="http://schemas.microsoft.com/office/drawing/2014/main" id="{FD04AD56-FB70-0AF5-B127-1FCE0E49258E}"/>
              </a:ext>
            </a:extLst>
          </p:cNvPr>
          <p:cNvGrpSpPr/>
          <p:nvPr/>
        </p:nvGrpSpPr>
        <p:grpSpPr>
          <a:xfrm>
            <a:off x="250563" y="1560268"/>
            <a:ext cx="4370494" cy="4846821"/>
            <a:chOff x="250563" y="1560268"/>
            <a:chExt cx="4370494" cy="4846821"/>
          </a:xfrm>
        </p:grpSpPr>
        <p:grpSp>
          <p:nvGrpSpPr>
            <p:cNvPr id="8" name="Group 7">
              <a:extLst>
                <a:ext uri="{FF2B5EF4-FFF2-40B4-BE49-F238E27FC236}">
                  <a16:creationId xmlns:a16="http://schemas.microsoft.com/office/drawing/2014/main" id="{361979F9-E4E7-B6FB-2C7B-9CF958B74A50}"/>
                </a:ext>
              </a:extLst>
            </p:cNvPr>
            <p:cNvGrpSpPr/>
            <p:nvPr/>
          </p:nvGrpSpPr>
          <p:grpSpPr>
            <a:xfrm>
              <a:off x="873369" y="1560268"/>
              <a:ext cx="3747688" cy="4846821"/>
              <a:chOff x="826477" y="1385277"/>
              <a:chExt cx="3747688" cy="4846821"/>
            </a:xfrm>
          </p:grpSpPr>
          <p:pic>
            <p:nvPicPr>
              <p:cNvPr id="4" name="Picture 3">
                <a:extLst>
                  <a:ext uri="{FF2B5EF4-FFF2-40B4-BE49-F238E27FC236}">
                    <a16:creationId xmlns:a16="http://schemas.microsoft.com/office/drawing/2014/main" id="{D93DED17-0977-241D-7D63-60FF99A3AAA0}"/>
                  </a:ext>
                </a:extLst>
              </p:cNvPr>
              <p:cNvPicPr>
                <a:picLocks noChangeAspect="1"/>
              </p:cNvPicPr>
              <p:nvPr/>
            </p:nvPicPr>
            <p:blipFill>
              <a:blip r:embed="rId2"/>
              <a:stretch>
                <a:fillRect/>
              </a:stretch>
            </p:blipFill>
            <p:spPr>
              <a:xfrm>
                <a:off x="826477" y="1385277"/>
                <a:ext cx="3382218" cy="2043723"/>
              </a:xfrm>
              <a:prstGeom prst="rect">
                <a:avLst/>
              </a:prstGeom>
            </p:spPr>
          </p:pic>
          <p:grpSp>
            <p:nvGrpSpPr>
              <p:cNvPr id="7" name="Group 6">
                <a:extLst>
                  <a:ext uri="{FF2B5EF4-FFF2-40B4-BE49-F238E27FC236}">
                    <a16:creationId xmlns:a16="http://schemas.microsoft.com/office/drawing/2014/main" id="{D6319F33-8859-7803-FD00-722F173FB21B}"/>
                  </a:ext>
                </a:extLst>
              </p:cNvPr>
              <p:cNvGrpSpPr/>
              <p:nvPr/>
            </p:nvGrpSpPr>
            <p:grpSpPr>
              <a:xfrm>
                <a:off x="826477" y="3496714"/>
                <a:ext cx="3747688" cy="2735384"/>
                <a:chOff x="2583473" y="3429000"/>
                <a:chExt cx="3747688" cy="2735384"/>
              </a:xfrm>
            </p:grpSpPr>
            <p:pic>
              <p:nvPicPr>
                <p:cNvPr id="5" name="Picture 4">
                  <a:extLst>
                    <a:ext uri="{FF2B5EF4-FFF2-40B4-BE49-F238E27FC236}">
                      <a16:creationId xmlns:a16="http://schemas.microsoft.com/office/drawing/2014/main" id="{51F04E16-B711-3A2D-D138-4F63FA3AFD82}"/>
                    </a:ext>
                  </a:extLst>
                </p:cNvPr>
                <p:cNvPicPr>
                  <a:picLocks noChangeAspect="1"/>
                </p:cNvPicPr>
                <p:nvPr/>
              </p:nvPicPr>
              <p:blipFill>
                <a:blip r:embed="rId3"/>
                <a:stretch>
                  <a:fillRect/>
                </a:stretch>
              </p:blipFill>
              <p:spPr>
                <a:xfrm>
                  <a:off x="2583473" y="3429000"/>
                  <a:ext cx="3382218" cy="2485231"/>
                </a:xfrm>
                <a:prstGeom prst="rect">
                  <a:avLst/>
                </a:prstGeom>
              </p:spPr>
            </p:pic>
            <p:sp>
              <p:nvSpPr>
                <p:cNvPr id="6" name="TextBox 5">
                  <a:extLst>
                    <a:ext uri="{FF2B5EF4-FFF2-40B4-BE49-F238E27FC236}">
                      <a16:creationId xmlns:a16="http://schemas.microsoft.com/office/drawing/2014/main" id="{FF482F62-3354-DB59-A381-32937D8209A7}"/>
                    </a:ext>
                  </a:extLst>
                </p:cNvPr>
                <p:cNvSpPr txBox="1"/>
                <p:nvPr/>
              </p:nvSpPr>
              <p:spPr>
                <a:xfrm>
                  <a:off x="2719275" y="5964329"/>
                  <a:ext cx="3611886" cy="200055"/>
                </a:xfrm>
                <a:prstGeom prst="rect">
                  <a:avLst/>
                </a:prstGeom>
                <a:noFill/>
              </p:spPr>
              <p:txBody>
                <a:bodyPr wrap="none" rtlCol="0">
                  <a:spAutoFit/>
                </a:bodyPr>
                <a:lstStyle/>
                <a:p>
                  <a:r>
                    <a:rPr lang="en-US" sz="700" dirty="0"/>
                    <a:t>https://</a:t>
                  </a:r>
                  <a:r>
                    <a:rPr lang="en-US" sz="700" dirty="0" err="1"/>
                    <a:t>courses.lumenlearning.com</a:t>
                  </a:r>
                  <a:r>
                    <a:rPr lang="en-US" sz="700" dirty="0"/>
                    <a:t>/</a:t>
                  </a:r>
                  <a:r>
                    <a:rPr lang="en-US" sz="700" dirty="0" err="1"/>
                    <a:t>wmopen</a:t>
                  </a:r>
                  <a:r>
                    <a:rPr lang="en-US" sz="700" dirty="0"/>
                    <a:t>-concepts-statistics/chapter/scatterplots-3-of-5/</a:t>
                  </a:r>
                </a:p>
              </p:txBody>
            </p:sp>
          </p:grpSp>
        </p:grpSp>
        <p:sp>
          <p:nvSpPr>
            <p:cNvPr id="10" name="TextBox 9">
              <a:extLst>
                <a:ext uri="{FF2B5EF4-FFF2-40B4-BE49-F238E27FC236}">
                  <a16:creationId xmlns:a16="http://schemas.microsoft.com/office/drawing/2014/main" id="{B7FDAD1D-F21A-8203-7FEE-B72B8609A746}"/>
                </a:ext>
              </a:extLst>
            </p:cNvPr>
            <p:cNvSpPr txBox="1"/>
            <p:nvPr/>
          </p:nvSpPr>
          <p:spPr>
            <a:xfrm>
              <a:off x="256173" y="1699846"/>
              <a:ext cx="365806" cy="369332"/>
            </a:xfrm>
            <a:prstGeom prst="rect">
              <a:avLst/>
            </a:prstGeom>
            <a:noFill/>
          </p:spPr>
          <p:txBody>
            <a:bodyPr wrap="none" rtlCol="0">
              <a:spAutoFit/>
            </a:bodyPr>
            <a:lstStyle/>
            <a:p>
              <a:r>
                <a:rPr lang="en-US" dirty="0"/>
                <a:t>a)</a:t>
              </a:r>
            </a:p>
          </p:txBody>
        </p:sp>
        <p:sp>
          <p:nvSpPr>
            <p:cNvPr id="12" name="TextBox 11">
              <a:extLst>
                <a:ext uri="{FF2B5EF4-FFF2-40B4-BE49-F238E27FC236}">
                  <a16:creationId xmlns:a16="http://schemas.microsoft.com/office/drawing/2014/main" id="{13E642EC-CCB3-7291-9721-8894C0E3F3F2}"/>
                </a:ext>
              </a:extLst>
            </p:cNvPr>
            <p:cNvSpPr txBox="1"/>
            <p:nvPr/>
          </p:nvSpPr>
          <p:spPr>
            <a:xfrm>
              <a:off x="250563" y="3821723"/>
              <a:ext cx="377026" cy="369332"/>
            </a:xfrm>
            <a:prstGeom prst="rect">
              <a:avLst/>
            </a:prstGeom>
            <a:noFill/>
          </p:spPr>
          <p:txBody>
            <a:bodyPr wrap="none" rtlCol="0">
              <a:spAutoFit/>
            </a:bodyPr>
            <a:lstStyle/>
            <a:p>
              <a:r>
                <a:rPr lang="en-US" dirty="0"/>
                <a:t>b)</a:t>
              </a:r>
            </a:p>
          </p:txBody>
        </p:sp>
      </p:grpSp>
    </p:spTree>
    <p:extLst>
      <p:ext uri="{BB962C8B-B14F-4D97-AF65-F5344CB8AC3E}">
        <p14:creationId xmlns:p14="http://schemas.microsoft.com/office/powerpoint/2010/main" val="1317722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F7C55-B236-366C-CC88-4F99A600ECF8}"/>
              </a:ext>
            </a:extLst>
          </p:cNvPr>
          <p:cNvSpPr>
            <a:spLocks noGrp="1"/>
          </p:cNvSpPr>
          <p:nvPr>
            <p:ph type="title"/>
          </p:nvPr>
        </p:nvSpPr>
        <p:spPr>
          <a:xfrm>
            <a:off x="533400" y="-197583"/>
            <a:ext cx="10515600" cy="1325563"/>
          </a:xfrm>
        </p:spPr>
        <p:txBody>
          <a:bodyPr/>
          <a:lstStyle/>
          <a:p>
            <a:r>
              <a:rPr lang="en-US" dirty="0"/>
              <a:t>LCQ: Interpreting Scatterplots</a:t>
            </a:r>
          </a:p>
        </p:txBody>
      </p:sp>
      <p:sp>
        <p:nvSpPr>
          <p:cNvPr id="3" name="Content Placeholder 2">
            <a:extLst>
              <a:ext uri="{FF2B5EF4-FFF2-40B4-BE49-F238E27FC236}">
                <a16:creationId xmlns:a16="http://schemas.microsoft.com/office/drawing/2014/main" id="{1C9BAFE2-493F-CCD3-9503-FF2AA9712DED}"/>
              </a:ext>
            </a:extLst>
          </p:cNvPr>
          <p:cNvSpPr>
            <a:spLocks noGrp="1"/>
          </p:cNvSpPr>
          <p:nvPr>
            <p:ph idx="1"/>
          </p:nvPr>
        </p:nvSpPr>
        <p:spPr>
          <a:xfrm>
            <a:off x="533400" y="946394"/>
            <a:ext cx="10515600" cy="4351338"/>
          </a:xfrm>
        </p:spPr>
        <p:txBody>
          <a:bodyPr>
            <a:normAutofit/>
          </a:bodyPr>
          <a:lstStyle/>
          <a:p>
            <a:pPr marL="0" indent="0">
              <a:buNone/>
            </a:pPr>
            <a:r>
              <a:rPr lang="en-US" sz="1800" b="1" dirty="0"/>
              <a:t>Problem</a:t>
            </a:r>
            <a:r>
              <a:rPr lang="en-US" sz="1800" dirty="0"/>
              <a:t>: Interpret the following scatterplots by discussing their Form, Direction, Strength and Outliers </a:t>
            </a:r>
          </a:p>
        </p:txBody>
      </p:sp>
      <p:sp>
        <p:nvSpPr>
          <p:cNvPr id="9" name="TextBox 8">
            <a:extLst>
              <a:ext uri="{FF2B5EF4-FFF2-40B4-BE49-F238E27FC236}">
                <a16:creationId xmlns:a16="http://schemas.microsoft.com/office/drawing/2014/main" id="{9F3473F3-C74D-C88E-4165-61D4437AC852}"/>
              </a:ext>
            </a:extLst>
          </p:cNvPr>
          <p:cNvSpPr txBox="1"/>
          <p:nvPr/>
        </p:nvSpPr>
        <p:spPr>
          <a:xfrm>
            <a:off x="4506977" y="1707345"/>
            <a:ext cx="7680240" cy="3970318"/>
          </a:xfrm>
          <a:prstGeom prst="rect">
            <a:avLst/>
          </a:prstGeom>
          <a:noFill/>
        </p:spPr>
        <p:txBody>
          <a:bodyPr wrap="square" rtlCol="0">
            <a:spAutoFit/>
          </a:bodyPr>
          <a:lstStyle/>
          <a:p>
            <a:r>
              <a:rPr lang="en-US" sz="1400" i="1" dirty="0">
                <a:solidFill>
                  <a:srgbClr val="7030A0"/>
                </a:solidFill>
              </a:rPr>
              <a:t>All 4 pieces:</a:t>
            </a:r>
          </a:p>
          <a:p>
            <a:r>
              <a:rPr lang="en-US" sz="1400" i="1" dirty="0">
                <a:solidFill>
                  <a:srgbClr val="FF0000"/>
                </a:solidFill>
              </a:rPr>
              <a:t>Linear form, positive direction, moderate (strong?) strength, appears to be at least one outlier</a:t>
            </a:r>
          </a:p>
          <a:p>
            <a:endParaRPr lang="en-US" sz="1400" i="1" dirty="0"/>
          </a:p>
          <a:p>
            <a:r>
              <a:rPr lang="en-US" sz="1400" i="1" dirty="0">
                <a:solidFill>
                  <a:srgbClr val="7030A0"/>
                </a:solidFill>
              </a:rPr>
              <a:t>If we wanted to write this interpretation in a nice sentence with context, it could go like this:</a:t>
            </a:r>
          </a:p>
          <a:p>
            <a:r>
              <a:rPr lang="en-US" sz="1400" i="1" dirty="0">
                <a:solidFill>
                  <a:srgbClr val="FF0000"/>
                </a:solidFill>
              </a:rPr>
              <a:t>There is a positive, moderate strength, linear relationship between lean body mass and metabolic rate. There appears to be one outlier at ≈ (35, 1850)</a:t>
            </a:r>
          </a:p>
          <a:p>
            <a:endParaRPr lang="en-US" sz="1400" i="1" dirty="0">
              <a:solidFill>
                <a:srgbClr val="FF0000"/>
              </a:solidFill>
            </a:endParaRPr>
          </a:p>
          <a:p>
            <a:endParaRPr lang="en-US" sz="1400" i="1" dirty="0">
              <a:solidFill>
                <a:srgbClr val="FF0000"/>
              </a:solidFill>
            </a:endParaRPr>
          </a:p>
          <a:p>
            <a:endParaRPr lang="en-US" sz="1400" i="1" dirty="0">
              <a:solidFill>
                <a:srgbClr val="FF0000"/>
              </a:solidFill>
            </a:endParaRPr>
          </a:p>
          <a:p>
            <a:endParaRPr lang="en-US" sz="1400" i="1" dirty="0">
              <a:solidFill>
                <a:srgbClr val="FF0000"/>
              </a:solidFill>
            </a:endParaRPr>
          </a:p>
          <a:p>
            <a:endParaRPr lang="en-US" sz="1400" i="1" dirty="0">
              <a:solidFill>
                <a:srgbClr val="FF0000"/>
              </a:solidFill>
            </a:endParaRPr>
          </a:p>
          <a:p>
            <a:r>
              <a:rPr lang="en-US" sz="1400" i="1" dirty="0">
                <a:solidFill>
                  <a:srgbClr val="7030A0"/>
                </a:solidFill>
              </a:rPr>
              <a:t>All 4 pieces:</a:t>
            </a:r>
          </a:p>
          <a:p>
            <a:r>
              <a:rPr lang="en-US" sz="1400" i="1" dirty="0">
                <a:solidFill>
                  <a:srgbClr val="FF0000"/>
                </a:solidFill>
              </a:rPr>
              <a:t>Linear form, negative direction, moderate strength, and does not appear to be any outliers</a:t>
            </a:r>
          </a:p>
          <a:p>
            <a:endParaRPr lang="en-US" sz="1400" i="1" dirty="0"/>
          </a:p>
          <a:p>
            <a:r>
              <a:rPr lang="en-US" sz="1400" i="1" dirty="0">
                <a:solidFill>
                  <a:srgbClr val="7030A0"/>
                </a:solidFill>
              </a:rPr>
              <a:t>If we wanted to write this interpretation in a nice sentence with context, it could go like this:</a:t>
            </a:r>
          </a:p>
          <a:p>
            <a:r>
              <a:rPr lang="en-US" sz="1400" i="1" dirty="0">
                <a:solidFill>
                  <a:srgbClr val="FF0000"/>
                </a:solidFill>
              </a:rPr>
              <a:t>There is a negative, moderate strength, linear relationship between drivers age and max distance to read sign. There does not appear to be any outliers</a:t>
            </a:r>
          </a:p>
          <a:p>
            <a:endParaRPr lang="en-US" sz="1400" i="1" dirty="0">
              <a:solidFill>
                <a:srgbClr val="FF0000"/>
              </a:solidFill>
            </a:endParaRPr>
          </a:p>
        </p:txBody>
      </p:sp>
      <p:grpSp>
        <p:nvGrpSpPr>
          <p:cNvPr id="36" name="Group 35">
            <a:extLst>
              <a:ext uri="{FF2B5EF4-FFF2-40B4-BE49-F238E27FC236}">
                <a16:creationId xmlns:a16="http://schemas.microsoft.com/office/drawing/2014/main" id="{E4B56E0A-C56B-54F8-04C4-8823419710CE}"/>
              </a:ext>
            </a:extLst>
          </p:cNvPr>
          <p:cNvGrpSpPr/>
          <p:nvPr/>
        </p:nvGrpSpPr>
        <p:grpSpPr>
          <a:xfrm>
            <a:off x="136483" y="1634636"/>
            <a:ext cx="4370494" cy="4846821"/>
            <a:chOff x="250563" y="1560268"/>
            <a:chExt cx="4370494" cy="4846821"/>
          </a:xfrm>
        </p:grpSpPr>
        <p:grpSp>
          <p:nvGrpSpPr>
            <p:cNvPr id="35" name="Group 34">
              <a:extLst>
                <a:ext uri="{FF2B5EF4-FFF2-40B4-BE49-F238E27FC236}">
                  <a16:creationId xmlns:a16="http://schemas.microsoft.com/office/drawing/2014/main" id="{4F604C20-DEF7-AEE4-2480-171D6BC69CC0}"/>
                </a:ext>
              </a:extLst>
            </p:cNvPr>
            <p:cNvGrpSpPr/>
            <p:nvPr/>
          </p:nvGrpSpPr>
          <p:grpSpPr>
            <a:xfrm>
              <a:off x="250563" y="1560268"/>
              <a:ext cx="4370494" cy="4846821"/>
              <a:chOff x="250563" y="1560268"/>
              <a:chExt cx="4370494" cy="4846821"/>
            </a:xfrm>
          </p:grpSpPr>
          <p:grpSp>
            <p:nvGrpSpPr>
              <p:cNvPr id="34" name="Group 33">
                <a:extLst>
                  <a:ext uri="{FF2B5EF4-FFF2-40B4-BE49-F238E27FC236}">
                    <a16:creationId xmlns:a16="http://schemas.microsoft.com/office/drawing/2014/main" id="{67BA378F-5E3E-5D19-F122-FF69756DF360}"/>
                  </a:ext>
                </a:extLst>
              </p:cNvPr>
              <p:cNvGrpSpPr/>
              <p:nvPr/>
            </p:nvGrpSpPr>
            <p:grpSpPr>
              <a:xfrm>
                <a:off x="250563" y="1560268"/>
                <a:ext cx="4370494" cy="4846821"/>
                <a:chOff x="250563" y="1560268"/>
                <a:chExt cx="4370494" cy="4846821"/>
              </a:xfrm>
            </p:grpSpPr>
            <p:grpSp>
              <p:nvGrpSpPr>
                <p:cNvPr id="33" name="Group 32">
                  <a:extLst>
                    <a:ext uri="{FF2B5EF4-FFF2-40B4-BE49-F238E27FC236}">
                      <a16:creationId xmlns:a16="http://schemas.microsoft.com/office/drawing/2014/main" id="{216FB72A-CBDB-88F4-BE22-2311C1F2EC40}"/>
                    </a:ext>
                  </a:extLst>
                </p:cNvPr>
                <p:cNvGrpSpPr/>
                <p:nvPr/>
              </p:nvGrpSpPr>
              <p:grpSpPr>
                <a:xfrm>
                  <a:off x="250563" y="1560268"/>
                  <a:ext cx="4370494" cy="4846821"/>
                  <a:chOff x="250563" y="1560268"/>
                  <a:chExt cx="4370494" cy="4846821"/>
                </a:xfrm>
              </p:grpSpPr>
              <p:grpSp>
                <p:nvGrpSpPr>
                  <p:cNvPr id="14" name="Group 13">
                    <a:extLst>
                      <a:ext uri="{FF2B5EF4-FFF2-40B4-BE49-F238E27FC236}">
                        <a16:creationId xmlns:a16="http://schemas.microsoft.com/office/drawing/2014/main" id="{FD04AD56-FB70-0AF5-B127-1FCE0E49258E}"/>
                      </a:ext>
                    </a:extLst>
                  </p:cNvPr>
                  <p:cNvGrpSpPr/>
                  <p:nvPr/>
                </p:nvGrpSpPr>
                <p:grpSpPr>
                  <a:xfrm>
                    <a:off x="250563" y="1560268"/>
                    <a:ext cx="4370494" cy="4846821"/>
                    <a:chOff x="250563" y="1560268"/>
                    <a:chExt cx="4370494" cy="4846821"/>
                  </a:xfrm>
                </p:grpSpPr>
                <p:grpSp>
                  <p:nvGrpSpPr>
                    <p:cNvPr id="8" name="Group 7">
                      <a:extLst>
                        <a:ext uri="{FF2B5EF4-FFF2-40B4-BE49-F238E27FC236}">
                          <a16:creationId xmlns:a16="http://schemas.microsoft.com/office/drawing/2014/main" id="{361979F9-E4E7-B6FB-2C7B-9CF958B74A50}"/>
                        </a:ext>
                      </a:extLst>
                    </p:cNvPr>
                    <p:cNvGrpSpPr/>
                    <p:nvPr/>
                  </p:nvGrpSpPr>
                  <p:grpSpPr>
                    <a:xfrm>
                      <a:off x="873369" y="1560268"/>
                      <a:ext cx="3747688" cy="4846821"/>
                      <a:chOff x="826477" y="1385277"/>
                      <a:chExt cx="3747688" cy="4846821"/>
                    </a:xfrm>
                  </p:grpSpPr>
                  <p:pic>
                    <p:nvPicPr>
                      <p:cNvPr id="4" name="Picture 3">
                        <a:extLst>
                          <a:ext uri="{FF2B5EF4-FFF2-40B4-BE49-F238E27FC236}">
                            <a16:creationId xmlns:a16="http://schemas.microsoft.com/office/drawing/2014/main" id="{D93DED17-0977-241D-7D63-60FF99A3AAA0}"/>
                          </a:ext>
                        </a:extLst>
                      </p:cNvPr>
                      <p:cNvPicPr>
                        <a:picLocks noChangeAspect="1"/>
                      </p:cNvPicPr>
                      <p:nvPr/>
                    </p:nvPicPr>
                    <p:blipFill>
                      <a:blip r:embed="rId2"/>
                      <a:stretch>
                        <a:fillRect/>
                      </a:stretch>
                    </p:blipFill>
                    <p:spPr>
                      <a:xfrm>
                        <a:off x="826477" y="1385277"/>
                        <a:ext cx="3382218" cy="2043723"/>
                      </a:xfrm>
                      <a:prstGeom prst="rect">
                        <a:avLst/>
                      </a:prstGeom>
                    </p:spPr>
                  </p:pic>
                  <p:grpSp>
                    <p:nvGrpSpPr>
                      <p:cNvPr id="7" name="Group 6">
                        <a:extLst>
                          <a:ext uri="{FF2B5EF4-FFF2-40B4-BE49-F238E27FC236}">
                            <a16:creationId xmlns:a16="http://schemas.microsoft.com/office/drawing/2014/main" id="{D6319F33-8859-7803-FD00-722F173FB21B}"/>
                          </a:ext>
                        </a:extLst>
                      </p:cNvPr>
                      <p:cNvGrpSpPr/>
                      <p:nvPr/>
                    </p:nvGrpSpPr>
                    <p:grpSpPr>
                      <a:xfrm>
                        <a:off x="826477" y="3496714"/>
                        <a:ext cx="3747688" cy="2735384"/>
                        <a:chOff x="2583473" y="3429000"/>
                        <a:chExt cx="3747688" cy="2735384"/>
                      </a:xfrm>
                    </p:grpSpPr>
                    <p:pic>
                      <p:nvPicPr>
                        <p:cNvPr id="5" name="Picture 4">
                          <a:extLst>
                            <a:ext uri="{FF2B5EF4-FFF2-40B4-BE49-F238E27FC236}">
                              <a16:creationId xmlns:a16="http://schemas.microsoft.com/office/drawing/2014/main" id="{51F04E16-B711-3A2D-D138-4F63FA3AFD82}"/>
                            </a:ext>
                          </a:extLst>
                        </p:cNvPr>
                        <p:cNvPicPr>
                          <a:picLocks noChangeAspect="1"/>
                        </p:cNvPicPr>
                        <p:nvPr/>
                      </p:nvPicPr>
                      <p:blipFill>
                        <a:blip r:embed="rId3"/>
                        <a:stretch>
                          <a:fillRect/>
                        </a:stretch>
                      </p:blipFill>
                      <p:spPr>
                        <a:xfrm>
                          <a:off x="2583473" y="3429000"/>
                          <a:ext cx="3382218" cy="2485231"/>
                        </a:xfrm>
                        <a:prstGeom prst="rect">
                          <a:avLst/>
                        </a:prstGeom>
                      </p:spPr>
                    </p:pic>
                    <p:sp>
                      <p:nvSpPr>
                        <p:cNvPr id="6" name="TextBox 5">
                          <a:extLst>
                            <a:ext uri="{FF2B5EF4-FFF2-40B4-BE49-F238E27FC236}">
                              <a16:creationId xmlns:a16="http://schemas.microsoft.com/office/drawing/2014/main" id="{FF482F62-3354-DB59-A381-32937D8209A7}"/>
                            </a:ext>
                          </a:extLst>
                        </p:cNvPr>
                        <p:cNvSpPr txBox="1"/>
                        <p:nvPr/>
                      </p:nvSpPr>
                      <p:spPr>
                        <a:xfrm>
                          <a:off x="2719275" y="5964329"/>
                          <a:ext cx="3611886" cy="200055"/>
                        </a:xfrm>
                        <a:prstGeom prst="rect">
                          <a:avLst/>
                        </a:prstGeom>
                        <a:noFill/>
                      </p:spPr>
                      <p:txBody>
                        <a:bodyPr wrap="none" rtlCol="0">
                          <a:spAutoFit/>
                        </a:bodyPr>
                        <a:lstStyle/>
                        <a:p>
                          <a:r>
                            <a:rPr lang="en-US" sz="700" dirty="0"/>
                            <a:t>https://</a:t>
                          </a:r>
                          <a:r>
                            <a:rPr lang="en-US" sz="700" dirty="0" err="1"/>
                            <a:t>courses.lumenlearning.com</a:t>
                          </a:r>
                          <a:r>
                            <a:rPr lang="en-US" sz="700" dirty="0"/>
                            <a:t>/</a:t>
                          </a:r>
                          <a:r>
                            <a:rPr lang="en-US" sz="700" dirty="0" err="1"/>
                            <a:t>wmopen</a:t>
                          </a:r>
                          <a:r>
                            <a:rPr lang="en-US" sz="700" dirty="0"/>
                            <a:t>-concepts-statistics/chapter/scatterplots-3-of-5/</a:t>
                          </a:r>
                        </a:p>
                      </p:txBody>
                    </p:sp>
                  </p:grpSp>
                </p:grpSp>
                <p:sp>
                  <p:nvSpPr>
                    <p:cNvPr id="10" name="TextBox 9">
                      <a:extLst>
                        <a:ext uri="{FF2B5EF4-FFF2-40B4-BE49-F238E27FC236}">
                          <a16:creationId xmlns:a16="http://schemas.microsoft.com/office/drawing/2014/main" id="{B7FDAD1D-F21A-8203-7FEE-B72B8609A746}"/>
                        </a:ext>
                      </a:extLst>
                    </p:cNvPr>
                    <p:cNvSpPr txBox="1"/>
                    <p:nvPr/>
                  </p:nvSpPr>
                  <p:spPr>
                    <a:xfrm>
                      <a:off x="256173" y="1699846"/>
                      <a:ext cx="365806" cy="369332"/>
                    </a:xfrm>
                    <a:prstGeom prst="rect">
                      <a:avLst/>
                    </a:prstGeom>
                    <a:noFill/>
                  </p:spPr>
                  <p:txBody>
                    <a:bodyPr wrap="none" rtlCol="0">
                      <a:spAutoFit/>
                    </a:bodyPr>
                    <a:lstStyle/>
                    <a:p>
                      <a:r>
                        <a:rPr lang="en-US" dirty="0"/>
                        <a:t>a)</a:t>
                      </a:r>
                    </a:p>
                  </p:txBody>
                </p:sp>
                <p:sp>
                  <p:nvSpPr>
                    <p:cNvPr id="12" name="TextBox 11">
                      <a:extLst>
                        <a:ext uri="{FF2B5EF4-FFF2-40B4-BE49-F238E27FC236}">
                          <a16:creationId xmlns:a16="http://schemas.microsoft.com/office/drawing/2014/main" id="{13E642EC-CCB3-7291-9721-8894C0E3F3F2}"/>
                        </a:ext>
                      </a:extLst>
                    </p:cNvPr>
                    <p:cNvSpPr txBox="1"/>
                    <p:nvPr/>
                  </p:nvSpPr>
                  <p:spPr>
                    <a:xfrm>
                      <a:off x="250563" y="3821723"/>
                      <a:ext cx="377026" cy="369332"/>
                    </a:xfrm>
                    <a:prstGeom prst="rect">
                      <a:avLst/>
                    </a:prstGeom>
                    <a:noFill/>
                  </p:spPr>
                  <p:txBody>
                    <a:bodyPr wrap="none" rtlCol="0">
                      <a:spAutoFit/>
                    </a:bodyPr>
                    <a:lstStyle/>
                    <a:p>
                      <a:r>
                        <a:rPr lang="en-US" dirty="0"/>
                        <a:t>b)</a:t>
                      </a:r>
                    </a:p>
                  </p:txBody>
                </p:sp>
              </p:grpSp>
              <mc:AlternateContent xmlns:mc="http://schemas.openxmlformats.org/markup-compatibility/2006" xmlns:p14="http://schemas.microsoft.com/office/powerpoint/2010/main">
                <mc:Choice Requires="p14">
                  <p:contentPart p14:bwMode="auto" r:id="rId4">
                    <p14:nvContentPartPr>
                      <p14:cNvPr id="20" name="Ink 19">
                        <a:extLst>
                          <a:ext uri="{FF2B5EF4-FFF2-40B4-BE49-F238E27FC236}">
                            <a16:creationId xmlns:a16="http://schemas.microsoft.com/office/drawing/2014/main" id="{666497AB-6B9E-DF19-770A-ECD43E1DE543}"/>
                          </a:ext>
                        </a:extLst>
                      </p14:cNvPr>
                      <p14:cNvContentPartPr/>
                      <p14:nvPr/>
                    </p14:nvContentPartPr>
                    <p14:xfrm>
                      <a:off x="1600880" y="1681120"/>
                      <a:ext cx="2368440" cy="1399320"/>
                    </p14:xfrm>
                  </p:contentPart>
                </mc:Choice>
                <mc:Fallback xmlns="">
                  <p:pic>
                    <p:nvPicPr>
                      <p:cNvPr id="20" name="Ink 19">
                        <a:extLst>
                          <a:ext uri="{FF2B5EF4-FFF2-40B4-BE49-F238E27FC236}">
                            <a16:creationId xmlns:a16="http://schemas.microsoft.com/office/drawing/2014/main" id="{666497AB-6B9E-DF19-770A-ECD43E1DE543}"/>
                          </a:ext>
                        </a:extLst>
                      </p:cNvPr>
                      <p:cNvPicPr/>
                      <p:nvPr/>
                    </p:nvPicPr>
                    <p:blipFill>
                      <a:blip r:embed="rId5"/>
                      <a:stretch>
                        <a:fillRect/>
                      </a:stretch>
                    </p:blipFill>
                    <p:spPr>
                      <a:xfrm>
                        <a:off x="1592240" y="1672480"/>
                        <a:ext cx="2386080" cy="1416960"/>
                      </a:xfrm>
                      <a:prstGeom prst="rect">
                        <a:avLst/>
                      </a:prstGeom>
                    </p:spPr>
                  </p:pic>
                </mc:Fallback>
              </mc:AlternateContent>
            </p:grpSp>
            <p:grpSp>
              <p:nvGrpSpPr>
                <p:cNvPr id="32" name="Group 31">
                  <a:extLst>
                    <a:ext uri="{FF2B5EF4-FFF2-40B4-BE49-F238E27FC236}">
                      <a16:creationId xmlns:a16="http://schemas.microsoft.com/office/drawing/2014/main" id="{DD9996A1-F941-1B9E-9F2C-780C644541E1}"/>
                    </a:ext>
                  </a:extLst>
                </p:cNvPr>
                <p:cNvGrpSpPr/>
                <p:nvPr/>
              </p:nvGrpSpPr>
              <p:grpSpPr>
                <a:xfrm>
                  <a:off x="1669640" y="3912400"/>
                  <a:ext cx="2247480" cy="1623960"/>
                  <a:chOff x="1669640" y="3912400"/>
                  <a:chExt cx="2247480" cy="1623960"/>
                </a:xfrm>
              </p:grpSpPr>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5BB885AA-9F10-5921-0220-BEDE41200625}"/>
                          </a:ext>
                        </a:extLst>
                      </p14:cNvPr>
                      <p14:cNvContentPartPr/>
                      <p14:nvPr/>
                    </p14:nvContentPartPr>
                    <p14:xfrm>
                      <a:off x="1669640" y="4010680"/>
                      <a:ext cx="2247480" cy="1415880"/>
                    </p14:xfrm>
                  </p:contentPart>
                </mc:Choice>
                <mc:Fallback xmlns="">
                  <p:pic>
                    <p:nvPicPr>
                      <p:cNvPr id="19" name="Ink 18">
                        <a:extLst>
                          <a:ext uri="{FF2B5EF4-FFF2-40B4-BE49-F238E27FC236}">
                            <a16:creationId xmlns:a16="http://schemas.microsoft.com/office/drawing/2014/main" id="{5BB885AA-9F10-5921-0220-BEDE41200625}"/>
                          </a:ext>
                        </a:extLst>
                      </p:cNvPr>
                      <p:cNvPicPr/>
                      <p:nvPr/>
                    </p:nvPicPr>
                    <p:blipFill>
                      <a:blip r:embed="rId7"/>
                      <a:stretch>
                        <a:fillRect/>
                      </a:stretch>
                    </p:blipFill>
                    <p:spPr>
                      <a:xfrm>
                        <a:off x="1661000" y="4002040"/>
                        <a:ext cx="2265120" cy="1433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Ink 24">
                        <a:extLst>
                          <a:ext uri="{FF2B5EF4-FFF2-40B4-BE49-F238E27FC236}">
                            <a16:creationId xmlns:a16="http://schemas.microsoft.com/office/drawing/2014/main" id="{5E7E291C-5584-3773-08ED-5F1C2EB91A41}"/>
                          </a:ext>
                        </a:extLst>
                      </p14:cNvPr>
                      <p14:cNvContentPartPr/>
                      <p14:nvPr/>
                    </p14:nvContentPartPr>
                    <p14:xfrm>
                      <a:off x="1694120" y="3912400"/>
                      <a:ext cx="2211480" cy="1623960"/>
                    </p14:xfrm>
                  </p:contentPart>
                </mc:Choice>
                <mc:Fallback xmlns="">
                  <p:pic>
                    <p:nvPicPr>
                      <p:cNvPr id="25" name="Ink 24">
                        <a:extLst>
                          <a:ext uri="{FF2B5EF4-FFF2-40B4-BE49-F238E27FC236}">
                            <a16:creationId xmlns:a16="http://schemas.microsoft.com/office/drawing/2014/main" id="{5E7E291C-5584-3773-08ED-5F1C2EB91A41}"/>
                          </a:ext>
                        </a:extLst>
                      </p:cNvPr>
                      <p:cNvPicPr/>
                      <p:nvPr/>
                    </p:nvPicPr>
                    <p:blipFill>
                      <a:blip r:embed="rId9"/>
                      <a:stretch>
                        <a:fillRect/>
                      </a:stretch>
                    </p:blipFill>
                    <p:spPr>
                      <a:xfrm>
                        <a:off x="1685480" y="3903400"/>
                        <a:ext cx="2229120" cy="1641600"/>
                      </a:xfrm>
                      <a:prstGeom prst="rect">
                        <a:avLst/>
                      </a:prstGeom>
                    </p:spPr>
                  </p:pic>
                </mc:Fallback>
              </mc:AlternateContent>
              <p:grpSp>
                <p:nvGrpSpPr>
                  <p:cNvPr id="28" name="Group 27">
                    <a:extLst>
                      <a:ext uri="{FF2B5EF4-FFF2-40B4-BE49-F238E27FC236}">
                        <a16:creationId xmlns:a16="http://schemas.microsoft.com/office/drawing/2014/main" id="{AE36578D-7F61-9686-6CBB-C183A3811672}"/>
                      </a:ext>
                    </a:extLst>
                  </p:cNvPr>
                  <p:cNvGrpSpPr/>
                  <p:nvPr/>
                </p:nvGrpSpPr>
                <p:grpSpPr>
                  <a:xfrm>
                    <a:off x="2443280" y="4252240"/>
                    <a:ext cx="583200" cy="862200"/>
                    <a:chOff x="2443280" y="4252240"/>
                    <a:chExt cx="583200" cy="862200"/>
                  </a:xfrm>
                </p:grpSpPr>
                <mc:AlternateContent xmlns:mc="http://schemas.openxmlformats.org/markup-compatibility/2006" xmlns:p14="http://schemas.microsoft.com/office/powerpoint/2010/main">
                  <mc:Choice Requires="p14">
                    <p:contentPart p14:bwMode="auto" r:id="rId10">
                      <p14:nvContentPartPr>
                        <p14:cNvPr id="26" name="Ink 25">
                          <a:extLst>
                            <a:ext uri="{FF2B5EF4-FFF2-40B4-BE49-F238E27FC236}">
                              <a16:creationId xmlns:a16="http://schemas.microsoft.com/office/drawing/2014/main" id="{5D232C3F-A684-8467-ED59-AA56FFD3B47D}"/>
                            </a:ext>
                          </a:extLst>
                        </p14:cNvPr>
                        <p14:cNvContentPartPr/>
                        <p14:nvPr/>
                      </p14:nvContentPartPr>
                      <p14:xfrm>
                        <a:off x="2443280" y="4286800"/>
                        <a:ext cx="546480" cy="827640"/>
                      </p14:xfrm>
                    </p:contentPart>
                  </mc:Choice>
                  <mc:Fallback xmlns="">
                    <p:pic>
                      <p:nvPicPr>
                        <p:cNvPr id="26" name="Ink 25">
                          <a:extLst>
                            <a:ext uri="{FF2B5EF4-FFF2-40B4-BE49-F238E27FC236}">
                              <a16:creationId xmlns:a16="http://schemas.microsoft.com/office/drawing/2014/main" id="{5D232C3F-A684-8467-ED59-AA56FFD3B47D}"/>
                            </a:ext>
                          </a:extLst>
                        </p:cNvPr>
                        <p:cNvPicPr/>
                        <p:nvPr/>
                      </p:nvPicPr>
                      <p:blipFill>
                        <a:blip r:embed="rId11"/>
                        <a:stretch>
                          <a:fillRect/>
                        </a:stretch>
                      </p:blipFill>
                      <p:spPr>
                        <a:xfrm>
                          <a:off x="2434640" y="4278160"/>
                          <a:ext cx="564120" cy="845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Ink 26">
                          <a:extLst>
                            <a:ext uri="{FF2B5EF4-FFF2-40B4-BE49-F238E27FC236}">
                              <a16:creationId xmlns:a16="http://schemas.microsoft.com/office/drawing/2014/main" id="{94679ACA-CF59-6024-6C18-8067D1E3FEFA}"/>
                            </a:ext>
                          </a:extLst>
                        </p14:cNvPr>
                        <p14:cNvContentPartPr/>
                        <p14:nvPr/>
                      </p14:nvContentPartPr>
                      <p14:xfrm>
                        <a:off x="2887160" y="4252240"/>
                        <a:ext cx="139320" cy="129600"/>
                      </p14:xfrm>
                    </p:contentPart>
                  </mc:Choice>
                  <mc:Fallback xmlns="">
                    <p:pic>
                      <p:nvPicPr>
                        <p:cNvPr id="27" name="Ink 26">
                          <a:extLst>
                            <a:ext uri="{FF2B5EF4-FFF2-40B4-BE49-F238E27FC236}">
                              <a16:creationId xmlns:a16="http://schemas.microsoft.com/office/drawing/2014/main" id="{94679ACA-CF59-6024-6C18-8067D1E3FEFA}"/>
                            </a:ext>
                          </a:extLst>
                        </p:cNvPr>
                        <p:cNvPicPr/>
                        <p:nvPr/>
                      </p:nvPicPr>
                      <p:blipFill>
                        <a:blip r:embed="rId13"/>
                        <a:stretch>
                          <a:fillRect/>
                        </a:stretch>
                      </p:blipFill>
                      <p:spPr>
                        <a:xfrm>
                          <a:off x="2878160" y="4243600"/>
                          <a:ext cx="156960" cy="147240"/>
                        </a:xfrm>
                        <a:prstGeom prst="rect">
                          <a:avLst/>
                        </a:prstGeom>
                      </p:spPr>
                    </p:pic>
                  </mc:Fallback>
                </mc:AlternateContent>
              </p:grpSp>
            </p:grpSp>
          </p:grpSp>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5A59F472-CDFA-71B8-6EE9-3AB122191C0A}"/>
                      </a:ext>
                    </a:extLst>
                  </p14:cNvPr>
                  <p14:cNvContentPartPr/>
                  <p14:nvPr/>
                </p14:nvContentPartPr>
                <p14:xfrm>
                  <a:off x="1508000" y="1870120"/>
                  <a:ext cx="2297880" cy="1182240"/>
                </p14:xfrm>
              </p:contentPart>
            </mc:Choice>
            <mc:Fallback xmlns="">
              <p:pic>
                <p:nvPicPr>
                  <p:cNvPr id="13" name="Ink 12">
                    <a:extLst>
                      <a:ext uri="{FF2B5EF4-FFF2-40B4-BE49-F238E27FC236}">
                        <a16:creationId xmlns:a16="http://schemas.microsoft.com/office/drawing/2014/main" id="{5A59F472-CDFA-71B8-6EE9-3AB122191C0A}"/>
                      </a:ext>
                    </a:extLst>
                  </p:cNvPr>
                  <p:cNvPicPr/>
                  <p:nvPr/>
                </p:nvPicPr>
                <p:blipFill>
                  <a:blip r:embed="rId15"/>
                  <a:stretch>
                    <a:fillRect/>
                  </a:stretch>
                </p:blipFill>
                <p:spPr>
                  <a:xfrm>
                    <a:off x="1499000" y="1861480"/>
                    <a:ext cx="2315520" cy="1199880"/>
                  </a:xfrm>
                  <a:prstGeom prst="rect">
                    <a:avLst/>
                  </a:prstGeom>
                </p:spPr>
              </p:pic>
            </mc:Fallback>
          </mc:AlternateContent>
        </p:grpSp>
        <p:grpSp>
          <p:nvGrpSpPr>
            <p:cNvPr id="23" name="Group 22">
              <a:extLst>
                <a:ext uri="{FF2B5EF4-FFF2-40B4-BE49-F238E27FC236}">
                  <a16:creationId xmlns:a16="http://schemas.microsoft.com/office/drawing/2014/main" id="{E8051487-D7E9-2B42-1675-D38DF7A3669B}"/>
                </a:ext>
              </a:extLst>
            </p:cNvPr>
            <p:cNvGrpSpPr/>
            <p:nvPr/>
          </p:nvGrpSpPr>
          <p:grpSpPr>
            <a:xfrm>
              <a:off x="2557400" y="2034280"/>
              <a:ext cx="496800" cy="743760"/>
              <a:chOff x="2557400" y="2034280"/>
              <a:chExt cx="496800" cy="743760"/>
            </a:xfrm>
          </p:grpSpPr>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id="{CDE3C23F-D8AB-2731-11A4-E7289F43DE77}"/>
                      </a:ext>
                    </a:extLst>
                  </p14:cNvPr>
                  <p14:cNvContentPartPr/>
                  <p14:nvPr/>
                </p14:nvContentPartPr>
                <p14:xfrm>
                  <a:off x="2592680" y="2034280"/>
                  <a:ext cx="461520" cy="743760"/>
                </p14:xfrm>
              </p:contentPart>
            </mc:Choice>
            <mc:Fallback xmlns="">
              <p:pic>
                <p:nvPicPr>
                  <p:cNvPr id="21" name="Ink 20">
                    <a:extLst>
                      <a:ext uri="{FF2B5EF4-FFF2-40B4-BE49-F238E27FC236}">
                        <a16:creationId xmlns:a16="http://schemas.microsoft.com/office/drawing/2014/main" id="{CDE3C23F-D8AB-2731-11A4-E7289F43DE77}"/>
                      </a:ext>
                    </a:extLst>
                  </p:cNvPr>
                  <p:cNvPicPr/>
                  <p:nvPr/>
                </p:nvPicPr>
                <p:blipFill>
                  <a:blip r:embed="rId17"/>
                  <a:stretch>
                    <a:fillRect/>
                  </a:stretch>
                </p:blipFill>
                <p:spPr>
                  <a:xfrm>
                    <a:off x="2584040" y="2025280"/>
                    <a:ext cx="479160" cy="761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8C46B697-0CA1-D253-900F-4970942CF4C9}"/>
                      </a:ext>
                    </a:extLst>
                  </p14:cNvPr>
                  <p14:cNvContentPartPr/>
                  <p14:nvPr/>
                </p14:nvContentPartPr>
                <p14:xfrm>
                  <a:off x="2557400" y="2040400"/>
                  <a:ext cx="235440" cy="206280"/>
                </p14:xfrm>
              </p:contentPart>
            </mc:Choice>
            <mc:Fallback xmlns="">
              <p:pic>
                <p:nvPicPr>
                  <p:cNvPr id="22" name="Ink 21">
                    <a:extLst>
                      <a:ext uri="{FF2B5EF4-FFF2-40B4-BE49-F238E27FC236}">
                        <a16:creationId xmlns:a16="http://schemas.microsoft.com/office/drawing/2014/main" id="{8C46B697-0CA1-D253-900F-4970942CF4C9}"/>
                      </a:ext>
                    </a:extLst>
                  </p:cNvPr>
                  <p:cNvPicPr/>
                  <p:nvPr/>
                </p:nvPicPr>
                <p:blipFill>
                  <a:blip r:embed="rId19"/>
                  <a:stretch>
                    <a:fillRect/>
                  </a:stretch>
                </p:blipFill>
                <p:spPr>
                  <a:xfrm>
                    <a:off x="2548400" y="2031400"/>
                    <a:ext cx="253080" cy="223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30" name="Ink 29">
                  <a:extLst>
                    <a:ext uri="{FF2B5EF4-FFF2-40B4-BE49-F238E27FC236}">
                      <a16:creationId xmlns:a16="http://schemas.microsoft.com/office/drawing/2014/main" id="{4347D307-FC06-7050-99A4-42486B3DCA9E}"/>
                    </a:ext>
                  </a:extLst>
                </p14:cNvPr>
                <p14:cNvContentPartPr/>
                <p14:nvPr/>
              </p14:nvContentPartPr>
              <p14:xfrm>
                <a:off x="1622120" y="1750240"/>
                <a:ext cx="236880" cy="275760"/>
              </p14:xfrm>
            </p:contentPart>
          </mc:Choice>
          <mc:Fallback xmlns="">
            <p:pic>
              <p:nvPicPr>
                <p:cNvPr id="30" name="Ink 29">
                  <a:extLst>
                    <a:ext uri="{FF2B5EF4-FFF2-40B4-BE49-F238E27FC236}">
                      <a16:creationId xmlns:a16="http://schemas.microsoft.com/office/drawing/2014/main" id="{4347D307-FC06-7050-99A4-42486B3DCA9E}"/>
                    </a:ext>
                  </a:extLst>
                </p:cNvPr>
                <p:cNvPicPr/>
                <p:nvPr/>
              </p:nvPicPr>
              <p:blipFill>
                <a:blip r:embed="rId21"/>
                <a:stretch>
                  <a:fillRect/>
                </a:stretch>
              </p:blipFill>
              <p:spPr>
                <a:xfrm>
                  <a:off x="1613480" y="1741240"/>
                  <a:ext cx="254520" cy="293400"/>
                </a:xfrm>
                <a:prstGeom prst="rect">
                  <a:avLst/>
                </a:prstGeom>
              </p:spPr>
            </p:pic>
          </mc:Fallback>
        </mc:AlternateContent>
      </p:grpSp>
    </p:spTree>
    <p:extLst>
      <p:ext uri="{BB962C8B-B14F-4D97-AF65-F5344CB8AC3E}">
        <p14:creationId xmlns:p14="http://schemas.microsoft.com/office/powerpoint/2010/main" val="2011749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5D47D-9D9D-FA12-F9F3-B5AECA5E5F3E}"/>
              </a:ext>
            </a:extLst>
          </p:cNvPr>
          <p:cNvSpPr>
            <a:spLocks noGrp="1"/>
          </p:cNvSpPr>
          <p:nvPr>
            <p:ph type="title"/>
          </p:nvPr>
        </p:nvSpPr>
        <p:spPr>
          <a:xfrm>
            <a:off x="8645297" y="-223793"/>
            <a:ext cx="10515600" cy="1325563"/>
          </a:xfrm>
        </p:spPr>
        <p:txBody>
          <a:bodyPr/>
          <a:lstStyle/>
          <a:p>
            <a:r>
              <a:rPr lang="en-US" dirty="0"/>
              <a:t>Correlation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3FE9E1-BF3D-3CC9-B545-0C55334F46A6}"/>
                  </a:ext>
                </a:extLst>
              </p:cNvPr>
              <p:cNvSpPr>
                <a:spLocks noGrp="1"/>
              </p:cNvSpPr>
              <p:nvPr>
                <p:ph idx="1"/>
              </p:nvPr>
            </p:nvSpPr>
            <p:spPr>
              <a:xfrm>
                <a:off x="219807" y="235374"/>
                <a:ext cx="11752385" cy="5477853"/>
              </a:xfrm>
            </p:spPr>
            <p:txBody>
              <a:bodyPr>
                <a:noAutofit/>
              </a:bodyPr>
              <a:lstStyle/>
              <a:p>
                <a:r>
                  <a:rPr lang="en-US" sz="1100" dirty="0"/>
                  <a:t>We just learned how to summarize the key features of a scatterplot, but they were fairly subjective</a:t>
                </a:r>
              </a:p>
              <a:p>
                <a:r>
                  <a:rPr lang="en-US" sz="1100" dirty="0"/>
                  <a:t>To get a more accurate representation, we need to quantify our description of the relationship between X and Y</a:t>
                </a:r>
              </a:p>
              <a:p>
                <a:pPr marL="0" indent="0">
                  <a:buNone/>
                </a:pPr>
                <a:endParaRPr lang="en-US" sz="1100" dirty="0"/>
              </a:p>
              <a:p>
                <a:pPr marL="0" indent="0">
                  <a:buNone/>
                </a:pPr>
                <a:r>
                  <a:rPr lang="en-US" sz="1100" u="sng" dirty="0"/>
                  <a:t>Correlation</a:t>
                </a:r>
              </a:p>
              <a:p>
                <a:r>
                  <a:rPr lang="en-US" sz="1100" dirty="0"/>
                  <a:t>The </a:t>
                </a:r>
                <a:r>
                  <a:rPr lang="en-US" sz="1100" b="1" dirty="0"/>
                  <a:t>correlation (</a:t>
                </a:r>
                <a:r>
                  <a:rPr lang="en-US" sz="1100" b="1" i="1" dirty="0"/>
                  <a:t>r</a:t>
                </a:r>
                <a:r>
                  <a:rPr lang="en-US" sz="1100" b="1" dirty="0"/>
                  <a:t>) </a:t>
                </a:r>
                <a:r>
                  <a:rPr lang="en-US" sz="1100" dirty="0"/>
                  <a:t>is an index that expresses the </a:t>
                </a:r>
                <a:r>
                  <a:rPr lang="en-US" sz="1100" u="sng" dirty="0"/>
                  <a:t>direction</a:t>
                </a:r>
                <a:r>
                  <a:rPr lang="en-US" sz="1100" dirty="0"/>
                  <a:t> and </a:t>
                </a:r>
                <a:r>
                  <a:rPr lang="en-US" sz="1100" u="sng" dirty="0"/>
                  <a:t>strength</a:t>
                </a:r>
                <a:r>
                  <a:rPr lang="en-US" sz="1100" dirty="0"/>
                  <a:t> of the relationship</a:t>
                </a:r>
              </a:p>
              <a:p>
                <a:pPr lvl="1"/>
                <a:r>
                  <a:rPr lang="en-US" sz="1100" dirty="0"/>
                  <a:t>It combines both of these aspects into a single number measure</a:t>
                </a:r>
              </a:p>
              <a:p>
                <a:pPr lvl="1"/>
                <a:r>
                  <a:rPr lang="en-US" sz="1100" dirty="0"/>
                  <a:t>Often referred to as the correlation coefficient (or Pearson’s correlation)</a:t>
                </a:r>
              </a:p>
              <a:p>
                <a:r>
                  <a:rPr lang="en-US" sz="1100" dirty="0"/>
                  <a:t>It’s scale goes from -1 </a:t>
                </a:r>
                <a:r>
                  <a:rPr lang="en-US" sz="1100" u="sng" dirty="0"/>
                  <a:t>to</a:t>
                </a:r>
                <a:r>
                  <a:rPr lang="en-US" sz="1100" dirty="0"/>
                  <a:t> 1   →    </a:t>
                </a:r>
                <a14:m>
                  <m:oMath xmlns:m="http://schemas.openxmlformats.org/officeDocument/2006/math">
                    <m:r>
                      <a:rPr lang="en-US" sz="1100" i="1">
                        <a:latin typeface="Cambria Math" panose="02040503050406030204" pitchFamily="18" charset="0"/>
                        <a:ea typeface="Cambria Math" panose="02040503050406030204" pitchFamily="18" charset="0"/>
                      </a:rPr>
                      <m:t>−1≤</m:t>
                    </m:r>
                    <m:r>
                      <a:rPr lang="en-US" sz="1100" i="1">
                        <a:latin typeface="Cambria Math" panose="02040503050406030204" pitchFamily="18" charset="0"/>
                        <a:ea typeface="Cambria Math" panose="02040503050406030204" pitchFamily="18" charset="0"/>
                      </a:rPr>
                      <m:t>𝑟</m:t>
                    </m:r>
                    <m:r>
                      <a:rPr lang="en-US" sz="1100" i="1">
                        <a:latin typeface="Cambria Math" panose="02040503050406030204" pitchFamily="18" charset="0"/>
                        <a:ea typeface="Cambria Math" panose="02040503050406030204" pitchFamily="18" charset="0"/>
                      </a:rPr>
                      <m:t>≤1</m:t>
                    </m:r>
                  </m:oMath>
                </a14:m>
                <a:endParaRPr lang="en-US" sz="1100" dirty="0"/>
              </a:p>
              <a:p>
                <a:r>
                  <a:rPr lang="en-US" sz="1100" dirty="0"/>
                  <a:t>Correlation (</a:t>
                </a:r>
                <a:r>
                  <a:rPr lang="en-US" sz="1100" i="1" dirty="0"/>
                  <a:t>r</a:t>
                </a:r>
                <a:r>
                  <a:rPr lang="en-US" sz="1100" dirty="0"/>
                  <a:t>) is a statistic that is used to estimate the parameter </a:t>
                </a:r>
                <a:r>
                  <a:rPr lang="en-US" sz="1100" i="1" dirty="0"/>
                  <a:t>⍴ </a:t>
                </a:r>
                <a:r>
                  <a:rPr lang="en-US" sz="1100" dirty="0"/>
                  <a:t>(Greek letter “rho”)</a:t>
                </a:r>
              </a:p>
              <a:p>
                <a:pPr lvl="1"/>
                <a:r>
                  <a:rPr lang="en-US" sz="1100" i="1" dirty="0"/>
                  <a:t>⍴ </a:t>
                </a:r>
                <a:r>
                  <a:rPr lang="en-US" sz="1100" dirty="0"/>
                  <a:t>represents the </a:t>
                </a:r>
                <a:r>
                  <a:rPr lang="en-US" sz="1100" u="sng" dirty="0"/>
                  <a:t>linear correlation coefficient</a:t>
                </a:r>
                <a:r>
                  <a:rPr lang="en-US" sz="1100" dirty="0"/>
                  <a:t> between </a:t>
                </a:r>
                <a:r>
                  <a:rPr lang="en-US" sz="1100" u="sng" dirty="0"/>
                  <a:t>population</a:t>
                </a:r>
                <a:r>
                  <a:rPr lang="en-US" sz="1100" dirty="0"/>
                  <a:t> X and Y values</a:t>
                </a:r>
                <a:endParaRPr lang="en-US" sz="1100" i="1" dirty="0"/>
              </a:p>
              <a:p>
                <a:endParaRPr lang="en-US" sz="1100" dirty="0"/>
              </a:p>
              <a:p>
                <a:pPr marL="0" indent="0">
                  <a:buNone/>
                </a:pPr>
                <a:r>
                  <a:rPr lang="en-US" sz="1100" u="sng" dirty="0"/>
                  <a:t>Interpreting the Correlation</a:t>
                </a:r>
              </a:p>
              <a:p>
                <a:r>
                  <a:rPr lang="en-US" sz="1100" dirty="0"/>
                  <a:t>The </a:t>
                </a:r>
                <a:r>
                  <a:rPr lang="en-US" sz="1100" u="sng" dirty="0"/>
                  <a:t>sign</a:t>
                </a:r>
                <a:r>
                  <a:rPr lang="en-US" sz="1100" dirty="0"/>
                  <a:t> of the correlation coefficient indicates the </a:t>
                </a:r>
                <a:r>
                  <a:rPr lang="en-US" sz="1100" u="sng" dirty="0"/>
                  <a:t>direction</a:t>
                </a:r>
                <a:r>
                  <a:rPr lang="en-US" sz="1100" dirty="0"/>
                  <a:t> of the association.</a:t>
                </a:r>
              </a:p>
              <a:p>
                <a:pPr lvl="1"/>
                <a:r>
                  <a:rPr lang="en-US" sz="1100" dirty="0"/>
                  <a:t>This will always be the </a:t>
                </a:r>
                <a:r>
                  <a:rPr lang="en-US" sz="1100" u="sng" dirty="0"/>
                  <a:t>same sign as the slope</a:t>
                </a:r>
              </a:p>
              <a:p>
                <a:r>
                  <a:rPr lang="en-US" sz="1100" dirty="0"/>
                  <a:t>The </a:t>
                </a:r>
                <a:r>
                  <a:rPr lang="en-US" sz="1100" u="sng" dirty="0"/>
                  <a:t>absolute value</a:t>
                </a:r>
                <a:r>
                  <a:rPr lang="en-US" sz="1100" dirty="0"/>
                  <a:t> of the correlation coefficient |r| indicates its </a:t>
                </a:r>
                <a:r>
                  <a:rPr lang="en-US" sz="1100" u="sng" dirty="0"/>
                  <a:t>strength</a:t>
                </a:r>
                <a:r>
                  <a:rPr lang="en-US" sz="1100" dirty="0"/>
                  <a:t>.</a:t>
                </a:r>
              </a:p>
              <a:p>
                <a:pPr marL="0" indent="0">
                  <a:buNone/>
                </a:pPr>
                <a:endParaRPr lang="en-US" sz="1100" dirty="0"/>
              </a:p>
              <a:p>
                <a:pPr marL="0" indent="0">
                  <a:buNone/>
                </a:pPr>
                <a:r>
                  <a:rPr lang="en-US" sz="1100" u="sng" dirty="0"/>
                  <a:t>Properties of Correlation</a:t>
                </a:r>
              </a:p>
              <a:p>
                <a:r>
                  <a:rPr lang="en-US" sz="1100" dirty="0"/>
                  <a:t>Both variables have to be </a:t>
                </a:r>
                <a:r>
                  <a:rPr lang="en-US" sz="1100" u="sng" dirty="0"/>
                  <a:t>quantitative</a:t>
                </a:r>
              </a:p>
              <a:p>
                <a:r>
                  <a:rPr lang="en-US" sz="1100" i="1" dirty="0"/>
                  <a:t>r </a:t>
                </a:r>
                <a:r>
                  <a:rPr lang="en-US" sz="1100" dirty="0"/>
                  <a:t>measures the strength of </a:t>
                </a:r>
                <a:r>
                  <a:rPr lang="en-US" sz="1100" u="sng" dirty="0"/>
                  <a:t>linear</a:t>
                </a:r>
                <a:r>
                  <a:rPr lang="en-US" sz="1100" dirty="0"/>
                  <a:t> relationships</a:t>
                </a:r>
              </a:p>
              <a:p>
                <a:r>
                  <a:rPr lang="en-US" sz="1100" i="1" dirty="0"/>
                  <a:t>r</a:t>
                </a:r>
                <a:r>
                  <a:rPr lang="en-US" sz="1100" dirty="0"/>
                  <a:t> has no units of measurement</a:t>
                </a:r>
              </a:p>
              <a:p>
                <a:r>
                  <a:rPr lang="en-US" sz="1100" i="1" dirty="0"/>
                  <a:t>r</a:t>
                </a:r>
                <a:r>
                  <a:rPr lang="en-US" sz="1100" dirty="0"/>
                  <a:t> the units of measurement for one or both variables will not change the value of </a:t>
                </a:r>
                <a:r>
                  <a:rPr lang="en-US" sz="1100" i="1" dirty="0"/>
                  <a:t>r</a:t>
                </a:r>
              </a:p>
              <a:p>
                <a:r>
                  <a:rPr lang="en-US" sz="1100" dirty="0"/>
                  <a:t>Correlation is the same regardless of which variable you label as X and Y</a:t>
                </a:r>
              </a:p>
              <a:p>
                <a:r>
                  <a:rPr lang="en-US" sz="1100" i="1" dirty="0"/>
                  <a:t>r</a:t>
                </a:r>
                <a:r>
                  <a:rPr lang="en-US" sz="1100" dirty="0"/>
                  <a:t> is </a:t>
                </a:r>
                <a:r>
                  <a:rPr lang="en-US" sz="1100" u="sng" dirty="0"/>
                  <a:t>strongly</a:t>
                </a:r>
                <a:r>
                  <a:rPr lang="en-US" sz="1100" dirty="0"/>
                  <a:t> affected by </a:t>
                </a:r>
                <a:r>
                  <a:rPr lang="en-US" sz="1100" u="sng" dirty="0"/>
                  <a:t>outliers</a:t>
                </a:r>
              </a:p>
              <a:p>
                <a:r>
                  <a:rPr lang="en-US" sz="1100" dirty="0"/>
                  <a:t>Does NOT imply a cause-and-effect relationship</a:t>
                </a:r>
              </a:p>
            </p:txBody>
          </p:sp>
        </mc:Choice>
        <mc:Fallback xmlns="">
          <p:sp>
            <p:nvSpPr>
              <p:cNvPr id="3" name="Content Placeholder 2">
                <a:extLst>
                  <a:ext uri="{FF2B5EF4-FFF2-40B4-BE49-F238E27FC236}">
                    <a16:creationId xmlns:a16="http://schemas.microsoft.com/office/drawing/2014/main" id="{923FE9E1-BF3D-3CC9-B545-0C55334F46A6}"/>
                  </a:ext>
                </a:extLst>
              </p:cNvPr>
              <p:cNvSpPr>
                <a:spLocks noGrp="1" noRot="1" noChangeAspect="1" noMove="1" noResize="1" noEditPoints="1" noAdjustHandles="1" noChangeArrowheads="1" noChangeShapeType="1" noTextEdit="1"/>
              </p:cNvSpPr>
              <p:nvPr>
                <p:ph idx="1"/>
              </p:nvPr>
            </p:nvSpPr>
            <p:spPr>
              <a:xfrm>
                <a:off x="219807" y="235374"/>
                <a:ext cx="11752385" cy="5477853"/>
              </a:xfrm>
              <a:blipFill>
                <a:blip r:embed="rId2"/>
                <a:stretch>
                  <a:fillRect t="-231" b="-1713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BE3EA9B8-03E2-AC4C-4729-3F28ADD115B3}"/>
              </a:ext>
            </a:extLst>
          </p:cNvPr>
          <p:cNvPicPr>
            <a:picLocks noChangeAspect="1"/>
          </p:cNvPicPr>
          <p:nvPr/>
        </p:nvPicPr>
        <p:blipFill>
          <a:blip r:embed="rId3"/>
          <a:stretch>
            <a:fillRect/>
          </a:stretch>
        </p:blipFill>
        <p:spPr>
          <a:xfrm>
            <a:off x="6692672" y="3690420"/>
            <a:ext cx="3905250" cy="1120110"/>
          </a:xfrm>
          <a:prstGeom prst="rect">
            <a:avLst/>
          </a:prstGeom>
        </p:spPr>
      </p:pic>
      <p:grpSp>
        <p:nvGrpSpPr>
          <p:cNvPr id="7" name="Group 6">
            <a:extLst>
              <a:ext uri="{FF2B5EF4-FFF2-40B4-BE49-F238E27FC236}">
                <a16:creationId xmlns:a16="http://schemas.microsoft.com/office/drawing/2014/main" id="{8B190275-2A16-F58A-3CB1-8F2AA5986780}"/>
              </a:ext>
            </a:extLst>
          </p:cNvPr>
          <p:cNvGrpSpPr/>
          <p:nvPr/>
        </p:nvGrpSpPr>
        <p:grpSpPr>
          <a:xfrm>
            <a:off x="8645297" y="889115"/>
            <a:ext cx="3077781" cy="2085186"/>
            <a:chOff x="8191988" y="1543231"/>
            <a:chExt cx="3077781" cy="2085186"/>
          </a:xfrm>
        </p:grpSpPr>
        <p:pic>
          <p:nvPicPr>
            <p:cNvPr id="5" name="Picture 4">
              <a:extLst>
                <a:ext uri="{FF2B5EF4-FFF2-40B4-BE49-F238E27FC236}">
                  <a16:creationId xmlns:a16="http://schemas.microsoft.com/office/drawing/2014/main" id="{E7A2C686-1F18-B15F-9190-C920CB9166D7}"/>
                </a:ext>
              </a:extLst>
            </p:cNvPr>
            <p:cNvPicPr>
              <a:picLocks noChangeAspect="1"/>
            </p:cNvPicPr>
            <p:nvPr/>
          </p:nvPicPr>
          <p:blipFill>
            <a:blip r:embed="rId4"/>
            <a:stretch>
              <a:fillRect/>
            </a:stretch>
          </p:blipFill>
          <p:spPr>
            <a:xfrm>
              <a:off x="8191989" y="1689032"/>
              <a:ext cx="3077780" cy="1120110"/>
            </a:xfrm>
            <a:prstGeom prst="rect">
              <a:avLst/>
            </a:prstGeom>
          </p:spPr>
        </p:pic>
        <p:sp>
          <p:nvSpPr>
            <p:cNvPr id="6" name="TextBox 5">
              <a:extLst>
                <a:ext uri="{FF2B5EF4-FFF2-40B4-BE49-F238E27FC236}">
                  <a16:creationId xmlns:a16="http://schemas.microsoft.com/office/drawing/2014/main" id="{FB92C3B0-17E7-FA42-F3D0-7DFDA992D9A4}"/>
                </a:ext>
              </a:extLst>
            </p:cNvPr>
            <p:cNvSpPr txBox="1"/>
            <p:nvPr/>
          </p:nvSpPr>
          <p:spPr>
            <a:xfrm>
              <a:off x="8191988" y="1543231"/>
              <a:ext cx="3077780" cy="2085186"/>
            </a:xfrm>
            <a:prstGeom prst="rect">
              <a:avLst/>
            </a:prstGeom>
            <a:no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u="sng" dirty="0"/>
                <a:t>Formula</a:t>
              </a:r>
            </a:p>
            <a:p>
              <a:endParaRPr lang="en-US" sz="1050" u="sng" dirty="0"/>
            </a:p>
            <a:p>
              <a:endParaRPr lang="en-US" sz="1050" u="sng" dirty="0"/>
            </a:p>
            <a:p>
              <a:endParaRPr lang="en-US" sz="1050" u="sng" dirty="0"/>
            </a:p>
            <a:p>
              <a:endParaRPr lang="en-US" sz="1050" u="sng" dirty="0"/>
            </a:p>
            <a:p>
              <a:endParaRPr lang="en-US" sz="1050" u="sng" dirty="0"/>
            </a:p>
            <a:p>
              <a:endParaRPr lang="en-US" sz="1050" u="sng" dirty="0"/>
            </a:p>
            <a:p>
              <a:endParaRPr lang="en-US" sz="1050" u="sng" dirty="0"/>
            </a:p>
            <a:p>
              <a:pPr marL="171450" indent="-171450">
                <a:buFont typeface="Arial" panose="020B0604020202020204" pitchFamily="34" charset="0"/>
                <a:buChar char="•"/>
              </a:pPr>
              <a:r>
                <a:rPr lang="en-US" sz="1050" dirty="0"/>
                <a:t>In words, we could describe this formula as an “average” of the product of the standardized values of the two variables.</a:t>
              </a:r>
            </a:p>
            <a:p>
              <a:pPr marL="171450" indent="-171450">
                <a:buFont typeface="Arial" panose="020B0604020202020204" pitchFamily="34" charset="0"/>
                <a:buChar char="•"/>
              </a:pPr>
              <a:r>
                <a:rPr lang="en-US" sz="1050" dirty="0"/>
                <a:t>Our calculator will do this for us!</a:t>
              </a:r>
            </a:p>
          </p:txBody>
        </p:sp>
      </p:grpSp>
      <p:pic>
        <p:nvPicPr>
          <p:cNvPr id="23" name="Picture 22">
            <a:extLst>
              <a:ext uri="{FF2B5EF4-FFF2-40B4-BE49-F238E27FC236}">
                <a16:creationId xmlns:a16="http://schemas.microsoft.com/office/drawing/2014/main" id="{13D2CB03-ABEA-470F-E70F-14514867352B}"/>
              </a:ext>
            </a:extLst>
          </p:cNvPr>
          <p:cNvPicPr>
            <a:picLocks noChangeAspect="1"/>
          </p:cNvPicPr>
          <p:nvPr/>
        </p:nvPicPr>
        <p:blipFill>
          <a:blip r:embed="rId5"/>
          <a:stretch>
            <a:fillRect/>
          </a:stretch>
        </p:blipFill>
        <p:spPr>
          <a:xfrm>
            <a:off x="7170616" y="4995428"/>
            <a:ext cx="3784600" cy="1727200"/>
          </a:xfrm>
          <a:prstGeom prst="rect">
            <a:avLst/>
          </a:prstGeom>
        </p:spPr>
      </p:pic>
    </p:spTree>
    <p:extLst>
      <p:ext uri="{BB962C8B-B14F-4D97-AF65-F5344CB8AC3E}">
        <p14:creationId xmlns:p14="http://schemas.microsoft.com/office/powerpoint/2010/main" val="1958043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E386B-AB3F-5D47-9816-26C58326DCE1}"/>
              </a:ext>
            </a:extLst>
          </p:cNvPr>
          <p:cNvSpPr>
            <a:spLocks noGrp="1"/>
          </p:cNvSpPr>
          <p:nvPr>
            <p:ph type="title"/>
          </p:nvPr>
        </p:nvSpPr>
        <p:spPr/>
        <p:txBody>
          <a:bodyPr/>
          <a:lstStyle/>
          <a:p>
            <a:r>
              <a:rPr lang="en-US"/>
              <a:t>Unit </a:t>
            </a:r>
            <a:r>
              <a:rPr lang="en-US" dirty="0"/>
              <a:t>11 - Outline </a:t>
            </a:r>
          </a:p>
        </p:txBody>
      </p:sp>
      <p:sp>
        <p:nvSpPr>
          <p:cNvPr id="3" name="Content Placeholder 2">
            <a:extLst>
              <a:ext uri="{FF2B5EF4-FFF2-40B4-BE49-F238E27FC236}">
                <a16:creationId xmlns:a16="http://schemas.microsoft.com/office/drawing/2014/main" id="{7E2E1A15-5D40-0045-B9B2-369131794EF4}"/>
              </a:ext>
            </a:extLst>
          </p:cNvPr>
          <p:cNvSpPr>
            <a:spLocks noGrp="1"/>
          </p:cNvSpPr>
          <p:nvPr>
            <p:ph idx="1"/>
          </p:nvPr>
        </p:nvSpPr>
        <p:spPr/>
        <p:txBody>
          <a:bodyPr>
            <a:noAutofit/>
          </a:bodyPr>
          <a:lstStyle/>
          <a:p>
            <a:pPr marL="0" indent="0">
              <a:buNone/>
            </a:pPr>
            <a:r>
              <a:rPr lang="en-US" sz="1400" u="sng" dirty="0"/>
              <a:t>Unit 11 – Correlation and Regression</a:t>
            </a:r>
          </a:p>
          <a:p>
            <a:pPr marL="0" indent="0">
              <a:buNone/>
            </a:pPr>
            <a:endParaRPr lang="en-US" sz="1400" dirty="0"/>
          </a:p>
          <a:p>
            <a:pPr marL="0" marR="0" indent="0">
              <a:spcBef>
                <a:spcPts val="0"/>
              </a:spcBef>
              <a:spcAft>
                <a:spcPts val="0"/>
              </a:spcAft>
              <a:buNone/>
            </a:pPr>
            <a:r>
              <a:rPr lang="en-US" sz="1400" dirty="0">
                <a:latin typeface="Calibri" panose="020F0502020204030204" pitchFamily="34" charset="0"/>
                <a:ea typeface="Calibri" panose="020F0502020204030204" pitchFamily="34" charset="0"/>
                <a:cs typeface="Times New Roman" panose="02020603050405020304" pitchFamily="18" charset="0"/>
              </a:rPr>
              <a:t>Intro</a:t>
            </a:r>
          </a:p>
          <a:p>
            <a:pPr marL="0" marR="0" indent="0">
              <a:spcBef>
                <a:spcPts val="0"/>
              </a:spcBef>
              <a:spcAft>
                <a:spcPts val="0"/>
              </a:spcAft>
              <a:buNone/>
            </a:pPr>
            <a:r>
              <a:rPr lang="en-US" sz="1400" dirty="0">
                <a:latin typeface="Calibri" panose="020F0502020204030204" pitchFamily="34" charset="0"/>
                <a:ea typeface="Calibri" panose="020F0502020204030204" pitchFamily="34" charset="0"/>
                <a:cs typeface="Times New Roman" panose="02020603050405020304" pitchFamily="18" charset="0"/>
              </a:rPr>
              <a:t> </a:t>
            </a:r>
          </a:p>
          <a:p>
            <a:pPr>
              <a:spcBef>
                <a:spcPts val="0"/>
              </a:spcBef>
            </a:pPr>
            <a:r>
              <a:rPr lang="en-US" sz="1400" dirty="0">
                <a:latin typeface="Calibri" panose="020F0502020204030204" pitchFamily="34" charset="0"/>
                <a:ea typeface="Calibri" panose="020F0502020204030204" pitchFamily="34" charset="0"/>
                <a:cs typeface="Times New Roman" panose="02020603050405020304" pitchFamily="18" charset="0"/>
              </a:rPr>
              <a:t>Correlation Coefficient (r)</a:t>
            </a:r>
          </a:p>
          <a:p>
            <a:pPr>
              <a:spcBef>
                <a:spcPts val="0"/>
              </a:spcBef>
            </a:pPr>
            <a:r>
              <a:rPr lang="en-US" sz="1400" dirty="0">
                <a:latin typeface="Calibri" panose="020F0502020204030204" pitchFamily="34" charset="0"/>
                <a:ea typeface="Calibri" panose="020F0502020204030204" pitchFamily="34" charset="0"/>
                <a:cs typeface="Times New Roman" panose="02020603050405020304" pitchFamily="18" charset="0"/>
              </a:rPr>
              <a:t>Testing for Significant Linear Correlation</a:t>
            </a:r>
          </a:p>
        </p:txBody>
      </p:sp>
      <p:sp>
        <p:nvSpPr>
          <p:cNvPr id="4" name="TextBox 3">
            <a:extLst>
              <a:ext uri="{FF2B5EF4-FFF2-40B4-BE49-F238E27FC236}">
                <a16:creationId xmlns:a16="http://schemas.microsoft.com/office/drawing/2014/main" id="{4E91934A-DE20-E14C-B3E5-F97990BBE45B}"/>
              </a:ext>
            </a:extLst>
          </p:cNvPr>
          <p:cNvSpPr txBox="1"/>
          <p:nvPr/>
        </p:nvSpPr>
        <p:spPr>
          <a:xfrm>
            <a:off x="4032738" y="195775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3448862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8499D-BD93-F717-25BB-1E48EA0F4CDE}"/>
              </a:ext>
            </a:extLst>
          </p:cNvPr>
          <p:cNvSpPr>
            <a:spLocks noGrp="1"/>
          </p:cNvSpPr>
          <p:nvPr>
            <p:ph type="title"/>
          </p:nvPr>
        </p:nvSpPr>
        <p:spPr/>
        <p:txBody>
          <a:bodyPr/>
          <a:lstStyle/>
          <a:p>
            <a:r>
              <a:rPr lang="en-US" dirty="0"/>
              <a:t>Correlation Visually</a:t>
            </a:r>
          </a:p>
        </p:txBody>
      </p:sp>
      <p:pic>
        <p:nvPicPr>
          <p:cNvPr id="21" name="Picture 20">
            <a:extLst>
              <a:ext uri="{FF2B5EF4-FFF2-40B4-BE49-F238E27FC236}">
                <a16:creationId xmlns:a16="http://schemas.microsoft.com/office/drawing/2014/main" id="{C9F8E24F-6BB8-687F-C7DE-23CFA532C0A6}"/>
              </a:ext>
            </a:extLst>
          </p:cNvPr>
          <p:cNvPicPr>
            <a:picLocks noChangeAspect="1"/>
          </p:cNvPicPr>
          <p:nvPr/>
        </p:nvPicPr>
        <p:blipFill>
          <a:blip r:embed="rId2"/>
          <a:stretch>
            <a:fillRect/>
          </a:stretch>
        </p:blipFill>
        <p:spPr>
          <a:xfrm>
            <a:off x="664514" y="2218846"/>
            <a:ext cx="11196006" cy="2717827"/>
          </a:xfrm>
          <a:prstGeom prst="rect">
            <a:avLst/>
          </a:prstGeom>
        </p:spPr>
      </p:pic>
      <p:sp>
        <p:nvSpPr>
          <p:cNvPr id="3" name="TextBox 2">
            <a:extLst>
              <a:ext uri="{FF2B5EF4-FFF2-40B4-BE49-F238E27FC236}">
                <a16:creationId xmlns:a16="http://schemas.microsoft.com/office/drawing/2014/main" id="{F59C47C8-BB9E-33B8-A89E-54AAF4189B46}"/>
              </a:ext>
            </a:extLst>
          </p:cNvPr>
          <p:cNvSpPr txBox="1"/>
          <p:nvPr/>
        </p:nvSpPr>
        <p:spPr>
          <a:xfrm>
            <a:off x="1931830" y="5094530"/>
            <a:ext cx="7208448" cy="1200329"/>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200" dirty="0"/>
              <a:t>With perfect correlations, there is an </a:t>
            </a:r>
            <a:r>
              <a:rPr lang="en-US" sz="1200" u="sng" dirty="0"/>
              <a:t>EXACT equation describing the data</a:t>
            </a:r>
            <a:r>
              <a:rPr lang="en-US" sz="1200" dirty="0"/>
              <a:t>: such as Y = 10 – 2X</a:t>
            </a:r>
          </a:p>
          <a:p>
            <a:pPr marL="285750" indent="-285750">
              <a:buFont typeface="Arial" panose="020B0604020202020204" pitchFamily="34" charset="0"/>
              <a:buChar char="•"/>
            </a:pPr>
            <a:r>
              <a:rPr lang="en-US" sz="1200" dirty="0"/>
              <a:t>If I know X, I </a:t>
            </a:r>
            <a:r>
              <a:rPr lang="en-US" sz="1200" u="sng" dirty="0"/>
              <a:t>automatically know</a:t>
            </a:r>
            <a:r>
              <a:rPr lang="en-US" sz="1200" dirty="0"/>
              <a:t> where Y is going to be</a:t>
            </a:r>
          </a:p>
          <a:p>
            <a:pPr marL="285750" indent="-285750">
              <a:buFont typeface="Arial" panose="020B0604020202020204" pitchFamily="34" charset="0"/>
              <a:buChar char="•"/>
            </a:pPr>
            <a:endParaRPr lang="en-US" sz="1200" dirty="0"/>
          </a:p>
          <a:p>
            <a:r>
              <a:rPr lang="en-US" sz="1200" dirty="0"/>
              <a:t>As we </a:t>
            </a:r>
            <a:r>
              <a:rPr lang="en-US" sz="1200" u="sng" dirty="0"/>
              <a:t>decrease the strength</a:t>
            </a:r>
            <a:r>
              <a:rPr lang="en-US" sz="1200" dirty="0"/>
              <a:t> of the correlation, there </a:t>
            </a:r>
            <a:r>
              <a:rPr lang="en-US" sz="1200" u="sng" dirty="0"/>
              <a:t>more and more uncertainty</a:t>
            </a:r>
            <a:r>
              <a:rPr lang="en-US" sz="1200" dirty="0"/>
              <a:t> is introduced.</a:t>
            </a:r>
          </a:p>
          <a:p>
            <a:pPr marL="285750" indent="-285750">
              <a:buFont typeface="Arial" panose="020B0604020202020204" pitchFamily="34" charset="0"/>
              <a:buChar char="•"/>
            </a:pPr>
            <a:r>
              <a:rPr lang="en-US" sz="1200" dirty="0"/>
              <a:t>So maybe the equation becomes Y = 10 – 2X ± 1    and    then decrease again and it becomes  Y = 10 – 2X ± 3</a:t>
            </a:r>
          </a:p>
          <a:p>
            <a:pPr marL="285750" indent="-285750">
              <a:buFont typeface="Arial" panose="020B0604020202020204" pitchFamily="34" charset="0"/>
              <a:buChar char="•"/>
            </a:pPr>
            <a:r>
              <a:rPr lang="en-US" sz="1200" dirty="0"/>
              <a:t>Until ultimately as the correlation gets </a:t>
            </a:r>
            <a:r>
              <a:rPr lang="en-US" sz="1200" u="sng" dirty="0"/>
              <a:t>very close to zero</a:t>
            </a:r>
            <a:r>
              <a:rPr lang="en-US" sz="1200" dirty="0"/>
              <a:t>, knowing </a:t>
            </a:r>
            <a:r>
              <a:rPr lang="en-US" sz="1200" u="sng" dirty="0"/>
              <a:t>X gives me no knowledge about Y</a:t>
            </a:r>
          </a:p>
        </p:txBody>
      </p:sp>
    </p:spTree>
    <p:extLst>
      <p:ext uri="{BB962C8B-B14F-4D97-AF65-F5344CB8AC3E}">
        <p14:creationId xmlns:p14="http://schemas.microsoft.com/office/powerpoint/2010/main" val="130536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0"/>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r>
              <a:rPr lang="en" dirty="0"/>
              <a:t>LCQ: </a:t>
            </a:r>
            <a:r>
              <a:rPr lang="en-US" dirty="0"/>
              <a:t>Interpreting Correlation</a:t>
            </a:r>
            <a:endParaRPr dirty="0"/>
          </a:p>
          <a:p>
            <a:endParaRPr dirty="0"/>
          </a:p>
        </p:txBody>
      </p:sp>
      <p:sp>
        <p:nvSpPr>
          <p:cNvPr id="166" name="Google Shape;166;p30"/>
          <p:cNvSpPr txBox="1">
            <a:spLocks noGrp="1"/>
          </p:cNvSpPr>
          <p:nvPr>
            <p:ph type="body" idx="1"/>
          </p:nvPr>
        </p:nvSpPr>
        <p:spPr>
          <a:xfrm>
            <a:off x="281608" y="1873897"/>
            <a:ext cx="11360800" cy="529405"/>
          </a:xfrm>
          <a:prstGeom prst="rect">
            <a:avLst/>
          </a:prstGeom>
        </p:spPr>
        <p:txBody>
          <a:bodyPr spcFirstLastPara="1" vert="horz" wrap="square" lIns="121900" tIns="121900" rIns="121900" bIns="121900" rtlCol="0" anchor="t" anchorCtr="0">
            <a:noAutofit/>
          </a:bodyPr>
          <a:lstStyle/>
          <a:p>
            <a:pPr marL="0" indent="0">
              <a:lnSpc>
                <a:spcPct val="100000"/>
              </a:lnSpc>
              <a:buNone/>
            </a:pPr>
            <a:r>
              <a:rPr lang="en" sz="1400" b="1" dirty="0"/>
              <a:t>Problem</a:t>
            </a:r>
            <a:r>
              <a:rPr lang="en" sz="1400" dirty="0"/>
              <a:t>: Interpret the correlations for the each of the following scatterplots</a:t>
            </a:r>
          </a:p>
          <a:p>
            <a:pPr marL="0" indent="0">
              <a:lnSpc>
                <a:spcPct val="100000"/>
              </a:lnSpc>
              <a:buNone/>
            </a:pPr>
            <a:endParaRPr lang="en" sz="1400" dirty="0"/>
          </a:p>
          <a:p>
            <a:pPr marL="0" indent="0">
              <a:lnSpc>
                <a:spcPct val="100000"/>
              </a:lnSpc>
              <a:buNone/>
            </a:pPr>
            <a:endParaRPr lang="en" sz="1400" dirty="0"/>
          </a:p>
          <a:p>
            <a:pPr marL="0" indent="0">
              <a:lnSpc>
                <a:spcPct val="100000"/>
              </a:lnSpc>
              <a:buNone/>
            </a:pPr>
            <a:endParaRPr lang="en-US" sz="1400" dirty="0"/>
          </a:p>
          <a:p>
            <a:pPr marL="0" indent="0">
              <a:lnSpc>
                <a:spcPct val="100000"/>
              </a:lnSpc>
              <a:buNone/>
            </a:pPr>
            <a:endParaRPr lang="en-US" sz="1400" dirty="0"/>
          </a:p>
          <a:p>
            <a:pPr marL="0" indent="0">
              <a:lnSpc>
                <a:spcPct val="100000"/>
              </a:lnSpc>
              <a:buNone/>
            </a:pPr>
            <a:endParaRPr lang="en-US" sz="1400" dirty="0"/>
          </a:p>
          <a:p>
            <a:pPr marL="0" indent="0">
              <a:lnSpc>
                <a:spcPct val="100000"/>
              </a:lnSpc>
              <a:buNone/>
            </a:pPr>
            <a:endParaRPr lang="en-US" sz="1400" dirty="0"/>
          </a:p>
          <a:p>
            <a:pPr marL="0" indent="0">
              <a:lnSpc>
                <a:spcPct val="100000"/>
              </a:lnSpc>
              <a:buNone/>
            </a:pPr>
            <a:endParaRPr lang="en-US" sz="1400" dirty="0"/>
          </a:p>
          <a:p>
            <a:pPr marL="0" indent="0">
              <a:lnSpc>
                <a:spcPct val="100000"/>
              </a:lnSpc>
              <a:buNone/>
            </a:pPr>
            <a:endParaRPr lang="en-US" sz="1400" dirty="0"/>
          </a:p>
          <a:p>
            <a:pPr marL="0" indent="0">
              <a:lnSpc>
                <a:spcPct val="100000"/>
              </a:lnSpc>
              <a:buNone/>
            </a:pPr>
            <a:endParaRPr lang="en-US" sz="1400" dirty="0"/>
          </a:p>
          <a:p>
            <a:pPr marL="0" indent="0">
              <a:lnSpc>
                <a:spcPct val="100000"/>
              </a:lnSpc>
              <a:buNone/>
            </a:pPr>
            <a:endParaRPr lang="en-US" sz="1400" dirty="0"/>
          </a:p>
          <a:p>
            <a:pPr marL="0" indent="0">
              <a:lnSpc>
                <a:spcPct val="100000"/>
              </a:lnSpc>
              <a:buNone/>
            </a:pPr>
            <a:endParaRPr lang="en-US" sz="1400" dirty="0"/>
          </a:p>
          <a:p>
            <a:pPr marL="0" indent="0">
              <a:lnSpc>
                <a:spcPct val="100000"/>
              </a:lnSpc>
              <a:buNone/>
            </a:pPr>
            <a:endParaRPr lang="en-US" sz="1400" dirty="0"/>
          </a:p>
        </p:txBody>
      </p:sp>
      <p:sp>
        <p:nvSpPr>
          <p:cNvPr id="2" name="TextBox 1">
            <a:extLst>
              <a:ext uri="{FF2B5EF4-FFF2-40B4-BE49-F238E27FC236}">
                <a16:creationId xmlns:a16="http://schemas.microsoft.com/office/drawing/2014/main" id="{1C8ED7F8-BBE7-274C-828A-C2E201302793}"/>
              </a:ext>
            </a:extLst>
          </p:cNvPr>
          <p:cNvSpPr txBox="1"/>
          <p:nvPr/>
        </p:nvSpPr>
        <p:spPr>
          <a:xfrm>
            <a:off x="321689" y="950567"/>
            <a:ext cx="11548622" cy="95410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u="sng" dirty="0"/>
              <a:t>How to Interpret Correlation</a:t>
            </a:r>
          </a:p>
          <a:p>
            <a:pPr marL="285750" indent="-285750">
              <a:buFont typeface="Arial" panose="020B0604020202020204" pitchFamily="34" charset="0"/>
              <a:buChar char="•"/>
            </a:pPr>
            <a:r>
              <a:rPr lang="en-US" sz="1400" dirty="0"/>
              <a:t>Have to mention the </a:t>
            </a:r>
            <a:r>
              <a:rPr lang="en-US" sz="1400" b="1" dirty="0"/>
              <a:t>magnitude</a:t>
            </a:r>
            <a:r>
              <a:rPr lang="en-US" sz="1400" dirty="0"/>
              <a:t> (which refers to the strength of </a:t>
            </a:r>
            <a:r>
              <a:rPr lang="en-US" sz="1400" u="sng" dirty="0"/>
              <a:t>linear </a:t>
            </a:r>
            <a:r>
              <a:rPr lang="en-US" sz="1400" dirty="0"/>
              <a:t>relationship between X and Y) and </a:t>
            </a:r>
            <a:r>
              <a:rPr lang="en-US" sz="1400" b="1" dirty="0"/>
              <a:t>direction</a:t>
            </a:r>
            <a:r>
              <a:rPr lang="en-US" sz="1400" dirty="0"/>
              <a:t> (+/-) </a:t>
            </a:r>
          </a:p>
          <a:p>
            <a:pPr marL="285750" indent="-285750">
              <a:buFont typeface="Arial" panose="020B0604020202020204" pitchFamily="34" charset="0"/>
              <a:buChar char="•"/>
            </a:pPr>
            <a:r>
              <a:rPr lang="en-US" sz="1400" dirty="0"/>
              <a:t>And </a:t>
            </a:r>
            <a:r>
              <a:rPr lang="en-US" sz="1400" b="1" dirty="0"/>
              <a:t>USE CONTEXT</a:t>
            </a:r>
            <a:r>
              <a:rPr lang="en-US" sz="1400" dirty="0"/>
              <a:t>!!!</a:t>
            </a:r>
          </a:p>
          <a:p>
            <a:pPr marL="285750" indent="-285750">
              <a:buFont typeface="Arial" panose="020B0604020202020204" pitchFamily="34" charset="0"/>
              <a:buChar char="•"/>
            </a:pPr>
            <a:r>
              <a:rPr lang="en-US" sz="1400" dirty="0"/>
              <a:t>General structure → There is a &lt; </a:t>
            </a:r>
            <a:r>
              <a:rPr lang="en-US" sz="1400" u="sng" dirty="0"/>
              <a:t>strong, moderate, weak</a:t>
            </a:r>
            <a:r>
              <a:rPr lang="en-US" sz="1400" dirty="0"/>
              <a:t> &gt;, &lt; </a:t>
            </a:r>
            <a:r>
              <a:rPr lang="en-US" sz="1400" u="sng" dirty="0"/>
              <a:t>positive / negative</a:t>
            </a:r>
            <a:r>
              <a:rPr lang="en-US" sz="1400" dirty="0"/>
              <a:t> &gt; linear relationship between </a:t>
            </a:r>
            <a:r>
              <a:rPr lang="en-US" sz="1400" u="sng" dirty="0"/>
              <a:t>X</a:t>
            </a:r>
            <a:r>
              <a:rPr lang="en-US" sz="1400" dirty="0"/>
              <a:t> and </a:t>
            </a:r>
            <a:r>
              <a:rPr lang="en-US" sz="1400" u="sng" dirty="0"/>
              <a:t>Y</a:t>
            </a:r>
          </a:p>
        </p:txBody>
      </p:sp>
      <p:grpSp>
        <p:nvGrpSpPr>
          <p:cNvPr id="17" name="Group 16">
            <a:extLst>
              <a:ext uri="{FF2B5EF4-FFF2-40B4-BE49-F238E27FC236}">
                <a16:creationId xmlns:a16="http://schemas.microsoft.com/office/drawing/2014/main" id="{51DB16A5-EE73-922F-8D2B-CF64AFE8E4C6}"/>
              </a:ext>
            </a:extLst>
          </p:cNvPr>
          <p:cNvGrpSpPr/>
          <p:nvPr/>
        </p:nvGrpSpPr>
        <p:grpSpPr>
          <a:xfrm>
            <a:off x="203463" y="2326358"/>
            <a:ext cx="4225761" cy="2626969"/>
            <a:chOff x="203463" y="2326358"/>
            <a:chExt cx="4225761" cy="2626969"/>
          </a:xfrm>
        </p:grpSpPr>
        <p:grpSp>
          <p:nvGrpSpPr>
            <p:cNvPr id="11" name="Group 10">
              <a:extLst>
                <a:ext uri="{FF2B5EF4-FFF2-40B4-BE49-F238E27FC236}">
                  <a16:creationId xmlns:a16="http://schemas.microsoft.com/office/drawing/2014/main" id="{5727E393-D803-46EB-AA40-D699DF965549}"/>
                </a:ext>
              </a:extLst>
            </p:cNvPr>
            <p:cNvGrpSpPr/>
            <p:nvPr/>
          </p:nvGrpSpPr>
          <p:grpSpPr>
            <a:xfrm>
              <a:off x="321689" y="2326358"/>
              <a:ext cx="4107535" cy="2626969"/>
              <a:chOff x="321689" y="2326358"/>
              <a:chExt cx="4107535" cy="2626969"/>
            </a:xfrm>
          </p:grpSpPr>
          <p:grpSp>
            <p:nvGrpSpPr>
              <p:cNvPr id="9" name="Group 8">
                <a:extLst>
                  <a:ext uri="{FF2B5EF4-FFF2-40B4-BE49-F238E27FC236}">
                    <a16:creationId xmlns:a16="http://schemas.microsoft.com/office/drawing/2014/main" id="{4ABE0F3C-2906-D1B3-8BC5-73B65F821587}"/>
                  </a:ext>
                </a:extLst>
              </p:cNvPr>
              <p:cNvGrpSpPr/>
              <p:nvPr/>
            </p:nvGrpSpPr>
            <p:grpSpPr>
              <a:xfrm>
                <a:off x="321689" y="2480246"/>
                <a:ext cx="4036840" cy="2473081"/>
                <a:chOff x="1226039" y="2480246"/>
                <a:chExt cx="4036840" cy="2473081"/>
              </a:xfrm>
            </p:grpSpPr>
            <p:pic>
              <p:nvPicPr>
                <p:cNvPr id="6" name="Picture 5">
                  <a:extLst>
                    <a:ext uri="{FF2B5EF4-FFF2-40B4-BE49-F238E27FC236}">
                      <a16:creationId xmlns:a16="http://schemas.microsoft.com/office/drawing/2014/main" id="{112C7510-DF55-9663-DFF2-2B89F5233147}"/>
                    </a:ext>
                  </a:extLst>
                </p:cNvPr>
                <p:cNvPicPr>
                  <a:picLocks noChangeAspect="1"/>
                </p:cNvPicPr>
                <p:nvPr/>
              </p:nvPicPr>
              <p:blipFill>
                <a:blip r:embed="rId3"/>
                <a:stretch>
                  <a:fillRect/>
                </a:stretch>
              </p:blipFill>
              <p:spPr>
                <a:xfrm>
                  <a:off x="1226039" y="2480246"/>
                  <a:ext cx="4036840" cy="2473081"/>
                </a:xfrm>
                <a:prstGeom prst="rect">
                  <a:avLst/>
                </a:prstGeom>
              </p:spPr>
            </p:pic>
            <p:sp>
              <p:nvSpPr>
                <p:cNvPr id="8" name="TextBox 7">
                  <a:extLst>
                    <a:ext uri="{FF2B5EF4-FFF2-40B4-BE49-F238E27FC236}">
                      <a16:creationId xmlns:a16="http://schemas.microsoft.com/office/drawing/2014/main" id="{5088EFAC-D61F-03B6-2871-5B988C649243}"/>
                    </a:ext>
                  </a:extLst>
                </p:cNvPr>
                <p:cNvSpPr txBox="1"/>
                <p:nvPr/>
              </p:nvSpPr>
              <p:spPr>
                <a:xfrm>
                  <a:off x="1852247" y="2539432"/>
                  <a:ext cx="1010213" cy="369332"/>
                </a:xfrm>
                <a:prstGeom prst="rect">
                  <a:avLst/>
                </a:prstGeom>
                <a:noFill/>
              </p:spPr>
              <p:txBody>
                <a:bodyPr wrap="none" rtlCol="0">
                  <a:spAutoFit/>
                </a:bodyPr>
                <a:lstStyle/>
                <a:p>
                  <a:r>
                    <a:rPr lang="en-US" i="1" dirty="0"/>
                    <a:t>r = 0.706</a:t>
                  </a:r>
                </a:p>
              </p:txBody>
            </p:sp>
          </p:grpSp>
          <p:sp>
            <p:nvSpPr>
              <p:cNvPr id="10" name="TextBox 9">
                <a:extLst>
                  <a:ext uri="{FF2B5EF4-FFF2-40B4-BE49-F238E27FC236}">
                    <a16:creationId xmlns:a16="http://schemas.microsoft.com/office/drawing/2014/main" id="{E8932097-7C35-267C-236C-A07DB94B0CE8}"/>
                  </a:ext>
                </a:extLst>
              </p:cNvPr>
              <p:cNvSpPr txBox="1"/>
              <p:nvPr/>
            </p:nvSpPr>
            <p:spPr>
              <a:xfrm>
                <a:off x="2069283" y="2326358"/>
                <a:ext cx="2359941" cy="153888"/>
              </a:xfrm>
              <a:prstGeom prst="rect">
                <a:avLst/>
              </a:prstGeom>
              <a:noFill/>
            </p:spPr>
            <p:txBody>
              <a:bodyPr wrap="none" rtlCol="0">
                <a:spAutoFit/>
              </a:bodyPr>
              <a:lstStyle/>
              <a:p>
                <a:r>
                  <a:rPr lang="en-US" sz="400" dirty="0"/>
                  <a:t>https://</a:t>
                </a:r>
                <a:r>
                  <a:rPr lang="en-US" sz="400" dirty="0" err="1"/>
                  <a:t>www.econometrics</a:t>
                </a:r>
                <a:r>
                  <a:rPr lang="en-US" sz="400" dirty="0"/>
                  <a:t>-with-</a:t>
                </a:r>
                <a:r>
                  <a:rPr lang="en-US" sz="400" dirty="0" err="1"/>
                  <a:t>r.org</a:t>
                </a:r>
                <a:r>
                  <a:rPr lang="en-US" sz="400" dirty="0"/>
                  <a:t>/3-7-scatterplots-sample-covariance-and-sample-correlation.html</a:t>
                </a:r>
              </a:p>
            </p:txBody>
          </p:sp>
        </p:grpSp>
        <p:sp>
          <p:nvSpPr>
            <p:cNvPr id="14" name="TextBox 13">
              <a:extLst>
                <a:ext uri="{FF2B5EF4-FFF2-40B4-BE49-F238E27FC236}">
                  <a16:creationId xmlns:a16="http://schemas.microsoft.com/office/drawing/2014/main" id="{409B195A-5A99-A071-8041-43F2424A8D55}"/>
                </a:ext>
              </a:extLst>
            </p:cNvPr>
            <p:cNvSpPr txBox="1"/>
            <p:nvPr/>
          </p:nvSpPr>
          <p:spPr>
            <a:xfrm>
              <a:off x="203463" y="2403302"/>
              <a:ext cx="370614" cy="369332"/>
            </a:xfrm>
            <a:prstGeom prst="rect">
              <a:avLst/>
            </a:prstGeom>
            <a:noFill/>
          </p:spPr>
          <p:txBody>
            <a:bodyPr wrap="none" rtlCol="0">
              <a:spAutoFit/>
            </a:bodyPr>
            <a:lstStyle/>
            <a:p>
              <a:r>
                <a:rPr lang="en-US" dirty="0"/>
                <a:t>a)</a:t>
              </a:r>
            </a:p>
          </p:txBody>
        </p:sp>
      </p:grpSp>
      <p:grpSp>
        <p:nvGrpSpPr>
          <p:cNvPr id="16" name="Group 15">
            <a:extLst>
              <a:ext uri="{FF2B5EF4-FFF2-40B4-BE49-F238E27FC236}">
                <a16:creationId xmlns:a16="http://schemas.microsoft.com/office/drawing/2014/main" id="{987D286B-6A34-C884-DD4D-5F7507130AF6}"/>
              </a:ext>
            </a:extLst>
          </p:cNvPr>
          <p:cNvGrpSpPr/>
          <p:nvPr/>
        </p:nvGrpSpPr>
        <p:grpSpPr>
          <a:xfrm>
            <a:off x="6558820" y="2403302"/>
            <a:ext cx="3590702" cy="3072588"/>
            <a:chOff x="6558820" y="2403302"/>
            <a:chExt cx="3590702" cy="3072588"/>
          </a:xfrm>
        </p:grpSpPr>
        <p:grpSp>
          <p:nvGrpSpPr>
            <p:cNvPr id="13" name="Group 12">
              <a:extLst>
                <a:ext uri="{FF2B5EF4-FFF2-40B4-BE49-F238E27FC236}">
                  <a16:creationId xmlns:a16="http://schemas.microsoft.com/office/drawing/2014/main" id="{3BF1FDDD-F351-1E63-690E-DA6D7EE715EA}"/>
                </a:ext>
              </a:extLst>
            </p:cNvPr>
            <p:cNvGrpSpPr/>
            <p:nvPr/>
          </p:nvGrpSpPr>
          <p:grpSpPr>
            <a:xfrm>
              <a:off x="6935846" y="2403302"/>
              <a:ext cx="3213676" cy="3072588"/>
              <a:chOff x="6935846" y="2403302"/>
              <a:chExt cx="3213676" cy="3072588"/>
            </a:xfrm>
          </p:grpSpPr>
          <p:pic>
            <p:nvPicPr>
              <p:cNvPr id="12" name="Picture 11">
                <a:extLst>
                  <a:ext uri="{FF2B5EF4-FFF2-40B4-BE49-F238E27FC236}">
                    <a16:creationId xmlns:a16="http://schemas.microsoft.com/office/drawing/2014/main" id="{2332E68E-6E2F-13E5-382F-83BF0340998D}"/>
                  </a:ext>
                </a:extLst>
              </p:cNvPr>
              <p:cNvPicPr>
                <a:picLocks noChangeAspect="1"/>
              </p:cNvPicPr>
              <p:nvPr/>
            </p:nvPicPr>
            <p:blipFill>
              <a:blip r:embed="rId4"/>
              <a:stretch>
                <a:fillRect/>
              </a:stretch>
            </p:blipFill>
            <p:spPr>
              <a:xfrm>
                <a:off x="6935846" y="2403302"/>
                <a:ext cx="3213676" cy="3072588"/>
              </a:xfrm>
              <a:prstGeom prst="rect">
                <a:avLst/>
              </a:prstGeom>
            </p:spPr>
          </p:pic>
          <p:sp>
            <p:nvSpPr>
              <p:cNvPr id="15" name="TextBox 14">
                <a:extLst>
                  <a:ext uri="{FF2B5EF4-FFF2-40B4-BE49-F238E27FC236}">
                    <a16:creationId xmlns:a16="http://schemas.microsoft.com/office/drawing/2014/main" id="{2A8CA788-542C-B0B0-7DA1-9690A2F5AD17}"/>
                  </a:ext>
                </a:extLst>
              </p:cNvPr>
              <p:cNvSpPr txBox="1"/>
              <p:nvPr/>
            </p:nvSpPr>
            <p:spPr>
              <a:xfrm>
                <a:off x="8936079" y="2480246"/>
                <a:ext cx="963725" cy="369332"/>
              </a:xfrm>
              <a:prstGeom prst="rect">
                <a:avLst/>
              </a:prstGeom>
              <a:noFill/>
            </p:spPr>
            <p:txBody>
              <a:bodyPr wrap="none" rtlCol="0">
                <a:spAutoFit/>
              </a:bodyPr>
              <a:lstStyle/>
              <a:p>
                <a:r>
                  <a:rPr lang="en-US" i="1" dirty="0"/>
                  <a:t>r = -0.12</a:t>
                </a:r>
              </a:p>
            </p:txBody>
          </p:sp>
        </p:grpSp>
        <p:sp>
          <p:nvSpPr>
            <p:cNvPr id="18" name="TextBox 17">
              <a:extLst>
                <a:ext uri="{FF2B5EF4-FFF2-40B4-BE49-F238E27FC236}">
                  <a16:creationId xmlns:a16="http://schemas.microsoft.com/office/drawing/2014/main" id="{AD422A3E-032E-B59D-B458-263A1BCFCD6D}"/>
                </a:ext>
              </a:extLst>
            </p:cNvPr>
            <p:cNvSpPr txBox="1"/>
            <p:nvPr/>
          </p:nvSpPr>
          <p:spPr>
            <a:xfrm>
              <a:off x="6558820" y="2403302"/>
              <a:ext cx="377026" cy="369332"/>
            </a:xfrm>
            <a:prstGeom prst="rect">
              <a:avLst/>
            </a:prstGeom>
            <a:noFill/>
          </p:spPr>
          <p:txBody>
            <a:bodyPr wrap="none" rtlCol="0">
              <a:spAutoFit/>
            </a:bodyPr>
            <a:lstStyle/>
            <a:p>
              <a:r>
                <a:rPr lang="en-US" dirty="0"/>
                <a:t>b)</a:t>
              </a:r>
            </a:p>
          </p:txBody>
        </p:sp>
      </p:grpSp>
    </p:spTree>
    <p:extLst>
      <p:ext uri="{BB962C8B-B14F-4D97-AF65-F5344CB8AC3E}">
        <p14:creationId xmlns:p14="http://schemas.microsoft.com/office/powerpoint/2010/main" val="1203173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0"/>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r>
              <a:rPr lang="en" dirty="0"/>
              <a:t>LCQ: </a:t>
            </a:r>
            <a:r>
              <a:rPr lang="en-US" dirty="0"/>
              <a:t>Interpreting Correlation</a:t>
            </a:r>
            <a:endParaRPr dirty="0"/>
          </a:p>
          <a:p>
            <a:endParaRPr dirty="0"/>
          </a:p>
        </p:txBody>
      </p:sp>
      <p:sp>
        <p:nvSpPr>
          <p:cNvPr id="166" name="Google Shape;166;p30"/>
          <p:cNvSpPr txBox="1">
            <a:spLocks noGrp="1"/>
          </p:cNvSpPr>
          <p:nvPr>
            <p:ph type="body" idx="1"/>
          </p:nvPr>
        </p:nvSpPr>
        <p:spPr>
          <a:xfrm>
            <a:off x="281608" y="1873897"/>
            <a:ext cx="11360800" cy="529405"/>
          </a:xfrm>
          <a:prstGeom prst="rect">
            <a:avLst/>
          </a:prstGeom>
        </p:spPr>
        <p:txBody>
          <a:bodyPr spcFirstLastPara="1" vert="horz" wrap="square" lIns="121900" tIns="121900" rIns="121900" bIns="121900" rtlCol="0" anchor="t" anchorCtr="0">
            <a:noAutofit/>
          </a:bodyPr>
          <a:lstStyle/>
          <a:p>
            <a:pPr marL="0" indent="0">
              <a:lnSpc>
                <a:spcPct val="100000"/>
              </a:lnSpc>
              <a:buNone/>
            </a:pPr>
            <a:r>
              <a:rPr lang="en" sz="1400" b="1" dirty="0"/>
              <a:t>Problem</a:t>
            </a:r>
            <a:r>
              <a:rPr lang="en" sz="1400" dirty="0"/>
              <a:t>: Interpret the correlations for the each of the following scatterplots</a:t>
            </a:r>
          </a:p>
          <a:p>
            <a:pPr marL="0" indent="0">
              <a:lnSpc>
                <a:spcPct val="100000"/>
              </a:lnSpc>
              <a:buNone/>
            </a:pPr>
            <a:endParaRPr lang="en" sz="1400" dirty="0"/>
          </a:p>
          <a:p>
            <a:pPr marL="0" indent="0">
              <a:lnSpc>
                <a:spcPct val="100000"/>
              </a:lnSpc>
              <a:buNone/>
            </a:pPr>
            <a:endParaRPr lang="en" sz="1400" dirty="0"/>
          </a:p>
          <a:p>
            <a:pPr marL="0" indent="0">
              <a:lnSpc>
                <a:spcPct val="100000"/>
              </a:lnSpc>
              <a:buNone/>
            </a:pPr>
            <a:endParaRPr lang="en-US" sz="1400" dirty="0"/>
          </a:p>
          <a:p>
            <a:pPr marL="0" indent="0">
              <a:lnSpc>
                <a:spcPct val="100000"/>
              </a:lnSpc>
              <a:buNone/>
            </a:pPr>
            <a:endParaRPr lang="en-US" sz="1400" dirty="0"/>
          </a:p>
          <a:p>
            <a:pPr marL="0" indent="0">
              <a:lnSpc>
                <a:spcPct val="100000"/>
              </a:lnSpc>
              <a:buNone/>
            </a:pPr>
            <a:endParaRPr lang="en-US" sz="1400" dirty="0"/>
          </a:p>
          <a:p>
            <a:pPr marL="0" indent="0">
              <a:lnSpc>
                <a:spcPct val="100000"/>
              </a:lnSpc>
              <a:buNone/>
            </a:pPr>
            <a:endParaRPr lang="en-US" sz="1400" dirty="0"/>
          </a:p>
          <a:p>
            <a:pPr marL="0" indent="0">
              <a:lnSpc>
                <a:spcPct val="100000"/>
              </a:lnSpc>
              <a:buNone/>
            </a:pPr>
            <a:endParaRPr lang="en-US" sz="1400" dirty="0"/>
          </a:p>
          <a:p>
            <a:pPr marL="0" indent="0">
              <a:lnSpc>
                <a:spcPct val="100000"/>
              </a:lnSpc>
              <a:buNone/>
            </a:pPr>
            <a:endParaRPr lang="en-US" sz="1400" dirty="0"/>
          </a:p>
          <a:p>
            <a:pPr marL="0" indent="0">
              <a:lnSpc>
                <a:spcPct val="100000"/>
              </a:lnSpc>
              <a:buNone/>
            </a:pPr>
            <a:endParaRPr lang="en-US" sz="1400" dirty="0"/>
          </a:p>
          <a:p>
            <a:pPr marL="0" indent="0">
              <a:lnSpc>
                <a:spcPct val="100000"/>
              </a:lnSpc>
              <a:buNone/>
            </a:pPr>
            <a:endParaRPr lang="en-US" sz="1400" dirty="0"/>
          </a:p>
          <a:p>
            <a:pPr marL="0" indent="0">
              <a:lnSpc>
                <a:spcPct val="100000"/>
              </a:lnSpc>
              <a:buNone/>
            </a:pPr>
            <a:endParaRPr lang="en-US" sz="1400" dirty="0"/>
          </a:p>
          <a:p>
            <a:pPr marL="0" indent="0">
              <a:lnSpc>
                <a:spcPct val="100000"/>
              </a:lnSpc>
              <a:buNone/>
            </a:pPr>
            <a:endParaRPr lang="en-US" sz="1400" dirty="0"/>
          </a:p>
        </p:txBody>
      </p:sp>
      <p:sp>
        <p:nvSpPr>
          <p:cNvPr id="2" name="TextBox 1">
            <a:extLst>
              <a:ext uri="{FF2B5EF4-FFF2-40B4-BE49-F238E27FC236}">
                <a16:creationId xmlns:a16="http://schemas.microsoft.com/office/drawing/2014/main" id="{1C8ED7F8-BBE7-274C-828A-C2E201302793}"/>
              </a:ext>
            </a:extLst>
          </p:cNvPr>
          <p:cNvSpPr txBox="1"/>
          <p:nvPr/>
        </p:nvSpPr>
        <p:spPr>
          <a:xfrm>
            <a:off x="321689" y="950567"/>
            <a:ext cx="11548622" cy="95410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u="sng" dirty="0"/>
              <a:t>How to Interpret Correlation</a:t>
            </a:r>
          </a:p>
          <a:p>
            <a:pPr marL="285750" indent="-285750">
              <a:buFont typeface="Arial" panose="020B0604020202020204" pitchFamily="34" charset="0"/>
              <a:buChar char="•"/>
            </a:pPr>
            <a:r>
              <a:rPr lang="en-US" sz="1400" dirty="0"/>
              <a:t>Have to mention the </a:t>
            </a:r>
            <a:r>
              <a:rPr lang="en-US" sz="1400" b="1" dirty="0"/>
              <a:t>magnitude</a:t>
            </a:r>
            <a:r>
              <a:rPr lang="en-US" sz="1400" dirty="0"/>
              <a:t> (which refers to the strength of </a:t>
            </a:r>
            <a:r>
              <a:rPr lang="en-US" sz="1400" u="sng" dirty="0"/>
              <a:t>linear </a:t>
            </a:r>
            <a:r>
              <a:rPr lang="en-US" sz="1400" dirty="0"/>
              <a:t>relationship between X and Y) and </a:t>
            </a:r>
            <a:r>
              <a:rPr lang="en-US" sz="1400" b="1" dirty="0"/>
              <a:t>direction</a:t>
            </a:r>
            <a:r>
              <a:rPr lang="en-US" sz="1400" dirty="0"/>
              <a:t> (+/-) </a:t>
            </a:r>
          </a:p>
          <a:p>
            <a:pPr marL="285750" indent="-285750">
              <a:buFont typeface="Arial" panose="020B0604020202020204" pitchFamily="34" charset="0"/>
              <a:buChar char="•"/>
            </a:pPr>
            <a:r>
              <a:rPr lang="en-US" sz="1400" dirty="0"/>
              <a:t>And </a:t>
            </a:r>
            <a:r>
              <a:rPr lang="en-US" sz="1400" b="1" dirty="0"/>
              <a:t>USE CONTEXT</a:t>
            </a:r>
            <a:r>
              <a:rPr lang="en-US" sz="1400" dirty="0"/>
              <a:t>!!!</a:t>
            </a:r>
          </a:p>
          <a:p>
            <a:pPr marL="285750" indent="-285750">
              <a:buFont typeface="Arial" panose="020B0604020202020204" pitchFamily="34" charset="0"/>
              <a:buChar char="•"/>
            </a:pPr>
            <a:r>
              <a:rPr lang="en-US" sz="1400" dirty="0"/>
              <a:t>General structure → There is a &lt; </a:t>
            </a:r>
            <a:r>
              <a:rPr lang="en-US" sz="1400" u="sng" dirty="0"/>
              <a:t>strong, moderate, weak</a:t>
            </a:r>
            <a:r>
              <a:rPr lang="en-US" sz="1400" dirty="0"/>
              <a:t> &gt;, &lt; </a:t>
            </a:r>
            <a:r>
              <a:rPr lang="en-US" sz="1400" u="sng" dirty="0"/>
              <a:t>positive / negative</a:t>
            </a:r>
            <a:r>
              <a:rPr lang="en-US" sz="1400" dirty="0"/>
              <a:t> &gt; linear relationship between </a:t>
            </a:r>
            <a:r>
              <a:rPr lang="en-US" sz="1400" u="sng" dirty="0"/>
              <a:t>X</a:t>
            </a:r>
            <a:r>
              <a:rPr lang="en-US" sz="1400" dirty="0"/>
              <a:t> and </a:t>
            </a:r>
            <a:r>
              <a:rPr lang="en-US" sz="1400" u="sng" dirty="0"/>
              <a:t>Y</a:t>
            </a:r>
          </a:p>
        </p:txBody>
      </p:sp>
      <p:grpSp>
        <p:nvGrpSpPr>
          <p:cNvPr id="17" name="Group 16">
            <a:extLst>
              <a:ext uri="{FF2B5EF4-FFF2-40B4-BE49-F238E27FC236}">
                <a16:creationId xmlns:a16="http://schemas.microsoft.com/office/drawing/2014/main" id="{51DB16A5-EE73-922F-8D2B-CF64AFE8E4C6}"/>
              </a:ext>
            </a:extLst>
          </p:cNvPr>
          <p:cNvGrpSpPr/>
          <p:nvPr/>
        </p:nvGrpSpPr>
        <p:grpSpPr>
          <a:xfrm>
            <a:off x="203463" y="2326358"/>
            <a:ext cx="4225761" cy="2626969"/>
            <a:chOff x="203463" y="2326358"/>
            <a:chExt cx="4225761" cy="2626969"/>
          </a:xfrm>
        </p:grpSpPr>
        <p:grpSp>
          <p:nvGrpSpPr>
            <p:cNvPr id="11" name="Group 10">
              <a:extLst>
                <a:ext uri="{FF2B5EF4-FFF2-40B4-BE49-F238E27FC236}">
                  <a16:creationId xmlns:a16="http://schemas.microsoft.com/office/drawing/2014/main" id="{5727E393-D803-46EB-AA40-D699DF965549}"/>
                </a:ext>
              </a:extLst>
            </p:cNvPr>
            <p:cNvGrpSpPr/>
            <p:nvPr/>
          </p:nvGrpSpPr>
          <p:grpSpPr>
            <a:xfrm>
              <a:off x="321689" y="2326358"/>
              <a:ext cx="4107535" cy="2626969"/>
              <a:chOff x="321689" y="2326358"/>
              <a:chExt cx="4107535" cy="2626969"/>
            </a:xfrm>
          </p:grpSpPr>
          <p:grpSp>
            <p:nvGrpSpPr>
              <p:cNvPr id="9" name="Group 8">
                <a:extLst>
                  <a:ext uri="{FF2B5EF4-FFF2-40B4-BE49-F238E27FC236}">
                    <a16:creationId xmlns:a16="http://schemas.microsoft.com/office/drawing/2014/main" id="{4ABE0F3C-2906-D1B3-8BC5-73B65F821587}"/>
                  </a:ext>
                </a:extLst>
              </p:cNvPr>
              <p:cNvGrpSpPr/>
              <p:nvPr/>
            </p:nvGrpSpPr>
            <p:grpSpPr>
              <a:xfrm>
                <a:off x="321689" y="2480246"/>
                <a:ext cx="4036840" cy="2473081"/>
                <a:chOff x="1226039" y="2480246"/>
                <a:chExt cx="4036840" cy="2473081"/>
              </a:xfrm>
            </p:grpSpPr>
            <p:pic>
              <p:nvPicPr>
                <p:cNvPr id="6" name="Picture 5">
                  <a:extLst>
                    <a:ext uri="{FF2B5EF4-FFF2-40B4-BE49-F238E27FC236}">
                      <a16:creationId xmlns:a16="http://schemas.microsoft.com/office/drawing/2014/main" id="{112C7510-DF55-9663-DFF2-2B89F5233147}"/>
                    </a:ext>
                  </a:extLst>
                </p:cNvPr>
                <p:cNvPicPr>
                  <a:picLocks noChangeAspect="1"/>
                </p:cNvPicPr>
                <p:nvPr/>
              </p:nvPicPr>
              <p:blipFill>
                <a:blip r:embed="rId3"/>
                <a:stretch>
                  <a:fillRect/>
                </a:stretch>
              </p:blipFill>
              <p:spPr>
                <a:xfrm>
                  <a:off x="1226039" y="2480246"/>
                  <a:ext cx="4036840" cy="2473081"/>
                </a:xfrm>
                <a:prstGeom prst="rect">
                  <a:avLst/>
                </a:prstGeom>
              </p:spPr>
            </p:pic>
            <p:sp>
              <p:nvSpPr>
                <p:cNvPr id="8" name="TextBox 7">
                  <a:extLst>
                    <a:ext uri="{FF2B5EF4-FFF2-40B4-BE49-F238E27FC236}">
                      <a16:creationId xmlns:a16="http://schemas.microsoft.com/office/drawing/2014/main" id="{5088EFAC-D61F-03B6-2871-5B988C649243}"/>
                    </a:ext>
                  </a:extLst>
                </p:cNvPr>
                <p:cNvSpPr txBox="1"/>
                <p:nvPr/>
              </p:nvSpPr>
              <p:spPr>
                <a:xfrm>
                  <a:off x="1852247" y="2539432"/>
                  <a:ext cx="1010213" cy="369332"/>
                </a:xfrm>
                <a:prstGeom prst="rect">
                  <a:avLst/>
                </a:prstGeom>
                <a:noFill/>
              </p:spPr>
              <p:txBody>
                <a:bodyPr wrap="none" rtlCol="0">
                  <a:spAutoFit/>
                </a:bodyPr>
                <a:lstStyle/>
                <a:p>
                  <a:r>
                    <a:rPr lang="en-US" i="1" dirty="0"/>
                    <a:t>r = 0.706</a:t>
                  </a:r>
                </a:p>
              </p:txBody>
            </p:sp>
          </p:grpSp>
          <p:sp>
            <p:nvSpPr>
              <p:cNvPr id="10" name="TextBox 9">
                <a:extLst>
                  <a:ext uri="{FF2B5EF4-FFF2-40B4-BE49-F238E27FC236}">
                    <a16:creationId xmlns:a16="http://schemas.microsoft.com/office/drawing/2014/main" id="{E8932097-7C35-267C-236C-A07DB94B0CE8}"/>
                  </a:ext>
                </a:extLst>
              </p:cNvPr>
              <p:cNvSpPr txBox="1"/>
              <p:nvPr/>
            </p:nvSpPr>
            <p:spPr>
              <a:xfrm>
                <a:off x="2069283" y="2326358"/>
                <a:ext cx="2359941" cy="153888"/>
              </a:xfrm>
              <a:prstGeom prst="rect">
                <a:avLst/>
              </a:prstGeom>
              <a:noFill/>
            </p:spPr>
            <p:txBody>
              <a:bodyPr wrap="none" rtlCol="0">
                <a:spAutoFit/>
              </a:bodyPr>
              <a:lstStyle/>
              <a:p>
                <a:r>
                  <a:rPr lang="en-US" sz="400" dirty="0"/>
                  <a:t>https://</a:t>
                </a:r>
                <a:r>
                  <a:rPr lang="en-US" sz="400" dirty="0" err="1"/>
                  <a:t>www.econometrics</a:t>
                </a:r>
                <a:r>
                  <a:rPr lang="en-US" sz="400" dirty="0"/>
                  <a:t>-with-</a:t>
                </a:r>
                <a:r>
                  <a:rPr lang="en-US" sz="400" dirty="0" err="1"/>
                  <a:t>r.org</a:t>
                </a:r>
                <a:r>
                  <a:rPr lang="en-US" sz="400" dirty="0"/>
                  <a:t>/3-7-scatterplots-sample-covariance-and-sample-correlation.html</a:t>
                </a:r>
              </a:p>
            </p:txBody>
          </p:sp>
        </p:grpSp>
        <p:sp>
          <p:nvSpPr>
            <p:cNvPr id="14" name="TextBox 13">
              <a:extLst>
                <a:ext uri="{FF2B5EF4-FFF2-40B4-BE49-F238E27FC236}">
                  <a16:creationId xmlns:a16="http://schemas.microsoft.com/office/drawing/2014/main" id="{409B195A-5A99-A071-8041-43F2424A8D55}"/>
                </a:ext>
              </a:extLst>
            </p:cNvPr>
            <p:cNvSpPr txBox="1"/>
            <p:nvPr/>
          </p:nvSpPr>
          <p:spPr>
            <a:xfrm>
              <a:off x="203463" y="2403302"/>
              <a:ext cx="370614" cy="369332"/>
            </a:xfrm>
            <a:prstGeom prst="rect">
              <a:avLst/>
            </a:prstGeom>
            <a:noFill/>
          </p:spPr>
          <p:txBody>
            <a:bodyPr wrap="none" rtlCol="0">
              <a:spAutoFit/>
            </a:bodyPr>
            <a:lstStyle/>
            <a:p>
              <a:r>
                <a:rPr lang="en-US" dirty="0"/>
                <a:t>a)</a:t>
              </a:r>
            </a:p>
          </p:txBody>
        </p:sp>
      </p:grpSp>
      <p:grpSp>
        <p:nvGrpSpPr>
          <p:cNvPr id="16" name="Group 15">
            <a:extLst>
              <a:ext uri="{FF2B5EF4-FFF2-40B4-BE49-F238E27FC236}">
                <a16:creationId xmlns:a16="http://schemas.microsoft.com/office/drawing/2014/main" id="{987D286B-6A34-C884-DD4D-5F7507130AF6}"/>
              </a:ext>
            </a:extLst>
          </p:cNvPr>
          <p:cNvGrpSpPr/>
          <p:nvPr/>
        </p:nvGrpSpPr>
        <p:grpSpPr>
          <a:xfrm>
            <a:off x="6558820" y="2403302"/>
            <a:ext cx="3590702" cy="3072588"/>
            <a:chOff x="6558820" y="2403302"/>
            <a:chExt cx="3590702" cy="3072588"/>
          </a:xfrm>
        </p:grpSpPr>
        <p:grpSp>
          <p:nvGrpSpPr>
            <p:cNvPr id="13" name="Group 12">
              <a:extLst>
                <a:ext uri="{FF2B5EF4-FFF2-40B4-BE49-F238E27FC236}">
                  <a16:creationId xmlns:a16="http://schemas.microsoft.com/office/drawing/2014/main" id="{3BF1FDDD-F351-1E63-690E-DA6D7EE715EA}"/>
                </a:ext>
              </a:extLst>
            </p:cNvPr>
            <p:cNvGrpSpPr/>
            <p:nvPr/>
          </p:nvGrpSpPr>
          <p:grpSpPr>
            <a:xfrm>
              <a:off x="6935846" y="2403302"/>
              <a:ext cx="3213676" cy="3072588"/>
              <a:chOff x="6935846" y="2403302"/>
              <a:chExt cx="3213676" cy="3072588"/>
            </a:xfrm>
          </p:grpSpPr>
          <p:pic>
            <p:nvPicPr>
              <p:cNvPr id="12" name="Picture 11">
                <a:extLst>
                  <a:ext uri="{FF2B5EF4-FFF2-40B4-BE49-F238E27FC236}">
                    <a16:creationId xmlns:a16="http://schemas.microsoft.com/office/drawing/2014/main" id="{2332E68E-6E2F-13E5-382F-83BF0340998D}"/>
                  </a:ext>
                </a:extLst>
              </p:cNvPr>
              <p:cNvPicPr>
                <a:picLocks noChangeAspect="1"/>
              </p:cNvPicPr>
              <p:nvPr/>
            </p:nvPicPr>
            <p:blipFill>
              <a:blip r:embed="rId4"/>
              <a:stretch>
                <a:fillRect/>
              </a:stretch>
            </p:blipFill>
            <p:spPr>
              <a:xfrm>
                <a:off x="6935846" y="2403302"/>
                <a:ext cx="3213676" cy="3072588"/>
              </a:xfrm>
              <a:prstGeom prst="rect">
                <a:avLst/>
              </a:prstGeom>
            </p:spPr>
          </p:pic>
          <p:sp>
            <p:nvSpPr>
              <p:cNvPr id="15" name="TextBox 14">
                <a:extLst>
                  <a:ext uri="{FF2B5EF4-FFF2-40B4-BE49-F238E27FC236}">
                    <a16:creationId xmlns:a16="http://schemas.microsoft.com/office/drawing/2014/main" id="{2A8CA788-542C-B0B0-7DA1-9690A2F5AD17}"/>
                  </a:ext>
                </a:extLst>
              </p:cNvPr>
              <p:cNvSpPr txBox="1"/>
              <p:nvPr/>
            </p:nvSpPr>
            <p:spPr>
              <a:xfrm>
                <a:off x="8936079" y="2480246"/>
                <a:ext cx="963725" cy="369332"/>
              </a:xfrm>
              <a:prstGeom prst="rect">
                <a:avLst/>
              </a:prstGeom>
              <a:noFill/>
            </p:spPr>
            <p:txBody>
              <a:bodyPr wrap="none" rtlCol="0">
                <a:spAutoFit/>
              </a:bodyPr>
              <a:lstStyle/>
              <a:p>
                <a:r>
                  <a:rPr lang="en-US" i="1" dirty="0"/>
                  <a:t>r = -0.12</a:t>
                </a:r>
              </a:p>
            </p:txBody>
          </p:sp>
        </p:grpSp>
        <p:sp>
          <p:nvSpPr>
            <p:cNvPr id="18" name="TextBox 17">
              <a:extLst>
                <a:ext uri="{FF2B5EF4-FFF2-40B4-BE49-F238E27FC236}">
                  <a16:creationId xmlns:a16="http://schemas.microsoft.com/office/drawing/2014/main" id="{AD422A3E-032E-B59D-B458-263A1BCFCD6D}"/>
                </a:ext>
              </a:extLst>
            </p:cNvPr>
            <p:cNvSpPr txBox="1"/>
            <p:nvPr/>
          </p:nvSpPr>
          <p:spPr>
            <a:xfrm>
              <a:off x="6558820" y="2403302"/>
              <a:ext cx="377026" cy="369332"/>
            </a:xfrm>
            <a:prstGeom prst="rect">
              <a:avLst/>
            </a:prstGeom>
            <a:noFill/>
          </p:spPr>
          <p:txBody>
            <a:bodyPr wrap="none" rtlCol="0">
              <a:spAutoFit/>
            </a:bodyPr>
            <a:lstStyle/>
            <a:p>
              <a:r>
                <a:rPr lang="en-US" dirty="0"/>
                <a:t>b)</a:t>
              </a:r>
            </a:p>
          </p:txBody>
        </p:sp>
      </p:grpSp>
      <p:sp>
        <p:nvSpPr>
          <p:cNvPr id="3" name="TextBox 2">
            <a:extLst>
              <a:ext uri="{FF2B5EF4-FFF2-40B4-BE49-F238E27FC236}">
                <a16:creationId xmlns:a16="http://schemas.microsoft.com/office/drawing/2014/main" id="{472E735F-8E75-95BE-9870-B2FA750E60BD}"/>
              </a:ext>
            </a:extLst>
          </p:cNvPr>
          <p:cNvSpPr txBox="1"/>
          <p:nvPr/>
        </p:nvSpPr>
        <p:spPr>
          <a:xfrm>
            <a:off x="415601" y="5012513"/>
            <a:ext cx="5680400" cy="1754326"/>
          </a:xfrm>
          <a:prstGeom prst="rect">
            <a:avLst/>
          </a:prstGeom>
          <a:noFill/>
        </p:spPr>
        <p:txBody>
          <a:bodyPr wrap="square" rtlCol="0">
            <a:spAutoFit/>
          </a:bodyPr>
          <a:lstStyle/>
          <a:p>
            <a:endParaRPr lang="en-US" sz="1200" dirty="0"/>
          </a:p>
          <a:p>
            <a:r>
              <a:rPr lang="en-US" sz="1200" u="sng" dirty="0"/>
              <a:t>Options</a:t>
            </a:r>
          </a:p>
          <a:p>
            <a:endParaRPr lang="en-US" sz="1200" i="1" u="sng" dirty="0"/>
          </a:p>
          <a:p>
            <a:r>
              <a:rPr lang="en-US" sz="1200" i="1" dirty="0">
                <a:solidFill>
                  <a:srgbClr val="FF0000"/>
                </a:solidFill>
              </a:rPr>
              <a:t>1) There is a moderate, positive linear correlation between x and y </a:t>
            </a:r>
            <a:r>
              <a:rPr lang="en-US" sz="1200" i="1" dirty="0">
                <a:solidFill>
                  <a:srgbClr val="7030A0"/>
                </a:solidFill>
              </a:rPr>
              <a:t>→ MISSING CONTEXT!!! Use the variable names at least</a:t>
            </a:r>
          </a:p>
          <a:p>
            <a:r>
              <a:rPr lang="en-US" sz="1200" i="1" dirty="0">
                <a:solidFill>
                  <a:srgbClr val="FF0000"/>
                </a:solidFill>
              </a:rPr>
              <a:t>2) There is a moderate, positive linear correlation (relationship) between age an earnings</a:t>
            </a:r>
            <a:r>
              <a:rPr lang="en-US" sz="1200" i="1" dirty="0">
                <a:solidFill>
                  <a:srgbClr val="7030A0"/>
                </a:solidFill>
              </a:rPr>
              <a:t> → PERFECT now! Could also say ‘linear relationship’ instead of ‘correlation, both would be correct!</a:t>
            </a:r>
          </a:p>
          <a:p>
            <a:endParaRPr lang="en-US" sz="1200" dirty="0"/>
          </a:p>
        </p:txBody>
      </p:sp>
      <p:sp>
        <p:nvSpPr>
          <p:cNvPr id="19" name="TextBox 18">
            <a:extLst>
              <a:ext uri="{FF2B5EF4-FFF2-40B4-BE49-F238E27FC236}">
                <a16:creationId xmlns:a16="http://schemas.microsoft.com/office/drawing/2014/main" id="{5FF3965A-9A34-C1BD-0370-F89C29904442}"/>
              </a:ext>
            </a:extLst>
          </p:cNvPr>
          <p:cNvSpPr txBox="1"/>
          <p:nvPr/>
        </p:nvSpPr>
        <p:spPr>
          <a:xfrm>
            <a:off x="6511600" y="5251243"/>
            <a:ext cx="5358711" cy="1154162"/>
          </a:xfrm>
          <a:prstGeom prst="rect">
            <a:avLst/>
          </a:prstGeom>
          <a:noFill/>
        </p:spPr>
        <p:txBody>
          <a:bodyPr wrap="square" rtlCol="0">
            <a:spAutoFit/>
          </a:bodyPr>
          <a:lstStyle/>
          <a:p>
            <a:endParaRPr lang="en-US" sz="1100" dirty="0"/>
          </a:p>
          <a:p>
            <a:endParaRPr lang="en-US" sz="1100" i="1" u="sng" dirty="0"/>
          </a:p>
          <a:p>
            <a:r>
              <a:rPr lang="en-US" sz="1200" i="1" dirty="0">
                <a:solidFill>
                  <a:srgbClr val="FF0000"/>
                </a:solidFill>
              </a:rPr>
              <a:t>There is a weak, negative linear correlation between Sepal Length and Sepal Width </a:t>
            </a:r>
            <a:r>
              <a:rPr lang="en-US" sz="1200" i="1" dirty="0">
                <a:solidFill>
                  <a:srgbClr val="7030A0"/>
                </a:solidFill>
              </a:rPr>
              <a:t>→ Remember the </a:t>
            </a:r>
            <a:r>
              <a:rPr lang="en-US" sz="1200" i="1" u="sng" dirty="0">
                <a:solidFill>
                  <a:srgbClr val="7030A0"/>
                </a:solidFill>
              </a:rPr>
              <a:t>direction is based off the sign</a:t>
            </a:r>
            <a:r>
              <a:rPr lang="en-US" sz="1200" i="1" dirty="0">
                <a:solidFill>
                  <a:srgbClr val="7030A0"/>
                </a:solidFill>
              </a:rPr>
              <a:t> of the correlation and the </a:t>
            </a:r>
            <a:r>
              <a:rPr lang="en-US" sz="1200" i="1" u="sng" dirty="0">
                <a:solidFill>
                  <a:srgbClr val="7030A0"/>
                </a:solidFill>
              </a:rPr>
              <a:t>strength is based on the magnitude</a:t>
            </a:r>
            <a:r>
              <a:rPr lang="en-US" sz="1200" i="1" dirty="0">
                <a:solidFill>
                  <a:srgbClr val="7030A0"/>
                </a:solidFill>
              </a:rPr>
              <a:t> (refer to the guidelines in the table!</a:t>
            </a:r>
          </a:p>
          <a:p>
            <a:endParaRPr lang="en-US" sz="11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000EC-1649-9743-BC02-5EAC1FEC2F82}"/>
              </a:ext>
            </a:extLst>
          </p:cNvPr>
          <p:cNvSpPr>
            <a:spLocks noGrp="1"/>
          </p:cNvSpPr>
          <p:nvPr>
            <p:ph type="title"/>
          </p:nvPr>
        </p:nvSpPr>
        <p:spPr>
          <a:xfrm>
            <a:off x="415600" y="18657"/>
            <a:ext cx="11360800" cy="763600"/>
          </a:xfrm>
        </p:spPr>
        <p:txBody>
          <a:bodyPr/>
          <a:lstStyle/>
          <a:p>
            <a:r>
              <a:rPr lang="en-US" sz="4000" dirty="0"/>
              <a:t>Using Calc - Correlation</a:t>
            </a:r>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965A2407-584E-B248-87A3-CD88E93C743F}"/>
                  </a:ext>
                </a:extLst>
              </p:cNvPr>
              <p:cNvSpPr txBox="1">
                <a:spLocks/>
              </p:cNvSpPr>
              <p:nvPr/>
            </p:nvSpPr>
            <p:spPr>
              <a:xfrm>
                <a:off x="71941" y="1096120"/>
                <a:ext cx="7086600" cy="325645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u="sng" dirty="0"/>
                  <a:t>GOAL</a:t>
                </a:r>
                <a:r>
                  <a:rPr lang="en-US" sz="1800" dirty="0"/>
                  <a:t>: Calculate the Correlation Coefficient!</a:t>
                </a:r>
              </a:p>
              <a:p>
                <a:pPr marL="0" indent="0">
                  <a:buFont typeface="Arial" panose="020B0604020202020204" pitchFamily="34" charset="0"/>
                  <a:buNone/>
                </a:pPr>
                <a:endParaRPr lang="en-US" sz="1800" dirty="0"/>
              </a:p>
              <a:p>
                <a:pPr marL="514350" indent="-514350">
                  <a:buFont typeface="+mj-lt"/>
                  <a:buAutoNum type="arabicPeriod"/>
                </a:pPr>
                <a:r>
                  <a:rPr lang="en-US" sz="1800" dirty="0"/>
                  <a:t>Enter data</a:t>
                </a:r>
              </a:p>
              <a:p>
                <a:pPr marL="914400" lvl="1" indent="-457200">
                  <a:buFont typeface="+mj-lt"/>
                  <a:buAutoNum type="alphaLcParenR"/>
                </a:pPr>
                <a:r>
                  <a:rPr lang="en-US" sz="1600" dirty="0"/>
                  <a:t>X data in L</a:t>
                </a:r>
                <a:r>
                  <a:rPr lang="en-US" sz="1600" baseline="-25000" dirty="0"/>
                  <a:t>1</a:t>
                </a:r>
                <a:endParaRPr lang="en-US" sz="1600" dirty="0"/>
              </a:p>
              <a:p>
                <a:pPr marL="914400" lvl="1" indent="-457200">
                  <a:buFont typeface="+mj-lt"/>
                  <a:buAutoNum type="alphaLcParenR"/>
                </a:pPr>
                <a:r>
                  <a:rPr lang="en-US" sz="1600" dirty="0"/>
                  <a:t>Y data in L</a:t>
                </a:r>
                <a:r>
                  <a:rPr lang="en-US" sz="1600" baseline="-25000" dirty="0"/>
                  <a:t>2</a:t>
                </a:r>
              </a:p>
              <a:p>
                <a:pPr marL="514350" indent="-514350">
                  <a:buFont typeface="+mj-lt"/>
                  <a:buAutoNum type="arabicPeriod"/>
                </a:pPr>
                <a:r>
                  <a:rPr lang="en-US" sz="1800" dirty="0" err="1"/>
                  <a:t>LinRegTTest</a:t>
                </a:r>
                <a:endParaRPr lang="en-US" sz="1800" dirty="0"/>
              </a:p>
              <a:p>
                <a:pPr marL="914400" lvl="1" indent="-457200">
                  <a:buFont typeface="+mj-lt"/>
                  <a:buAutoNum type="alphaLcParenR"/>
                </a:pPr>
                <a:r>
                  <a:rPr lang="en-US" sz="1600" dirty="0" err="1"/>
                  <a:t>Xlist</a:t>
                </a:r>
                <a:r>
                  <a:rPr lang="en-US" sz="1600" dirty="0"/>
                  <a:t> = L</a:t>
                </a:r>
                <a:r>
                  <a:rPr lang="en-US" sz="1600" baseline="-25000" dirty="0"/>
                  <a:t>1</a:t>
                </a:r>
                <a:endParaRPr lang="en-US" sz="1600" dirty="0"/>
              </a:p>
              <a:p>
                <a:pPr marL="914400" lvl="1" indent="-457200">
                  <a:buFont typeface="+mj-lt"/>
                  <a:buAutoNum type="alphaLcParenR"/>
                </a:pPr>
                <a:r>
                  <a:rPr lang="en-US" sz="1600" dirty="0" err="1"/>
                  <a:t>Ylist</a:t>
                </a:r>
                <a:r>
                  <a:rPr lang="en-US" sz="1600" dirty="0"/>
                  <a:t> = L</a:t>
                </a:r>
                <a:r>
                  <a:rPr lang="en-US" sz="1600" baseline="-25000" dirty="0"/>
                  <a:t>2</a:t>
                </a:r>
              </a:p>
              <a:p>
                <a:pPr marL="914400" lvl="1" indent="-457200">
                  <a:buFont typeface="+mj-lt"/>
                  <a:buAutoNum type="alphaLcParenR"/>
                </a:pPr>
                <a:r>
                  <a:rPr lang="en-US" sz="1600" dirty="0"/>
                  <a:t>Freq = 1</a:t>
                </a:r>
              </a:p>
              <a:p>
                <a:pPr marL="914400" lvl="1" indent="-457200">
                  <a:buFont typeface="+mj-lt"/>
                  <a:buAutoNum type="alphaLcParenR"/>
                </a:pPr>
                <a14:m>
                  <m:oMath xmlns:m="http://schemas.openxmlformats.org/officeDocument/2006/math">
                    <m:r>
                      <a:rPr lang="en-US" sz="1600" b="0" i="1" smtClean="0">
                        <a:latin typeface="Cambria Math" panose="02040503050406030204" pitchFamily="18" charset="0"/>
                      </a:rPr>
                      <m:t>𝛽</m:t>
                    </m:r>
                    <m:r>
                      <a:rPr lang="en-US" sz="1600" b="0" i="1" smtClean="0">
                        <a:latin typeface="Cambria Math" panose="02040503050406030204" pitchFamily="18" charset="0"/>
                      </a:rPr>
                      <m:t> &amp; </m:t>
                    </m:r>
                    <m:r>
                      <a:rPr lang="en-US" sz="1600" b="0" i="1" smtClean="0">
                        <a:latin typeface="Cambria Math" panose="02040503050406030204" pitchFamily="18" charset="0"/>
                      </a:rPr>
                      <m:t>𝜌</m:t>
                    </m:r>
                    <m:r>
                      <a:rPr lang="en-US" sz="1600" b="0" i="1" smtClean="0">
                        <a:latin typeface="Cambria Math" panose="02040503050406030204" pitchFamily="18" charset="0"/>
                      </a:rPr>
                      <m:t>: </m:t>
                    </m:r>
                  </m:oMath>
                </a14:m>
                <a:r>
                  <a:rPr lang="en-US" sz="1600" i="1" dirty="0"/>
                  <a:t>Ignore for now</a:t>
                </a:r>
              </a:p>
              <a:p>
                <a:pPr marL="914400" lvl="1" indent="-457200">
                  <a:buFont typeface="+mj-lt"/>
                  <a:buAutoNum type="alphaLcParenR"/>
                </a:pPr>
                <a:r>
                  <a:rPr lang="en-US" sz="1600" dirty="0" err="1"/>
                  <a:t>RegEQ</a:t>
                </a:r>
                <a:r>
                  <a:rPr lang="en-US" sz="1600" dirty="0"/>
                  <a:t>: </a:t>
                </a:r>
                <a:r>
                  <a:rPr lang="en-US" sz="1600" i="1" dirty="0"/>
                  <a:t>Leave blank for now</a:t>
                </a:r>
              </a:p>
              <a:p>
                <a:pPr marL="457200" lvl="1" indent="0">
                  <a:buNone/>
                </a:pPr>
                <a:r>
                  <a:rPr lang="en-US" sz="1600" dirty="0"/>
                  <a:t>Calculate</a:t>
                </a:r>
              </a:p>
              <a:p>
                <a:pPr marL="914400" lvl="1" indent="-457200">
                  <a:buFont typeface="+mj-lt"/>
                  <a:buAutoNum type="alphaLcParenR"/>
                </a:pPr>
                <a:endParaRPr lang="en-US" sz="1600" dirty="0"/>
              </a:p>
            </p:txBody>
          </p:sp>
        </mc:Choice>
        <mc:Fallback xmlns="">
          <p:sp>
            <p:nvSpPr>
              <p:cNvPr id="13" name="Content Placeholder 2">
                <a:extLst>
                  <a:ext uri="{FF2B5EF4-FFF2-40B4-BE49-F238E27FC236}">
                    <a16:creationId xmlns:a16="http://schemas.microsoft.com/office/drawing/2014/main" id="{965A2407-584E-B248-87A3-CD88E93C743F}"/>
                  </a:ext>
                </a:extLst>
              </p:cNvPr>
              <p:cNvSpPr txBox="1">
                <a:spLocks noRot="1" noChangeAspect="1" noMove="1" noResize="1" noEditPoints="1" noAdjustHandles="1" noChangeArrowheads="1" noChangeShapeType="1" noTextEdit="1"/>
              </p:cNvSpPr>
              <p:nvPr/>
            </p:nvSpPr>
            <p:spPr>
              <a:xfrm>
                <a:off x="71941" y="1096120"/>
                <a:ext cx="7086600" cy="3256450"/>
              </a:xfrm>
              <a:prstGeom prst="rect">
                <a:avLst/>
              </a:prstGeom>
              <a:blipFill>
                <a:blip r:embed="rId2"/>
                <a:stretch>
                  <a:fillRect l="-716" t="-2724"/>
                </a:stretch>
              </a:blipFill>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DFE90AEE-0221-CE4D-1F61-5F9E186BF742}"/>
              </a:ext>
            </a:extLst>
          </p:cNvPr>
          <p:cNvGrpSpPr/>
          <p:nvPr/>
        </p:nvGrpSpPr>
        <p:grpSpPr>
          <a:xfrm>
            <a:off x="3316906" y="1403029"/>
            <a:ext cx="1905000" cy="2642632"/>
            <a:chOff x="4123194" y="1364218"/>
            <a:chExt cx="1905000" cy="2642632"/>
          </a:xfrm>
        </p:grpSpPr>
        <p:sp>
          <p:nvSpPr>
            <p:cNvPr id="18" name="TextBox 17">
              <a:extLst>
                <a:ext uri="{FF2B5EF4-FFF2-40B4-BE49-F238E27FC236}">
                  <a16:creationId xmlns:a16="http://schemas.microsoft.com/office/drawing/2014/main" id="{08D7756F-C9DA-B104-6264-B77FFDD8002A}"/>
                </a:ext>
              </a:extLst>
            </p:cNvPr>
            <p:cNvSpPr txBox="1"/>
            <p:nvPr/>
          </p:nvSpPr>
          <p:spPr>
            <a:xfrm>
              <a:off x="4470400" y="1364218"/>
              <a:ext cx="1210588" cy="369332"/>
            </a:xfrm>
            <a:prstGeom prst="rect">
              <a:avLst/>
            </a:prstGeom>
            <a:noFill/>
          </p:spPr>
          <p:txBody>
            <a:bodyPr wrap="none" rtlCol="0">
              <a:spAutoFit/>
            </a:bodyPr>
            <a:lstStyle/>
            <a:p>
              <a:r>
                <a:rPr lang="en-US" dirty="0"/>
                <a:t>X               Y</a:t>
              </a:r>
            </a:p>
          </p:txBody>
        </p:sp>
        <p:pic>
          <p:nvPicPr>
            <p:cNvPr id="26" name="Picture 25">
              <a:extLst>
                <a:ext uri="{FF2B5EF4-FFF2-40B4-BE49-F238E27FC236}">
                  <a16:creationId xmlns:a16="http://schemas.microsoft.com/office/drawing/2014/main" id="{66AF6463-6CC1-44CC-BB5F-AC3ED47620EC}"/>
                </a:ext>
              </a:extLst>
            </p:cNvPr>
            <p:cNvPicPr>
              <a:picLocks noChangeAspect="1"/>
            </p:cNvPicPr>
            <p:nvPr/>
          </p:nvPicPr>
          <p:blipFill>
            <a:blip r:embed="rId3"/>
            <a:stretch>
              <a:fillRect/>
            </a:stretch>
          </p:blipFill>
          <p:spPr>
            <a:xfrm>
              <a:off x="4123194" y="1733550"/>
              <a:ext cx="1905000" cy="2273300"/>
            </a:xfrm>
            <a:prstGeom prst="rect">
              <a:avLst/>
            </a:prstGeom>
          </p:spPr>
        </p:pic>
      </p:grpSp>
      <p:sp>
        <p:nvSpPr>
          <p:cNvPr id="8" name="TextBox 7">
            <a:extLst>
              <a:ext uri="{FF2B5EF4-FFF2-40B4-BE49-F238E27FC236}">
                <a16:creationId xmlns:a16="http://schemas.microsoft.com/office/drawing/2014/main" id="{04A945BD-F881-61BA-CF83-F3F9E5DEAE7F}"/>
              </a:ext>
            </a:extLst>
          </p:cNvPr>
          <p:cNvSpPr txBox="1"/>
          <p:nvPr/>
        </p:nvSpPr>
        <p:spPr>
          <a:xfrm>
            <a:off x="537812" y="5011140"/>
            <a:ext cx="5558188" cy="156966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600" u="sng" dirty="0"/>
              <a:t>Outliers Demonstration</a:t>
            </a:r>
          </a:p>
          <a:p>
            <a:endParaRPr lang="en-US" sz="1600" u="sng" dirty="0"/>
          </a:p>
          <a:p>
            <a:r>
              <a:rPr lang="en-US" sz="1600" dirty="0"/>
              <a:t>Let’s change one data point to see the effects on the correlation:</a:t>
            </a:r>
          </a:p>
          <a:p>
            <a:pPr marL="285750" indent="-285750">
              <a:buFont typeface="Arial" panose="020B0604020202020204" pitchFamily="34" charset="0"/>
              <a:buChar char="•"/>
            </a:pPr>
            <a:r>
              <a:rPr lang="en-US" sz="1600" dirty="0"/>
              <a:t>9</a:t>
            </a:r>
            <a:r>
              <a:rPr lang="en-US" sz="1600" baseline="30000" dirty="0"/>
              <a:t>th</a:t>
            </a:r>
            <a:r>
              <a:rPr lang="en-US" sz="1600" dirty="0"/>
              <a:t> observation: (4.4, 2.9) → (4.4, 3.8)</a:t>
            </a:r>
          </a:p>
          <a:p>
            <a:pPr marL="285750" indent="-285750">
              <a:buFont typeface="Arial" panose="020B0604020202020204" pitchFamily="34" charset="0"/>
              <a:buChar char="•"/>
            </a:pPr>
            <a:endParaRPr lang="en-US" sz="1600" dirty="0"/>
          </a:p>
          <a:p>
            <a:r>
              <a:rPr lang="en-US" sz="1600" dirty="0"/>
              <a:t>Now recalculate the correlation!</a:t>
            </a:r>
          </a:p>
        </p:txBody>
      </p:sp>
      <p:pic>
        <p:nvPicPr>
          <p:cNvPr id="9" name="Picture 8">
            <a:extLst>
              <a:ext uri="{FF2B5EF4-FFF2-40B4-BE49-F238E27FC236}">
                <a16:creationId xmlns:a16="http://schemas.microsoft.com/office/drawing/2014/main" id="{8164E99C-F938-B1D5-11E4-9690911808F9}"/>
              </a:ext>
            </a:extLst>
          </p:cNvPr>
          <p:cNvPicPr>
            <a:picLocks noChangeAspect="1"/>
          </p:cNvPicPr>
          <p:nvPr/>
        </p:nvPicPr>
        <p:blipFill>
          <a:blip r:embed="rId4"/>
          <a:stretch>
            <a:fillRect/>
          </a:stretch>
        </p:blipFill>
        <p:spPr>
          <a:xfrm>
            <a:off x="5988667" y="321500"/>
            <a:ext cx="2296704" cy="2195873"/>
          </a:xfrm>
          <a:prstGeom prst="rect">
            <a:avLst/>
          </a:prstGeom>
        </p:spPr>
      </p:pic>
      <p:grpSp>
        <p:nvGrpSpPr>
          <p:cNvPr id="20" name="Group 19">
            <a:extLst>
              <a:ext uri="{FF2B5EF4-FFF2-40B4-BE49-F238E27FC236}">
                <a16:creationId xmlns:a16="http://schemas.microsoft.com/office/drawing/2014/main" id="{435C5C68-97E2-45B0-BCC9-63D957BF51C7}"/>
              </a:ext>
            </a:extLst>
          </p:cNvPr>
          <p:cNvGrpSpPr/>
          <p:nvPr/>
        </p:nvGrpSpPr>
        <p:grpSpPr>
          <a:xfrm>
            <a:off x="6147479" y="4616893"/>
            <a:ext cx="2331041" cy="1914026"/>
            <a:chOff x="6147479" y="4616893"/>
            <a:chExt cx="2331041" cy="1914026"/>
          </a:xfrm>
        </p:grpSpPr>
        <p:grpSp>
          <p:nvGrpSpPr>
            <p:cNvPr id="23" name="Group 22">
              <a:extLst>
                <a:ext uri="{FF2B5EF4-FFF2-40B4-BE49-F238E27FC236}">
                  <a16:creationId xmlns:a16="http://schemas.microsoft.com/office/drawing/2014/main" id="{B5E77EF0-5C05-6976-50BE-0A1B8B70687E}"/>
                </a:ext>
              </a:extLst>
            </p:cNvPr>
            <p:cNvGrpSpPr/>
            <p:nvPr/>
          </p:nvGrpSpPr>
          <p:grpSpPr>
            <a:xfrm>
              <a:off x="6147479" y="4616893"/>
              <a:ext cx="2331041" cy="1914026"/>
              <a:chOff x="7528695" y="668666"/>
              <a:chExt cx="3511872" cy="2936899"/>
            </a:xfrm>
          </p:grpSpPr>
          <p:pic>
            <p:nvPicPr>
              <p:cNvPr id="25" name="Picture 24">
                <a:extLst>
                  <a:ext uri="{FF2B5EF4-FFF2-40B4-BE49-F238E27FC236}">
                    <a16:creationId xmlns:a16="http://schemas.microsoft.com/office/drawing/2014/main" id="{5B4CEE0B-2F15-E4EF-7D3A-8F5D5B42D0B6}"/>
                  </a:ext>
                </a:extLst>
              </p:cNvPr>
              <p:cNvPicPr>
                <a:picLocks noChangeAspect="1"/>
              </p:cNvPicPr>
              <p:nvPr/>
            </p:nvPicPr>
            <p:blipFill>
              <a:blip r:embed="rId4"/>
              <a:stretch>
                <a:fillRect/>
              </a:stretch>
            </p:blipFill>
            <p:spPr>
              <a:xfrm>
                <a:off x="8087617" y="782257"/>
                <a:ext cx="2952950" cy="2823308"/>
              </a:xfrm>
              <a:prstGeom prst="rect">
                <a:avLst/>
              </a:prstGeom>
            </p:spPr>
          </p:pic>
          <p:sp>
            <p:nvSpPr>
              <p:cNvPr id="27" name="&quot;No&quot; Symbol 26">
                <a:extLst>
                  <a:ext uri="{FF2B5EF4-FFF2-40B4-BE49-F238E27FC236}">
                    <a16:creationId xmlns:a16="http://schemas.microsoft.com/office/drawing/2014/main" id="{58E1B413-66C5-E8A1-1810-FE00873BC413}"/>
                  </a:ext>
                </a:extLst>
              </p:cNvPr>
              <p:cNvSpPr/>
              <p:nvPr/>
            </p:nvSpPr>
            <p:spPr>
              <a:xfrm>
                <a:off x="8616758" y="2854593"/>
                <a:ext cx="244699" cy="231820"/>
              </a:xfrm>
              <a:prstGeom prst="noSmoking">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DFE41A14-2D01-2EE8-8249-C52B4DF38D3A}"/>
                  </a:ext>
                </a:extLst>
              </p:cNvPr>
              <p:cNvSpPr/>
              <p:nvPr/>
            </p:nvSpPr>
            <p:spPr>
              <a:xfrm>
                <a:off x="8739107" y="1099837"/>
                <a:ext cx="122350" cy="123656"/>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471F4077-9786-6F3D-C4A7-954326BE0672}"/>
                  </a:ext>
                </a:extLst>
              </p:cNvPr>
              <p:cNvSpPr txBox="1"/>
              <p:nvPr/>
            </p:nvSpPr>
            <p:spPr>
              <a:xfrm>
                <a:off x="7528695" y="668666"/>
                <a:ext cx="779381" cy="261611"/>
              </a:xfrm>
              <a:prstGeom prst="rect">
                <a:avLst/>
              </a:prstGeom>
              <a:noFill/>
            </p:spPr>
            <p:txBody>
              <a:bodyPr wrap="none" rtlCol="0">
                <a:spAutoFit/>
              </a:bodyPr>
              <a:lstStyle/>
              <a:p>
                <a:r>
                  <a:rPr lang="en-US" sz="1100" dirty="0">
                    <a:solidFill>
                      <a:schemeClr val="accent2"/>
                    </a:solidFill>
                  </a:rPr>
                  <a:t>New point</a:t>
                </a:r>
              </a:p>
            </p:txBody>
          </p:sp>
        </p:grpSp>
        <p:cxnSp>
          <p:nvCxnSpPr>
            <p:cNvPr id="22" name="Straight Arrow Connector 21">
              <a:extLst>
                <a:ext uri="{FF2B5EF4-FFF2-40B4-BE49-F238E27FC236}">
                  <a16:creationId xmlns:a16="http://schemas.microsoft.com/office/drawing/2014/main" id="{08F4B198-DB21-C4CF-659C-67F65CC10827}"/>
                </a:ext>
              </a:extLst>
            </p:cNvPr>
            <p:cNvCxnSpPr/>
            <p:nvPr/>
          </p:nvCxnSpPr>
          <p:spPr>
            <a:xfrm flipV="1">
              <a:off x="6950902" y="5099850"/>
              <a:ext cx="0" cy="81835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4722877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000EC-1649-9743-BC02-5EAC1FEC2F82}"/>
              </a:ext>
            </a:extLst>
          </p:cNvPr>
          <p:cNvSpPr>
            <a:spLocks noGrp="1"/>
          </p:cNvSpPr>
          <p:nvPr>
            <p:ph type="title"/>
          </p:nvPr>
        </p:nvSpPr>
        <p:spPr>
          <a:xfrm>
            <a:off x="415600" y="18657"/>
            <a:ext cx="11360800" cy="763600"/>
          </a:xfrm>
        </p:spPr>
        <p:txBody>
          <a:bodyPr/>
          <a:lstStyle/>
          <a:p>
            <a:r>
              <a:rPr lang="en-US" sz="4000" dirty="0"/>
              <a:t>Using Calc - Correlation</a:t>
            </a:r>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965A2407-584E-B248-87A3-CD88E93C743F}"/>
                  </a:ext>
                </a:extLst>
              </p:cNvPr>
              <p:cNvSpPr txBox="1">
                <a:spLocks/>
              </p:cNvSpPr>
              <p:nvPr/>
            </p:nvSpPr>
            <p:spPr>
              <a:xfrm>
                <a:off x="71941" y="1096120"/>
                <a:ext cx="7086600" cy="325645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u="sng" dirty="0"/>
                  <a:t>GOAL</a:t>
                </a:r>
                <a:r>
                  <a:rPr lang="en-US" sz="1800" dirty="0"/>
                  <a:t>: Calculate the Correlation Coefficient!</a:t>
                </a:r>
              </a:p>
              <a:p>
                <a:pPr marL="0" indent="0">
                  <a:buFont typeface="Arial" panose="020B0604020202020204" pitchFamily="34" charset="0"/>
                  <a:buNone/>
                </a:pPr>
                <a:endParaRPr lang="en-US" sz="1800" dirty="0"/>
              </a:p>
              <a:p>
                <a:pPr marL="514350" indent="-514350">
                  <a:buFont typeface="+mj-lt"/>
                  <a:buAutoNum type="arabicPeriod"/>
                </a:pPr>
                <a:r>
                  <a:rPr lang="en-US" sz="1800" dirty="0"/>
                  <a:t>Enter data</a:t>
                </a:r>
              </a:p>
              <a:p>
                <a:pPr marL="914400" lvl="1" indent="-457200">
                  <a:buFont typeface="+mj-lt"/>
                  <a:buAutoNum type="alphaLcParenR"/>
                </a:pPr>
                <a:r>
                  <a:rPr lang="en-US" sz="1600" dirty="0"/>
                  <a:t>X data in L</a:t>
                </a:r>
                <a:r>
                  <a:rPr lang="en-US" sz="1600" baseline="-25000" dirty="0"/>
                  <a:t>1</a:t>
                </a:r>
                <a:endParaRPr lang="en-US" sz="1600" dirty="0"/>
              </a:p>
              <a:p>
                <a:pPr marL="914400" lvl="1" indent="-457200">
                  <a:buFont typeface="+mj-lt"/>
                  <a:buAutoNum type="alphaLcParenR"/>
                </a:pPr>
                <a:r>
                  <a:rPr lang="en-US" sz="1600" dirty="0"/>
                  <a:t>Y data in L</a:t>
                </a:r>
                <a:r>
                  <a:rPr lang="en-US" sz="1600" baseline="-25000" dirty="0"/>
                  <a:t>2</a:t>
                </a:r>
              </a:p>
              <a:p>
                <a:pPr marL="514350" indent="-514350">
                  <a:buFont typeface="+mj-lt"/>
                  <a:buAutoNum type="arabicPeriod"/>
                </a:pPr>
                <a:r>
                  <a:rPr lang="en-US" sz="1800" dirty="0" err="1"/>
                  <a:t>LinRegTTest</a:t>
                </a:r>
                <a:endParaRPr lang="en-US" sz="1800" dirty="0"/>
              </a:p>
              <a:p>
                <a:pPr marL="914400" lvl="1" indent="-457200">
                  <a:buFont typeface="+mj-lt"/>
                  <a:buAutoNum type="alphaLcParenR"/>
                </a:pPr>
                <a:r>
                  <a:rPr lang="en-US" sz="1600" dirty="0" err="1"/>
                  <a:t>Xlist</a:t>
                </a:r>
                <a:r>
                  <a:rPr lang="en-US" sz="1600" dirty="0"/>
                  <a:t> = L</a:t>
                </a:r>
                <a:r>
                  <a:rPr lang="en-US" sz="1600" baseline="-25000" dirty="0"/>
                  <a:t>1</a:t>
                </a:r>
                <a:endParaRPr lang="en-US" sz="1600" dirty="0"/>
              </a:p>
              <a:p>
                <a:pPr marL="914400" lvl="1" indent="-457200">
                  <a:buFont typeface="+mj-lt"/>
                  <a:buAutoNum type="alphaLcParenR"/>
                </a:pPr>
                <a:r>
                  <a:rPr lang="en-US" sz="1600" dirty="0" err="1"/>
                  <a:t>Ylist</a:t>
                </a:r>
                <a:r>
                  <a:rPr lang="en-US" sz="1600" dirty="0"/>
                  <a:t> = L</a:t>
                </a:r>
                <a:r>
                  <a:rPr lang="en-US" sz="1600" baseline="-25000" dirty="0"/>
                  <a:t>2</a:t>
                </a:r>
              </a:p>
              <a:p>
                <a:pPr marL="914400" lvl="1" indent="-457200">
                  <a:buFont typeface="+mj-lt"/>
                  <a:buAutoNum type="alphaLcParenR"/>
                </a:pPr>
                <a:r>
                  <a:rPr lang="en-US" sz="1600" dirty="0"/>
                  <a:t>Freq = 1</a:t>
                </a:r>
              </a:p>
              <a:p>
                <a:pPr marL="914400" lvl="1" indent="-457200">
                  <a:buFont typeface="+mj-lt"/>
                  <a:buAutoNum type="alphaLcParenR"/>
                </a:pPr>
                <a14:m>
                  <m:oMath xmlns:m="http://schemas.openxmlformats.org/officeDocument/2006/math">
                    <m:r>
                      <a:rPr lang="en-US" sz="1600" b="0" i="1" smtClean="0">
                        <a:latin typeface="Cambria Math" panose="02040503050406030204" pitchFamily="18" charset="0"/>
                      </a:rPr>
                      <m:t>𝛽</m:t>
                    </m:r>
                    <m:r>
                      <a:rPr lang="en-US" sz="1600" b="0" i="1" smtClean="0">
                        <a:latin typeface="Cambria Math" panose="02040503050406030204" pitchFamily="18" charset="0"/>
                      </a:rPr>
                      <m:t> &amp; </m:t>
                    </m:r>
                    <m:r>
                      <a:rPr lang="en-US" sz="1600" b="0" i="1" smtClean="0">
                        <a:latin typeface="Cambria Math" panose="02040503050406030204" pitchFamily="18" charset="0"/>
                      </a:rPr>
                      <m:t>𝜌</m:t>
                    </m:r>
                    <m:r>
                      <a:rPr lang="en-US" sz="1600" b="0" i="1" smtClean="0">
                        <a:latin typeface="Cambria Math" panose="02040503050406030204" pitchFamily="18" charset="0"/>
                      </a:rPr>
                      <m:t>: </m:t>
                    </m:r>
                  </m:oMath>
                </a14:m>
                <a:r>
                  <a:rPr lang="en-US" sz="1600" i="1" dirty="0"/>
                  <a:t>Ignore for now</a:t>
                </a:r>
              </a:p>
              <a:p>
                <a:pPr marL="914400" lvl="1" indent="-457200">
                  <a:buFont typeface="+mj-lt"/>
                  <a:buAutoNum type="alphaLcParenR"/>
                </a:pPr>
                <a:r>
                  <a:rPr lang="en-US" sz="1600" dirty="0" err="1"/>
                  <a:t>RegEQ</a:t>
                </a:r>
                <a:r>
                  <a:rPr lang="en-US" sz="1600" dirty="0"/>
                  <a:t>: </a:t>
                </a:r>
                <a:r>
                  <a:rPr lang="en-US" sz="1600" i="1" dirty="0"/>
                  <a:t>Leave blank for now</a:t>
                </a:r>
              </a:p>
              <a:p>
                <a:pPr marL="457200" lvl="1" indent="0">
                  <a:buNone/>
                </a:pPr>
                <a:r>
                  <a:rPr lang="en-US" sz="1600" dirty="0"/>
                  <a:t>Calculate</a:t>
                </a:r>
              </a:p>
              <a:p>
                <a:pPr marL="914400" lvl="1" indent="-457200">
                  <a:buFont typeface="+mj-lt"/>
                  <a:buAutoNum type="alphaLcParenR"/>
                </a:pPr>
                <a:endParaRPr lang="en-US" sz="1600" dirty="0"/>
              </a:p>
            </p:txBody>
          </p:sp>
        </mc:Choice>
        <mc:Fallback xmlns="">
          <p:sp>
            <p:nvSpPr>
              <p:cNvPr id="13" name="Content Placeholder 2">
                <a:extLst>
                  <a:ext uri="{FF2B5EF4-FFF2-40B4-BE49-F238E27FC236}">
                    <a16:creationId xmlns:a16="http://schemas.microsoft.com/office/drawing/2014/main" id="{965A2407-584E-B248-87A3-CD88E93C743F}"/>
                  </a:ext>
                </a:extLst>
              </p:cNvPr>
              <p:cNvSpPr txBox="1">
                <a:spLocks noRot="1" noChangeAspect="1" noMove="1" noResize="1" noEditPoints="1" noAdjustHandles="1" noChangeArrowheads="1" noChangeShapeType="1" noTextEdit="1"/>
              </p:cNvSpPr>
              <p:nvPr/>
            </p:nvSpPr>
            <p:spPr>
              <a:xfrm>
                <a:off x="71941" y="1096120"/>
                <a:ext cx="7086600" cy="3256450"/>
              </a:xfrm>
              <a:prstGeom prst="rect">
                <a:avLst/>
              </a:prstGeom>
              <a:blipFill>
                <a:blip r:embed="rId2"/>
                <a:stretch>
                  <a:fillRect l="-716" t="-2724"/>
                </a:stretch>
              </a:blipFill>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DFE90AEE-0221-CE4D-1F61-5F9E186BF742}"/>
              </a:ext>
            </a:extLst>
          </p:cNvPr>
          <p:cNvGrpSpPr/>
          <p:nvPr/>
        </p:nvGrpSpPr>
        <p:grpSpPr>
          <a:xfrm>
            <a:off x="3316906" y="1403029"/>
            <a:ext cx="1905000" cy="2642632"/>
            <a:chOff x="4123194" y="1364218"/>
            <a:chExt cx="1905000" cy="2642632"/>
          </a:xfrm>
        </p:grpSpPr>
        <p:sp>
          <p:nvSpPr>
            <p:cNvPr id="18" name="TextBox 17">
              <a:extLst>
                <a:ext uri="{FF2B5EF4-FFF2-40B4-BE49-F238E27FC236}">
                  <a16:creationId xmlns:a16="http://schemas.microsoft.com/office/drawing/2014/main" id="{08D7756F-C9DA-B104-6264-B77FFDD8002A}"/>
                </a:ext>
              </a:extLst>
            </p:cNvPr>
            <p:cNvSpPr txBox="1"/>
            <p:nvPr/>
          </p:nvSpPr>
          <p:spPr>
            <a:xfrm>
              <a:off x="4470400" y="1364218"/>
              <a:ext cx="1210588" cy="369332"/>
            </a:xfrm>
            <a:prstGeom prst="rect">
              <a:avLst/>
            </a:prstGeom>
            <a:noFill/>
          </p:spPr>
          <p:txBody>
            <a:bodyPr wrap="none" rtlCol="0">
              <a:spAutoFit/>
            </a:bodyPr>
            <a:lstStyle/>
            <a:p>
              <a:r>
                <a:rPr lang="en-US" dirty="0"/>
                <a:t>X               Y</a:t>
              </a:r>
            </a:p>
          </p:txBody>
        </p:sp>
        <p:pic>
          <p:nvPicPr>
            <p:cNvPr id="26" name="Picture 25">
              <a:extLst>
                <a:ext uri="{FF2B5EF4-FFF2-40B4-BE49-F238E27FC236}">
                  <a16:creationId xmlns:a16="http://schemas.microsoft.com/office/drawing/2014/main" id="{66AF6463-6CC1-44CC-BB5F-AC3ED47620EC}"/>
                </a:ext>
              </a:extLst>
            </p:cNvPr>
            <p:cNvPicPr>
              <a:picLocks noChangeAspect="1"/>
            </p:cNvPicPr>
            <p:nvPr/>
          </p:nvPicPr>
          <p:blipFill>
            <a:blip r:embed="rId3"/>
            <a:stretch>
              <a:fillRect/>
            </a:stretch>
          </p:blipFill>
          <p:spPr>
            <a:xfrm>
              <a:off x="4123194" y="1733550"/>
              <a:ext cx="1905000" cy="2273300"/>
            </a:xfrm>
            <a:prstGeom prst="rect">
              <a:avLst/>
            </a:prstGeom>
          </p:spPr>
        </p:pic>
      </p:grpSp>
      <p:sp>
        <p:nvSpPr>
          <p:cNvPr id="8" name="TextBox 7">
            <a:extLst>
              <a:ext uri="{FF2B5EF4-FFF2-40B4-BE49-F238E27FC236}">
                <a16:creationId xmlns:a16="http://schemas.microsoft.com/office/drawing/2014/main" id="{04A945BD-F881-61BA-CF83-F3F9E5DEAE7F}"/>
              </a:ext>
            </a:extLst>
          </p:cNvPr>
          <p:cNvSpPr txBox="1"/>
          <p:nvPr/>
        </p:nvSpPr>
        <p:spPr>
          <a:xfrm>
            <a:off x="537812" y="5011140"/>
            <a:ext cx="5558188" cy="156966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600" u="sng" dirty="0"/>
              <a:t>Outliers Demonstration</a:t>
            </a:r>
          </a:p>
          <a:p>
            <a:endParaRPr lang="en-US" sz="1600" u="sng" dirty="0"/>
          </a:p>
          <a:p>
            <a:r>
              <a:rPr lang="en-US" sz="1600" dirty="0"/>
              <a:t>Let’s change one data point to see the effects on the correlation:</a:t>
            </a:r>
          </a:p>
          <a:p>
            <a:pPr marL="285750" indent="-285750">
              <a:buFont typeface="Arial" panose="020B0604020202020204" pitchFamily="34" charset="0"/>
              <a:buChar char="•"/>
            </a:pPr>
            <a:r>
              <a:rPr lang="en-US" sz="1600" dirty="0"/>
              <a:t>9</a:t>
            </a:r>
            <a:r>
              <a:rPr lang="en-US" sz="1600" baseline="30000" dirty="0"/>
              <a:t>th</a:t>
            </a:r>
            <a:r>
              <a:rPr lang="en-US" sz="1600" dirty="0"/>
              <a:t> observation: (4.4, 2.9) → (4.4, 3.8)</a:t>
            </a:r>
          </a:p>
          <a:p>
            <a:pPr marL="285750" indent="-285750">
              <a:buFont typeface="Arial" panose="020B0604020202020204" pitchFamily="34" charset="0"/>
              <a:buChar char="•"/>
            </a:pPr>
            <a:endParaRPr lang="en-US" sz="1600" dirty="0"/>
          </a:p>
          <a:p>
            <a:r>
              <a:rPr lang="en-US" sz="1600" dirty="0"/>
              <a:t>Now recalculate the correlation!</a:t>
            </a:r>
          </a:p>
        </p:txBody>
      </p:sp>
      <p:grpSp>
        <p:nvGrpSpPr>
          <p:cNvPr id="33" name="Group 32">
            <a:extLst>
              <a:ext uri="{FF2B5EF4-FFF2-40B4-BE49-F238E27FC236}">
                <a16:creationId xmlns:a16="http://schemas.microsoft.com/office/drawing/2014/main" id="{6FDF39F4-E7A5-86F4-BFE1-178044416973}"/>
              </a:ext>
            </a:extLst>
          </p:cNvPr>
          <p:cNvGrpSpPr/>
          <p:nvPr/>
        </p:nvGrpSpPr>
        <p:grpSpPr>
          <a:xfrm>
            <a:off x="5755890" y="2642506"/>
            <a:ext cx="6364169" cy="2352501"/>
            <a:chOff x="5577506" y="2642506"/>
            <a:chExt cx="6364169" cy="2352501"/>
          </a:xfrm>
        </p:grpSpPr>
        <p:grpSp>
          <p:nvGrpSpPr>
            <p:cNvPr id="30" name="Group 29">
              <a:extLst>
                <a:ext uri="{FF2B5EF4-FFF2-40B4-BE49-F238E27FC236}">
                  <a16:creationId xmlns:a16="http://schemas.microsoft.com/office/drawing/2014/main" id="{05840BDD-13F7-4299-C09E-B4331337386F}"/>
                </a:ext>
              </a:extLst>
            </p:cNvPr>
            <p:cNvGrpSpPr/>
            <p:nvPr/>
          </p:nvGrpSpPr>
          <p:grpSpPr>
            <a:xfrm>
              <a:off x="5577506" y="2642506"/>
              <a:ext cx="4826000" cy="2352501"/>
              <a:chOff x="5577506" y="2642506"/>
              <a:chExt cx="4826000" cy="2352501"/>
            </a:xfrm>
          </p:grpSpPr>
          <p:grpSp>
            <p:nvGrpSpPr>
              <p:cNvPr id="25" name="Group 24">
                <a:extLst>
                  <a:ext uri="{FF2B5EF4-FFF2-40B4-BE49-F238E27FC236}">
                    <a16:creationId xmlns:a16="http://schemas.microsoft.com/office/drawing/2014/main" id="{F713777F-7949-1BAD-0CE6-09A7DBA0DA02}"/>
                  </a:ext>
                </a:extLst>
              </p:cNvPr>
              <p:cNvGrpSpPr/>
              <p:nvPr/>
            </p:nvGrpSpPr>
            <p:grpSpPr>
              <a:xfrm>
                <a:off x="5577506" y="2642506"/>
                <a:ext cx="4826000" cy="2352501"/>
                <a:chOff x="6565763" y="2819252"/>
                <a:chExt cx="4826000" cy="2352501"/>
              </a:xfrm>
            </p:grpSpPr>
            <p:pic>
              <p:nvPicPr>
                <p:cNvPr id="11" name="Picture 10">
                  <a:extLst>
                    <a:ext uri="{FF2B5EF4-FFF2-40B4-BE49-F238E27FC236}">
                      <a16:creationId xmlns:a16="http://schemas.microsoft.com/office/drawing/2014/main" id="{2C9EC40A-92F2-AF32-FC47-200A7F0CAEC8}"/>
                    </a:ext>
                  </a:extLst>
                </p:cNvPr>
                <p:cNvPicPr>
                  <a:picLocks noChangeAspect="1"/>
                </p:cNvPicPr>
                <p:nvPr/>
              </p:nvPicPr>
              <p:blipFill>
                <a:blip r:embed="rId4"/>
                <a:stretch>
                  <a:fillRect/>
                </a:stretch>
              </p:blipFill>
              <p:spPr>
                <a:xfrm>
                  <a:off x="6565763" y="2819252"/>
                  <a:ext cx="1549400" cy="1168400"/>
                </a:xfrm>
                <a:prstGeom prst="rect">
                  <a:avLst/>
                </a:prstGeom>
              </p:spPr>
            </p:pic>
            <p:pic>
              <p:nvPicPr>
                <p:cNvPr id="20" name="Picture 19">
                  <a:extLst>
                    <a:ext uri="{FF2B5EF4-FFF2-40B4-BE49-F238E27FC236}">
                      <a16:creationId xmlns:a16="http://schemas.microsoft.com/office/drawing/2014/main" id="{C223D311-1D9C-9B51-7CEE-1DAFE194A486}"/>
                    </a:ext>
                  </a:extLst>
                </p:cNvPr>
                <p:cNvPicPr>
                  <a:picLocks noChangeAspect="1"/>
                </p:cNvPicPr>
                <p:nvPr/>
              </p:nvPicPr>
              <p:blipFill>
                <a:blip r:embed="rId5"/>
                <a:stretch>
                  <a:fillRect/>
                </a:stretch>
              </p:blipFill>
              <p:spPr>
                <a:xfrm>
                  <a:off x="8204063" y="2819252"/>
                  <a:ext cx="1549400" cy="1168400"/>
                </a:xfrm>
                <a:prstGeom prst="rect">
                  <a:avLst/>
                </a:prstGeom>
              </p:spPr>
            </p:pic>
            <p:pic>
              <p:nvPicPr>
                <p:cNvPr id="22" name="Picture 21">
                  <a:extLst>
                    <a:ext uri="{FF2B5EF4-FFF2-40B4-BE49-F238E27FC236}">
                      <a16:creationId xmlns:a16="http://schemas.microsoft.com/office/drawing/2014/main" id="{34DF472A-C379-673A-4F97-3D685F91FA56}"/>
                    </a:ext>
                  </a:extLst>
                </p:cNvPr>
                <p:cNvPicPr>
                  <a:picLocks noChangeAspect="1"/>
                </p:cNvPicPr>
                <p:nvPr/>
              </p:nvPicPr>
              <p:blipFill>
                <a:blip r:embed="rId6"/>
                <a:stretch>
                  <a:fillRect/>
                </a:stretch>
              </p:blipFill>
              <p:spPr>
                <a:xfrm>
                  <a:off x="9842363" y="4003353"/>
                  <a:ext cx="1549400" cy="1168400"/>
                </a:xfrm>
                <a:prstGeom prst="rect">
                  <a:avLst/>
                </a:prstGeom>
              </p:spPr>
            </p:pic>
            <p:pic>
              <p:nvPicPr>
                <p:cNvPr id="24" name="Picture 23">
                  <a:extLst>
                    <a:ext uri="{FF2B5EF4-FFF2-40B4-BE49-F238E27FC236}">
                      <a16:creationId xmlns:a16="http://schemas.microsoft.com/office/drawing/2014/main" id="{8EB6B64A-0259-4617-250D-A03A99EC6977}"/>
                    </a:ext>
                  </a:extLst>
                </p:cNvPr>
                <p:cNvPicPr>
                  <a:picLocks noChangeAspect="1"/>
                </p:cNvPicPr>
                <p:nvPr/>
              </p:nvPicPr>
              <p:blipFill>
                <a:blip r:embed="rId7"/>
                <a:stretch>
                  <a:fillRect/>
                </a:stretch>
              </p:blipFill>
              <p:spPr>
                <a:xfrm>
                  <a:off x="9842363" y="2819252"/>
                  <a:ext cx="1549400" cy="1168400"/>
                </a:xfrm>
                <a:prstGeom prst="rect">
                  <a:avLst/>
                </a:prstGeom>
              </p:spPr>
            </p:pic>
          </p:grpSp>
          <p:sp>
            <p:nvSpPr>
              <p:cNvPr id="27" name="Rounded Rectangle 26">
                <a:extLst>
                  <a:ext uri="{FF2B5EF4-FFF2-40B4-BE49-F238E27FC236}">
                    <a16:creationId xmlns:a16="http://schemas.microsoft.com/office/drawing/2014/main" id="{4701CAEB-D6B3-0838-ADB1-C03BFE2A08D7}"/>
                  </a:ext>
                </a:extLst>
              </p:cNvPr>
              <p:cNvSpPr/>
              <p:nvPr/>
            </p:nvSpPr>
            <p:spPr>
              <a:xfrm>
                <a:off x="8905585" y="4771489"/>
                <a:ext cx="888642" cy="147149"/>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extBox 27">
              <a:extLst>
                <a:ext uri="{FF2B5EF4-FFF2-40B4-BE49-F238E27FC236}">
                  <a16:creationId xmlns:a16="http://schemas.microsoft.com/office/drawing/2014/main" id="{AE502AFC-6C74-EEF0-57CC-D05E15369555}"/>
                </a:ext>
              </a:extLst>
            </p:cNvPr>
            <p:cNvSpPr txBox="1"/>
            <p:nvPr/>
          </p:nvSpPr>
          <p:spPr>
            <a:xfrm>
              <a:off x="10454985" y="3902975"/>
              <a:ext cx="1486690" cy="1015663"/>
            </a:xfrm>
            <a:prstGeom prst="rect">
              <a:avLst/>
            </a:prstGeom>
            <a:noFill/>
          </p:spPr>
          <p:txBody>
            <a:bodyPr wrap="square" rtlCol="0">
              <a:spAutoFit/>
            </a:bodyPr>
            <a:lstStyle/>
            <a:p>
              <a:r>
                <a:rPr lang="en-US" sz="1200" dirty="0"/>
                <a:t>r = Correlation</a:t>
              </a:r>
            </a:p>
            <a:p>
              <a:endParaRPr lang="en-US" sz="1200" dirty="0"/>
            </a:p>
            <a:p>
              <a:r>
                <a:rPr lang="en-US" sz="1200" dirty="0"/>
                <a:t>This is the only output we need for now!</a:t>
              </a:r>
            </a:p>
          </p:txBody>
        </p:sp>
      </p:grpSp>
      <p:grpSp>
        <p:nvGrpSpPr>
          <p:cNvPr id="32" name="Group 31">
            <a:extLst>
              <a:ext uri="{FF2B5EF4-FFF2-40B4-BE49-F238E27FC236}">
                <a16:creationId xmlns:a16="http://schemas.microsoft.com/office/drawing/2014/main" id="{9E5BA8E3-759E-C652-CF5A-9912EFBE1799}"/>
              </a:ext>
            </a:extLst>
          </p:cNvPr>
          <p:cNvGrpSpPr/>
          <p:nvPr/>
        </p:nvGrpSpPr>
        <p:grpSpPr>
          <a:xfrm>
            <a:off x="6003758" y="327081"/>
            <a:ext cx="2296704" cy="2195873"/>
            <a:chOff x="5988667" y="321500"/>
            <a:chExt cx="2296704" cy="2195873"/>
          </a:xfrm>
        </p:grpSpPr>
        <p:pic>
          <p:nvPicPr>
            <p:cNvPr id="9" name="Picture 8">
              <a:extLst>
                <a:ext uri="{FF2B5EF4-FFF2-40B4-BE49-F238E27FC236}">
                  <a16:creationId xmlns:a16="http://schemas.microsoft.com/office/drawing/2014/main" id="{8164E99C-F938-B1D5-11E4-9690911808F9}"/>
                </a:ext>
              </a:extLst>
            </p:cNvPr>
            <p:cNvPicPr>
              <a:picLocks noChangeAspect="1"/>
            </p:cNvPicPr>
            <p:nvPr/>
          </p:nvPicPr>
          <p:blipFill>
            <a:blip r:embed="rId8"/>
            <a:stretch>
              <a:fillRect/>
            </a:stretch>
          </p:blipFill>
          <p:spPr>
            <a:xfrm>
              <a:off x="5988667" y="321500"/>
              <a:ext cx="2296704" cy="2195873"/>
            </a:xfrm>
            <a:prstGeom prst="rect">
              <a:avLst/>
            </a:prstGeom>
          </p:spPr>
        </p:pic>
        <p:sp>
          <p:nvSpPr>
            <p:cNvPr id="31" name="TextBox 30">
              <a:extLst>
                <a:ext uri="{FF2B5EF4-FFF2-40B4-BE49-F238E27FC236}">
                  <a16:creationId xmlns:a16="http://schemas.microsoft.com/office/drawing/2014/main" id="{480A80F5-0EB8-3D1A-F0F3-048B9A2AE215}"/>
                </a:ext>
              </a:extLst>
            </p:cNvPr>
            <p:cNvSpPr txBox="1"/>
            <p:nvPr/>
          </p:nvSpPr>
          <p:spPr>
            <a:xfrm>
              <a:off x="6486296" y="437550"/>
              <a:ext cx="1023799" cy="338554"/>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600" dirty="0"/>
                <a:t>r = 0.787</a:t>
              </a:r>
            </a:p>
          </p:txBody>
        </p:sp>
      </p:grpSp>
      <p:grpSp>
        <p:nvGrpSpPr>
          <p:cNvPr id="40" name="Group 39">
            <a:extLst>
              <a:ext uri="{FF2B5EF4-FFF2-40B4-BE49-F238E27FC236}">
                <a16:creationId xmlns:a16="http://schemas.microsoft.com/office/drawing/2014/main" id="{44935667-AADA-8648-6D3C-E0BCD7575B0C}"/>
              </a:ext>
            </a:extLst>
          </p:cNvPr>
          <p:cNvGrpSpPr/>
          <p:nvPr/>
        </p:nvGrpSpPr>
        <p:grpSpPr>
          <a:xfrm>
            <a:off x="8588701" y="5211770"/>
            <a:ext cx="3187699" cy="1168400"/>
            <a:chOff x="4907816" y="3872761"/>
            <a:chExt cx="3187699" cy="1168400"/>
          </a:xfrm>
        </p:grpSpPr>
        <p:grpSp>
          <p:nvGrpSpPr>
            <p:cNvPr id="38" name="Group 37">
              <a:extLst>
                <a:ext uri="{FF2B5EF4-FFF2-40B4-BE49-F238E27FC236}">
                  <a16:creationId xmlns:a16="http://schemas.microsoft.com/office/drawing/2014/main" id="{D140CF79-A0D6-6ED6-E708-1333F342912B}"/>
                </a:ext>
              </a:extLst>
            </p:cNvPr>
            <p:cNvGrpSpPr/>
            <p:nvPr/>
          </p:nvGrpSpPr>
          <p:grpSpPr>
            <a:xfrm>
              <a:off x="4907816" y="3872761"/>
              <a:ext cx="3187699" cy="1168400"/>
              <a:chOff x="4907816" y="3872761"/>
              <a:chExt cx="3187699" cy="1168400"/>
            </a:xfrm>
          </p:grpSpPr>
          <p:pic>
            <p:nvPicPr>
              <p:cNvPr id="35" name="Picture 34">
                <a:extLst>
                  <a:ext uri="{FF2B5EF4-FFF2-40B4-BE49-F238E27FC236}">
                    <a16:creationId xmlns:a16="http://schemas.microsoft.com/office/drawing/2014/main" id="{428C02FB-3EE0-5730-85DF-36D24C717ED3}"/>
                  </a:ext>
                </a:extLst>
              </p:cNvPr>
              <p:cNvPicPr>
                <a:picLocks noChangeAspect="1"/>
              </p:cNvPicPr>
              <p:nvPr/>
            </p:nvPicPr>
            <p:blipFill>
              <a:blip r:embed="rId9"/>
              <a:stretch>
                <a:fillRect/>
              </a:stretch>
            </p:blipFill>
            <p:spPr>
              <a:xfrm>
                <a:off x="4907816" y="3872761"/>
                <a:ext cx="1549400" cy="1168400"/>
              </a:xfrm>
              <a:prstGeom prst="rect">
                <a:avLst/>
              </a:prstGeom>
            </p:spPr>
          </p:pic>
          <p:pic>
            <p:nvPicPr>
              <p:cNvPr id="37" name="Picture 36">
                <a:extLst>
                  <a:ext uri="{FF2B5EF4-FFF2-40B4-BE49-F238E27FC236}">
                    <a16:creationId xmlns:a16="http://schemas.microsoft.com/office/drawing/2014/main" id="{7D03D570-FDAF-02D7-8A7D-78026EA6676C}"/>
                  </a:ext>
                </a:extLst>
              </p:cNvPr>
              <p:cNvPicPr>
                <a:picLocks noChangeAspect="1"/>
              </p:cNvPicPr>
              <p:nvPr/>
            </p:nvPicPr>
            <p:blipFill>
              <a:blip r:embed="rId10"/>
              <a:stretch>
                <a:fillRect/>
              </a:stretch>
            </p:blipFill>
            <p:spPr>
              <a:xfrm>
                <a:off x="6546115" y="3872761"/>
                <a:ext cx="1549400" cy="1168400"/>
              </a:xfrm>
              <a:prstGeom prst="rect">
                <a:avLst/>
              </a:prstGeom>
            </p:spPr>
          </p:pic>
        </p:grpSp>
        <p:sp>
          <p:nvSpPr>
            <p:cNvPr id="39" name="Rounded Rectangle 38">
              <a:extLst>
                <a:ext uri="{FF2B5EF4-FFF2-40B4-BE49-F238E27FC236}">
                  <a16:creationId xmlns:a16="http://schemas.microsoft.com/office/drawing/2014/main" id="{353808B6-9D9D-D0CC-4D45-C89314EBCC5C}"/>
                </a:ext>
              </a:extLst>
            </p:cNvPr>
            <p:cNvSpPr/>
            <p:nvPr/>
          </p:nvSpPr>
          <p:spPr>
            <a:xfrm>
              <a:off x="6570615" y="4797070"/>
              <a:ext cx="888642" cy="154390"/>
            </a:xfrm>
            <a:prstGeom prst="round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7B893AF2-AC9A-D3E5-E373-C26F82499A7B}"/>
              </a:ext>
            </a:extLst>
          </p:cNvPr>
          <p:cNvGrpSpPr/>
          <p:nvPr/>
        </p:nvGrpSpPr>
        <p:grpSpPr>
          <a:xfrm>
            <a:off x="6147479" y="4616893"/>
            <a:ext cx="2331041" cy="1914026"/>
            <a:chOff x="6147479" y="4616893"/>
            <a:chExt cx="2331041" cy="1914026"/>
          </a:xfrm>
        </p:grpSpPr>
        <p:grpSp>
          <p:nvGrpSpPr>
            <p:cNvPr id="3" name="Group 2">
              <a:extLst>
                <a:ext uri="{FF2B5EF4-FFF2-40B4-BE49-F238E27FC236}">
                  <a16:creationId xmlns:a16="http://schemas.microsoft.com/office/drawing/2014/main" id="{7530C6B5-036D-5608-7920-8F5DC907938E}"/>
                </a:ext>
              </a:extLst>
            </p:cNvPr>
            <p:cNvGrpSpPr/>
            <p:nvPr/>
          </p:nvGrpSpPr>
          <p:grpSpPr>
            <a:xfrm>
              <a:off x="6147479" y="4616893"/>
              <a:ext cx="2331041" cy="1914026"/>
              <a:chOff x="6194772" y="4697460"/>
              <a:chExt cx="2331041" cy="1914026"/>
            </a:xfrm>
          </p:grpSpPr>
          <p:grpSp>
            <p:nvGrpSpPr>
              <p:cNvPr id="14" name="Group 13">
                <a:extLst>
                  <a:ext uri="{FF2B5EF4-FFF2-40B4-BE49-F238E27FC236}">
                    <a16:creationId xmlns:a16="http://schemas.microsoft.com/office/drawing/2014/main" id="{B7E4764C-E0CB-1D8E-0B0F-CA79A40704EE}"/>
                  </a:ext>
                </a:extLst>
              </p:cNvPr>
              <p:cNvGrpSpPr/>
              <p:nvPr/>
            </p:nvGrpSpPr>
            <p:grpSpPr>
              <a:xfrm>
                <a:off x="6194772" y="4697460"/>
                <a:ext cx="2331041" cy="1914026"/>
                <a:chOff x="7528695" y="668666"/>
                <a:chExt cx="3511872" cy="2936899"/>
              </a:xfrm>
            </p:grpSpPr>
            <p:pic>
              <p:nvPicPr>
                <p:cNvPr id="15" name="Picture 14">
                  <a:extLst>
                    <a:ext uri="{FF2B5EF4-FFF2-40B4-BE49-F238E27FC236}">
                      <a16:creationId xmlns:a16="http://schemas.microsoft.com/office/drawing/2014/main" id="{1C7AD1F3-E36F-6DA0-0FB8-3BB7420FA4B5}"/>
                    </a:ext>
                  </a:extLst>
                </p:cNvPr>
                <p:cNvPicPr>
                  <a:picLocks noChangeAspect="1"/>
                </p:cNvPicPr>
                <p:nvPr/>
              </p:nvPicPr>
              <p:blipFill>
                <a:blip r:embed="rId8"/>
                <a:stretch>
                  <a:fillRect/>
                </a:stretch>
              </p:blipFill>
              <p:spPr>
                <a:xfrm>
                  <a:off x="8087617" y="782257"/>
                  <a:ext cx="2952950" cy="2823308"/>
                </a:xfrm>
                <a:prstGeom prst="rect">
                  <a:avLst/>
                </a:prstGeom>
              </p:spPr>
            </p:pic>
            <p:sp>
              <p:nvSpPr>
                <p:cNvPr id="16" name="&quot;No&quot; Symbol 15">
                  <a:extLst>
                    <a:ext uri="{FF2B5EF4-FFF2-40B4-BE49-F238E27FC236}">
                      <a16:creationId xmlns:a16="http://schemas.microsoft.com/office/drawing/2014/main" id="{656B896D-2DBE-150D-5E83-810B3C76233C}"/>
                    </a:ext>
                  </a:extLst>
                </p:cNvPr>
                <p:cNvSpPr/>
                <p:nvPr/>
              </p:nvSpPr>
              <p:spPr>
                <a:xfrm>
                  <a:off x="8616758" y="2854593"/>
                  <a:ext cx="244699" cy="231820"/>
                </a:xfrm>
                <a:prstGeom prst="noSmoking">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Oval 16">
                  <a:extLst>
                    <a:ext uri="{FF2B5EF4-FFF2-40B4-BE49-F238E27FC236}">
                      <a16:creationId xmlns:a16="http://schemas.microsoft.com/office/drawing/2014/main" id="{2B1D7D63-9B37-E73C-99F0-F5AE18B6B084}"/>
                    </a:ext>
                  </a:extLst>
                </p:cNvPr>
                <p:cNvSpPr/>
                <p:nvPr/>
              </p:nvSpPr>
              <p:spPr>
                <a:xfrm>
                  <a:off x="8739107" y="1099837"/>
                  <a:ext cx="122350" cy="123656"/>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456BE70F-5F84-5F36-754D-80B17CE28F29}"/>
                    </a:ext>
                  </a:extLst>
                </p:cNvPr>
                <p:cNvSpPr txBox="1"/>
                <p:nvPr/>
              </p:nvSpPr>
              <p:spPr>
                <a:xfrm>
                  <a:off x="7528695" y="668666"/>
                  <a:ext cx="779381" cy="261611"/>
                </a:xfrm>
                <a:prstGeom prst="rect">
                  <a:avLst/>
                </a:prstGeom>
                <a:noFill/>
              </p:spPr>
              <p:txBody>
                <a:bodyPr wrap="none" rtlCol="0">
                  <a:spAutoFit/>
                </a:bodyPr>
                <a:lstStyle/>
                <a:p>
                  <a:r>
                    <a:rPr lang="en-US" sz="1100" dirty="0">
                      <a:solidFill>
                        <a:schemeClr val="accent2"/>
                      </a:solidFill>
                    </a:rPr>
                    <a:t>New point</a:t>
                  </a:r>
                </a:p>
              </p:txBody>
            </p:sp>
          </p:grpSp>
          <p:sp>
            <p:nvSpPr>
              <p:cNvPr id="44" name="TextBox 43">
                <a:extLst>
                  <a:ext uri="{FF2B5EF4-FFF2-40B4-BE49-F238E27FC236}">
                    <a16:creationId xmlns:a16="http://schemas.microsoft.com/office/drawing/2014/main" id="{7451A3A4-8D14-F142-62BC-0CC8EE199BCB}"/>
                  </a:ext>
                </a:extLst>
              </p:cNvPr>
              <p:cNvSpPr txBox="1"/>
              <p:nvPr/>
            </p:nvSpPr>
            <p:spPr>
              <a:xfrm>
                <a:off x="7243453" y="4841863"/>
                <a:ext cx="1023799" cy="338554"/>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600" dirty="0"/>
                  <a:t>r = 0.275</a:t>
                </a:r>
              </a:p>
            </p:txBody>
          </p:sp>
        </p:grpSp>
        <p:cxnSp>
          <p:nvCxnSpPr>
            <p:cNvPr id="5" name="Straight Arrow Connector 4">
              <a:extLst>
                <a:ext uri="{FF2B5EF4-FFF2-40B4-BE49-F238E27FC236}">
                  <a16:creationId xmlns:a16="http://schemas.microsoft.com/office/drawing/2014/main" id="{E9B04300-4283-30C6-289A-7DB2A744047C}"/>
                </a:ext>
              </a:extLst>
            </p:cNvPr>
            <p:cNvCxnSpPr/>
            <p:nvPr/>
          </p:nvCxnSpPr>
          <p:spPr>
            <a:xfrm flipV="1">
              <a:off x="6950902" y="5099850"/>
              <a:ext cx="0" cy="81835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7" name="TextBox 6">
            <a:extLst>
              <a:ext uri="{FF2B5EF4-FFF2-40B4-BE49-F238E27FC236}">
                <a16:creationId xmlns:a16="http://schemas.microsoft.com/office/drawing/2014/main" id="{07CFAE8A-6872-D09D-AE9C-8CB384CC8A24}"/>
              </a:ext>
            </a:extLst>
          </p:cNvPr>
          <p:cNvSpPr txBox="1"/>
          <p:nvPr/>
        </p:nvSpPr>
        <p:spPr>
          <a:xfrm>
            <a:off x="8588701" y="1052441"/>
            <a:ext cx="3573228"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u="sng" dirty="0">
                <a:solidFill>
                  <a:srgbClr val="7030A0"/>
                </a:solidFill>
              </a:rPr>
              <a:t>Impact on Correlation</a:t>
            </a:r>
          </a:p>
          <a:p>
            <a:pPr marL="285750" indent="-285750">
              <a:buFont typeface="Arial" panose="020B0604020202020204" pitchFamily="34" charset="0"/>
              <a:buChar char="•"/>
            </a:pPr>
            <a:r>
              <a:rPr lang="en-US" sz="1200" dirty="0">
                <a:solidFill>
                  <a:srgbClr val="7030A0"/>
                </a:solidFill>
              </a:rPr>
              <a:t>Changing </a:t>
            </a:r>
            <a:r>
              <a:rPr lang="en-US" sz="1200" u="sng" dirty="0">
                <a:solidFill>
                  <a:srgbClr val="7030A0"/>
                </a:solidFill>
              </a:rPr>
              <a:t>one point decreased the correlation by 0.512</a:t>
            </a:r>
            <a:r>
              <a:rPr lang="en-US" sz="1200" dirty="0">
                <a:solidFill>
                  <a:srgbClr val="7030A0"/>
                </a:solidFill>
              </a:rPr>
              <a:t> (which is slightly more than a quarter of the total scale (total range is from -1 to 1, length 2)</a:t>
            </a:r>
          </a:p>
          <a:p>
            <a:pPr marL="285750" indent="-285750">
              <a:buFont typeface="Arial" panose="020B0604020202020204" pitchFamily="34" charset="0"/>
              <a:buChar char="•"/>
            </a:pPr>
            <a:r>
              <a:rPr lang="en-US" sz="1200" dirty="0">
                <a:solidFill>
                  <a:srgbClr val="7030A0"/>
                </a:solidFill>
              </a:rPr>
              <a:t>This illustrates how </a:t>
            </a:r>
            <a:r>
              <a:rPr lang="en-US" sz="1200" u="sng" dirty="0">
                <a:solidFill>
                  <a:srgbClr val="7030A0"/>
                </a:solidFill>
              </a:rPr>
              <a:t>sensitive</a:t>
            </a:r>
            <a:r>
              <a:rPr lang="en-US" sz="1200" dirty="0">
                <a:solidFill>
                  <a:srgbClr val="7030A0"/>
                </a:solidFill>
              </a:rPr>
              <a:t> the </a:t>
            </a:r>
            <a:r>
              <a:rPr lang="en-US" sz="1200" u="sng" dirty="0">
                <a:solidFill>
                  <a:srgbClr val="7030A0"/>
                </a:solidFill>
              </a:rPr>
              <a:t>correlation</a:t>
            </a:r>
            <a:r>
              <a:rPr lang="en-US" sz="1200" dirty="0">
                <a:solidFill>
                  <a:srgbClr val="7030A0"/>
                </a:solidFill>
              </a:rPr>
              <a:t> can be, especially with </a:t>
            </a:r>
            <a:r>
              <a:rPr lang="en-US" sz="1200" u="sng" dirty="0">
                <a:solidFill>
                  <a:srgbClr val="7030A0"/>
                </a:solidFill>
              </a:rPr>
              <a:t>small sample sizes</a:t>
            </a:r>
          </a:p>
        </p:txBody>
      </p:sp>
      <p:cxnSp>
        <p:nvCxnSpPr>
          <p:cNvPr id="12" name="Straight Arrow Connector 11">
            <a:extLst>
              <a:ext uri="{FF2B5EF4-FFF2-40B4-BE49-F238E27FC236}">
                <a16:creationId xmlns:a16="http://schemas.microsoft.com/office/drawing/2014/main" id="{802E7CE0-F1BA-EEED-33A8-0414A5906929}"/>
              </a:ext>
            </a:extLst>
          </p:cNvPr>
          <p:cNvCxnSpPr/>
          <p:nvPr/>
        </p:nvCxnSpPr>
        <p:spPr>
          <a:xfrm flipH="1" flipV="1">
            <a:off x="7708059" y="797958"/>
            <a:ext cx="880642" cy="605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F8C2A40-13D9-3C85-E921-0A9E10745742}"/>
              </a:ext>
            </a:extLst>
          </p:cNvPr>
          <p:cNvCxnSpPr>
            <a:cxnSpLocks/>
          </p:cNvCxnSpPr>
          <p:nvPr/>
        </p:nvCxnSpPr>
        <p:spPr>
          <a:xfrm flipH="1">
            <a:off x="8148380" y="2224863"/>
            <a:ext cx="460831" cy="2477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2647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598F0-D813-C268-3054-D433DCD54DB8}"/>
              </a:ext>
            </a:extLst>
          </p:cNvPr>
          <p:cNvSpPr>
            <a:spLocks noGrp="1"/>
          </p:cNvSpPr>
          <p:nvPr>
            <p:ph type="title"/>
          </p:nvPr>
        </p:nvSpPr>
        <p:spPr>
          <a:xfrm>
            <a:off x="381000" y="0"/>
            <a:ext cx="10515600" cy="1325563"/>
          </a:xfrm>
        </p:spPr>
        <p:txBody>
          <a:bodyPr/>
          <a:lstStyle/>
          <a:p>
            <a:r>
              <a:rPr lang="en-US" dirty="0"/>
              <a:t>Test for a Linear Relationship via Correlation</a:t>
            </a:r>
          </a:p>
        </p:txBody>
      </p:sp>
      <p:sp>
        <p:nvSpPr>
          <p:cNvPr id="3" name="Content Placeholder 2">
            <a:extLst>
              <a:ext uri="{FF2B5EF4-FFF2-40B4-BE49-F238E27FC236}">
                <a16:creationId xmlns:a16="http://schemas.microsoft.com/office/drawing/2014/main" id="{0A0FAB23-213E-DE00-C7C3-9846F0A6AD54}"/>
              </a:ext>
            </a:extLst>
          </p:cNvPr>
          <p:cNvSpPr>
            <a:spLocks noGrp="1"/>
          </p:cNvSpPr>
          <p:nvPr>
            <p:ph idx="1"/>
          </p:nvPr>
        </p:nvSpPr>
        <p:spPr>
          <a:xfrm>
            <a:off x="198549" y="1135837"/>
            <a:ext cx="12175901" cy="2293163"/>
          </a:xfrm>
        </p:spPr>
        <p:txBody>
          <a:bodyPr>
            <a:normAutofit fontScale="85000" lnSpcReduction="10000"/>
          </a:bodyPr>
          <a:lstStyle/>
          <a:p>
            <a:pPr marL="0" indent="0">
              <a:buNone/>
            </a:pPr>
            <a:r>
              <a:rPr lang="en-US" sz="2100" u="sng" dirty="0"/>
              <a:t>Test for a Linear Relationship</a:t>
            </a:r>
          </a:p>
          <a:p>
            <a:pPr marL="0" indent="0">
              <a:buNone/>
            </a:pPr>
            <a:endParaRPr lang="en-US" sz="2100" u="sng" dirty="0"/>
          </a:p>
          <a:p>
            <a:r>
              <a:rPr lang="en-US" sz="1800" dirty="0"/>
              <a:t>In order to test for a significant </a:t>
            </a:r>
            <a:r>
              <a:rPr lang="en-US" sz="1800" u="sng" dirty="0"/>
              <a:t>linear relationship</a:t>
            </a:r>
            <a:r>
              <a:rPr lang="en-US" sz="1800" dirty="0"/>
              <a:t> between two quantitative variables, we can do a </a:t>
            </a:r>
            <a:r>
              <a:rPr lang="en-US" sz="1800" u="sng" dirty="0"/>
              <a:t>test on the correlation</a:t>
            </a:r>
          </a:p>
          <a:p>
            <a:pPr lvl="1"/>
            <a:r>
              <a:rPr lang="en-US" sz="1800" dirty="0"/>
              <a:t>Recall Correlation measures the strength of a LINEAR relationship</a:t>
            </a:r>
          </a:p>
          <a:p>
            <a:pPr lvl="1"/>
            <a:r>
              <a:rPr lang="en-US" sz="1800" dirty="0"/>
              <a:t>So if the correlation is </a:t>
            </a:r>
            <a:r>
              <a:rPr lang="en-US" sz="1800" u="sng" dirty="0"/>
              <a:t>large enough in magnitude</a:t>
            </a:r>
            <a:r>
              <a:rPr lang="en-US" sz="1800" dirty="0"/>
              <a:t>, we can conclude that a </a:t>
            </a:r>
            <a:r>
              <a:rPr lang="en-US" sz="1800" u="sng" dirty="0"/>
              <a:t>linear relationship is indeed present</a:t>
            </a:r>
          </a:p>
          <a:p>
            <a:pPr lvl="1"/>
            <a:endParaRPr lang="en-US" sz="1800" dirty="0"/>
          </a:p>
          <a:p>
            <a:r>
              <a:rPr lang="en-US" sz="1800" dirty="0"/>
              <a:t>If we have a linear relationship between our independent and dependent variable, we can estimate our “best” line and use that to make predictions!</a:t>
            </a:r>
          </a:p>
          <a:p>
            <a:pPr lvl="1"/>
            <a:r>
              <a:rPr lang="en-US" sz="1900" dirty="0"/>
              <a:t>This is ultimate goal!</a:t>
            </a:r>
            <a:endParaRPr lang="en-US" sz="2600" dirty="0"/>
          </a:p>
        </p:txBody>
      </p:sp>
      <p:sp>
        <p:nvSpPr>
          <p:cNvPr id="6" name="TextBox 5">
            <a:extLst>
              <a:ext uri="{FF2B5EF4-FFF2-40B4-BE49-F238E27FC236}">
                <a16:creationId xmlns:a16="http://schemas.microsoft.com/office/drawing/2014/main" id="{5791E06B-BE21-E235-885D-21D4CDF51280}"/>
              </a:ext>
            </a:extLst>
          </p:cNvPr>
          <p:cNvSpPr txBox="1"/>
          <p:nvPr/>
        </p:nvSpPr>
        <p:spPr>
          <a:xfrm>
            <a:off x="381000" y="3745478"/>
            <a:ext cx="11811000" cy="2616101"/>
          </a:xfrm>
          <a:prstGeom prst="rect">
            <a:avLst/>
          </a:prstGeom>
          <a:noFill/>
        </p:spPr>
        <p:txBody>
          <a:bodyPr wrap="square" rtlCol="0">
            <a:spAutoFit/>
          </a:bodyPr>
          <a:lstStyle/>
          <a:p>
            <a:r>
              <a:rPr lang="en-US" sz="2000" u="sng" dirty="0"/>
              <a:t>Process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Before we run our test, </a:t>
            </a:r>
            <a:r>
              <a:rPr lang="en-US" sz="1600" u="sng" dirty="0"/>
              <a:t>we have to look at the scatterplot</a:t>
            </a:r>
            <a:r>
              <a:rPr lang="en-US" sz="1600" dirty="0"/>
              <a:t>!</a:t>
            </a:r>
          </a:p>
          <a:p>
            <a:pPr marL="742950" lvl="1" indent="-285750">
              <a:buFont typeface="Arial" panose="020B0604020202020204" pitchFamily="34" charset="0"/>
              <a:buChar char="•"/>
            </a:pPr>
            <a:r>
              <a:rPr lang="en-US" sz="1600" i="1" dirty="0">
                <a:solidFill>
                  <a:srgbClr val="7030A0"/>
                </a:solidFill>
              </a:rPr>
              <a:t>* This is </a:t>
            </a:r>
            <a:r>
              <a:rPr lang="en-US" sz="1600" i="1" dirty="0" err="1">
                <a:solidFill>
                  <a:srgbClr val="7030A0"/>
                </a:solidFill>
              </a:rPr>
              <a:t>kinda</a:t>
            </a:r>
            <a:r>
              <a:rPr lang="en-US" sz="1600" i="1" dirty="0">
                <a:solidFill>
                  <a:srgbClr val="7030A0"/>
                </a:solidFill>
              </a:rPr>
              <a:t> going to be our assumption for this test! (along with having a random sample two quantitative variables! Although we won’t have to mention these)</a:t>
            </a:r>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We are looking for the </a:t>
            </a:r>
            <a:r>
              <a:rPr lang="en-US" sz="1600" b="1" dirty="0"/>
              <a:t>form</a:t>
            </a:r>
            <a:r>
              <a:rPr lang="en-US" sz="1600" dirty="0"/>
              <a:t>!</a:t>
            </a:r>
            <a:endParaRPr lang="en-US" sz="1600" u="sng" dirty="0"/>
          </a:p>
          <a:p>
            <a:pPr marL="285750" indent="-285750">
              <a:buFont typeface="Arial" panose="020B0604020202020204" pitchFamily="34" charset="0"/>
              <a:buChar char="•"/>
            </a:pPr>
            <a:endParaRPr lang="en-US" sz="1600" u="sng" dirty="0"/>
          </a:p>
          <a:p>
            <a:pPr marL="285750" indent="-285750">
              <a:buFont typeface="Arial" panose="020B0604020202020204" pitchFamily="34" charset="0"/>
              <a:buChar char="•"/>
            </a:pPr>
            <a:r>
              <a:rPr lang="en-US" sz="1600" u="sng" dirty="0"/>
              <a:t>If the data look at all linear</a:t>
            </a:r>
            <a:r>
              <a:rPr lang="en-US" sz="1600" dirty="0"/>
              <a:t>, then we can </a:t>
            </a:r>
            <a:r>
              <a:rPr lang="en-US" sz="1600" u="sng" dirty="0"/>
              <a:t>conduct a hypothesis test</a:t>
            </a:r>
            <a:r>
              <a:rPr lang="en-US" sz="1600" dirty="0"/>
              <a:t> using the same procedures we have learned before</a:t>
            </a:r>
            <a:endParaRPr lang="en-US" sz="1600" b="1" dirty="0"/>
          </a:p>
          <a:p>
            <a:pPr marL="1200150" lvl="2"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28550620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3F392-80A7-B978-AB48-0471D7EA8E1D}"/>
              </a:ext>
            </a:extLst>
          </p:cNvPr>
          <p:cNvSpPr>
            <a:spLocks noGrp="1"/>
          </p:cNvSpPr>
          <p:nvPr>
            <p:ph type="title"/>
          </p:nvPr>
        </p:nvSpPr>
        <p:spPr>
          <a:xfrm>
            <a:off x="102021" y="-356294"/>
            <a:ext cx="10515600" cy="1325563"/>
          </a:xfrm>
        </p:spPr>
        <p:txBody>
          <a:bodyPr/>
          <a:lstStyle/>
          <a:p>
            <a:r>
              <a:rPr lang="en-US" dirty="0"/>
              <a:t>Hypotheses</a:t>
            </a:r>
          </a:p>
        </p:txBody>
      </p:sp>
      <p:sp>
        <p:nvSpPr>
          <p:cNvPr id="3" name="Content Placeholder 2">
            <a:extLst>
              <a:ext uri="{FF2B5EF4-FFF2-40B4-BE49-F238E27FC236}">
                <a16:creationId xmlns:a16="http://schemas.microsoft.com/office/drawing/2014/main" id="{D12FCC07-7FA4-9820-479F-9380B66A2BE7}"/>
              </a:ext>
            </a:extLst>
          </p:cNvPr>
          <p:cNvSpPr>
            <a:spLocks noGrp="1"/>
          </p:cNvSpPr>
          <p:nvPr>
            <p:ph idx="1"/>
          </p:nvPr>
        </p:nvSpPr>
        <p:spPr>
          <a:xfrm>
            <a:off x="0" y="600230"/>
            <a:ext cx="12497694" cy="5451477"/>
          </a:xfrm>
        </p:spPr>
        <p:txBody>
          <a:bodyPr>
            <a:noAutofit/>
          </a:bodyPr>
          <a:lstStyle/>
          <a:p>
            <a:pPr marL="0" indent="0">
              <a:lnSpc>
                <a:spcPct val="100000"/>
              </a:lnSpc>
              <a:spcBef>
                <a:spcPts val="0"/>
              </a:spcBef>
              <a:buNone/>
            </a:pPr>
            <a:r>
              <a:rPr lang="en-US" sz="1600" u="sng" dirty="0"/>
              <a:t>Logic</a:t>
            </a:r>
          </a:p>
          <a:p>
            <a:pPr marL="0" indent="0">
              <a:lnSpc>
                <a:spcPct val="100000"/>
              </a:lnSpc>
              <a:spcBef>
                <a:spcPts val="0"/>
              </a:spcBef>
              <a:buNone/>
            </a:pPr>
            <a:endParaRPr lang="en-US" sz="1600" u="sng" dirty="0"/>
          </a:p>
          <a:p>
            <a:pPr>
              <a:lnSpc>
                <a:spcPct val="100000"/>
              </a:lnSpc>
              <a:spcBef>
                <a:spcPts val="0"/>
              </a:spcBef>
            </a:pPr>
            <a:r>
              <a:rPr lang="en-US" sz="1600" dirty="0"/>
              <a:t>This is pretty much the SAME thing that we have been doing with Hypothesis Tests for Proportions and Means</a:t>
            </a:r>
          </a:p>
          <a:p>
            <a:pPr>
              <a:lnSpc>
                <a:spcPct val="100000"/>
              </a:lnSpc>
              <a:spcBef>
                <a:spcPts val="0"/>
              </a:spcBef>
            </a:pPr>
            <a:r>
              <a:rPr lang="en-US" sz="1600" dirty="0"/>
              <a:t>Except now we are studying a different parameter </a:t>
            </a:r>
            <a:r>
              <a:rPr lang="en-US" sz="1600" i="1" dirty="0"/>
              <a:t>⍴</a:t>
            </a:r>
            <a:r>
              <a:rPr lang="en-US" sz="1600" dirty="0"/>
              <a:t>!</a:t>
            </a:r>
          </a:p>
          <a:p>
            <a:pPr>
              <a:lnSpc>
                <a:spcPct val="100000"/>
              </a:lnSpc>
              <a:spcBef>
                <a:spcPts val="0"/>
              </a:spcBef>
            </a:pPr>
            <a:endParaRPr lang="en-US" sz="1600" dirty="0"/>
          </a:p>
          <a:p>
            <a:pPr>
              <a:lnSpc>
                <a:spcPct val="100000"/>
              </a:lnSpc>
              <a:spcBef>
                <a:spcPts val="0"/>
              </a:spcBef>
            </a:pPr>
            <a:r>
              <a:rPr lang="en-US" sz="1600" dirty="0"/>
              <a:t>Recall </a:t>
            </a:r>
            <a:r>
              <a:rPr lang="en-US" sz="1600" i="1" dirty="0"/>
              <a:t>⍴ </a:t>
            </a:r>
            <a:r>
              <a:rPr lang="en-US" sz="1600" dirty="0"/>
              <a:t>represents the </a:t>
            </a:r>
            <a:r>
              <a:rPr lang="en-US" sz="1600" u="sng" dirty="0"/>
              <a:t>linear correlation coefficient</a:t>
            </a:r>
            <a:r>
              <a:rPr lang="en-US" sz="1600" dirty="0"/>
              <a:t> between </a:t>
            </a:r>
            <a:r>
              <a:rPr lang="en-US" sz="1600" u="sng" dirty="0"/>
              <a:t>population</a:t>
            </a:r>
            <a:r>
              <a:rPr lang="en-US" sz="1600" dirty="0"/>
              <a:t> X and Y values</a:t>
            </a:r>
            <a:endParaRPr lang="en-US" sz="1600" i="1" dirty="0"/>
          </a:p>
          <a:p>
            <a:pPr>
              <a:lnSpc>
                <a:spcPct val="100000"/>
              </a:lnSpc>
              <a:spcBef>
                <a:spcPts val="0"/>
              </a:spcBef>
            </a:pPr>
            <a:endParaRPr lang="en-US" sz="1600" dirty="0"/>
          </a:p>
          <a:p>
            <a:pPr marL="0" indent="0">
              <a:lnSpc>
                <a:spcPct val="100000"/>
              </a:lnSpc>
              <a:spcBef>
                <a:spcPts val="0"/>
              </a:spcBef>
              <a:buNone/>
            </a:pPr>
            <a:r>
              <a:rPr lang="en-US" sz="1600" u="sng" dirty="0"/>
              <a:t>Hypotheses</a:t>
            </a:r>
          </a:p>
          <a:p>
            <a:pPr>
              <a:lnSpc>
                <a:spcPct val="100000"/>
              </a:lnSpc>
              <a:spcBef>
                <a:spcPts val="0"/>
              </a:spcBef>
            </a:pPr>
            <a:endParaRPr lang="en-US" sz="1600" u="sng" dirty="0"/>
          </a:p>
          <a:p>
            <a:pPr>
              <a:lnSpc>
                <a:spcPct val="100000"/>
              </a:lnSpc>
              <a:spcBef>
                <a:spcPts val="0"/>
              </a:spcBef>
            </a:pPr>
            <a:r>
              <a:rPr lang="en-US" sz="1600" dirty="0"/>
              <a:t>Null Hypothesis → We </a:t>
            </a:r>
            <a:r>
              <a:rPr lang="en-US" sz="1600" u="sng" dirty="0"/>
              <a:t>always</a:t>
            </a:r>
            <a:r>
              <a:rPr lang="en-US" sz="1600" dirty="0"/>
              <a:t> start by </a:t>
            </a:r>
            <a:r>
              <a:rPr lang="en-US" sz="1600" b="1" dirty="0"/>
              <a:t>assuming ⍴ = 0</a:t>
            </a:r>
          </a:p>
          <a:p>
            <a:pPr>
              <a:lnSpc>
                <a:spcPct val="100000"/>
              </a:lnSpc>
              <a:spcBef>
                <a:spcPts val="0"/>
              </a:spcBef>
            </a:pPr>
            <a:endParaRPr lang="en-US" sz="1600" b="1" dirty="0"/>
          </a:p>
          <a:p>
            <a:pPr lvl="1">
              <a:lnSpc>
                <a:spcPct val="100000"/>
              </a:lnSpc>
              <a:spcBef>
                <a:spcPts val="0"/>
              </a:spcBef>
            </a:pPr>
            <a:r>
              <a:rPr lang="en-US" sz="1600" dirty="0"/>
              <a:t>There </a:t>
            </a:r>
            <a:r>
              <a:rPr lang="en-US" sz="1600" b="1" dirty="0"/>
              <a:t>not a significant linear correlation</a:t>
            </a:r>
            <a:r>
              <a:rPr lang="en-US" sz="1600" dirty="0"/>
              <a:t>, which means there is </a:t>
            </a:r>
            <a:r>
              <a:rPr lang="en-US" sz="1600" b="1" dirty="0"/>
              <a:t>NOT a linear relationship </a:t>
            </a:r>
            <a:r>
              <a:rPr lang="en-US" sz="1600" dirty="0"/>
              <a:t>between our X and Y variables</a:t>
            </a:r>
          </a:p>
          <a:p>
            <a:pPr lvl="1">
              <a:lnSpc>
                <a:spcPct val="100000"/>
              </a:lnSpc>
              <a:spcBef>
                <a:spcPts val="0"/>
              </a:spcBef>
            </a:pPr>
            <a:endParaRPr lang="en-US" sz="1600" dirty="0"/>
          </a:p>
          <a:p>
            <a:pPr>
              <a:lnSpc>
                <a:spcPct val="100000"/>
              </a:lnSpc>
              <a:spcBef>
                <a:spcPts val="0"/>
              </a:spcBef>
            </a:pPr>
            <a:r>
              <a:rPr lang="en-US" sz="1600" dirty="0"/>
              <a:t>Alternative Hypothesis → Then we are trying to show the opposite, that </a:t>
            </a:r>
            <a:r>
              <a:rPr lang="en-US" sz="1600" b="1" dirty="0"/>
              <a:t>⍴ does not equal zero</a:t>
            </a:r>
          </a:p>
          <a:p>
            <a:pPr>
              <a:lnSpc>
                <a:spcPct val="100000"/>
              </a:lnSpc>
              <a:spcBef>
                <a:spcPts val="0"/>
              </a:spcBef>
            </a:pPr>
            <a:endParaRPr lang="en-US" sz="1600" b="1" dirty="0"/>
          </a:p>
          <a:p>
            <a:pPr lvl="1">
              <a:lnSpc>
                <a:spcPct val="100000"/>
              </a:lnSpc>
              <a:spcBef>
                <a:spcPts val="0"/>
              </a:spcBef>
            </a:pPr>
            <a:r>
              <a:rPr lang="en-US" sz="1600" dirty="0"/>
              <a:t>There is a </a:t>
            </a:r>
            <a:r>
              <a:rPr lang="en-US" sz="1600" b="1" dirty="0"/>
              <a:t>significant linear correlation</a:t>
            </a:r>
            <a:r>
              <a:rPr lang="en-US" sz="1600" dirty="0"/>
              <a:t>, which means that that there actually</a:t>
            </a:r>
            <a:r>
              <a:rPr lang="en-US" sz="1600" b="1" dirty="0"/>
              <a:t> </a:t>
            </a:r>
            <a:r>
              <a:rPr lang="en-US" sz="1600" dirty="0"/>
              <a:t>is a </a:t>
            </a:r>
            <a:r>
              <a:rPr lang="en-US" sz="1600" b="1" dirty="0"/>
              <a:t>linear relationship</a:t>
            </a:r>
            <a:r>
              <a:rPr lang="en-US" sz="1600" dirty="0"/>
              <a:t>!</a:t>
            </a:r>
          </a:p>
          <a:p>
            <a:pPr lvl="1">
              <a:lnSpc>
                <a:spcPct val="100000"/>
              </a:lnSpc>
              <a:spcBef>
                <a:spcPts val="0"/>
              </a:spcBef>
            </a:pPr>
            <a:r>
              <a:rPr lang="en-US" sz="1600" dirty="0"/>
              <a:t>We can be more specific if we want and try to show that there is specifically a </a:t>
            </a:r>
            <a:r>
              <a:rPr lang="en-US" sz="1600" u="sng" dirty="0"/>
              <a:t>positive</a:t>
            </a:r>
            <a:r>
              <a:rPr lang="en-US" sz="1600" dirty="0"/>
              <a:t> or specifically a </a:t>
            </a:r>
            <a:r>
              <a:rPr lang="en-US" sz="1600" u="sng" dirty="0"/>
              <a:t>negative</a:t>
            </a:r>
            <a:r>
              <a:rPr lang="en-US" sz="1600" dirty="0"/>
              <a:t> linear correlation as well!</a:t>
            </a:r>
          </a:p>
          <a:p>
            <a:pPr marL="457200" lvl="1" indent="0">
              <a:lnSpc>
                <a:spcPct val="100000"/>
              </a:lnSpc>
              <a:spcBef>
                <a:spcPts val="0"/>
              </a:spcBef>
              <a:buNone/>
            </a:pPr>
            <a:endParaRPr lang="en-US" sz="16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8AAEAB5-CCD4-223C-36A7-2DB3FA1D9FD2}"/>
                  </a:ext>
                </a:extLst>
              </p:cNvPr>
              <p:cNvSpPr txBox="1"/>
              <p:nvPr/>
            </p:nvSpPr>
            <p:spPr>
              <a:xfrm>
                <a:off x="3699962" y="5005595"/>
                <a:ext cx="3432286" cy="230832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600" u="sng" dirty="0"/>
                  <a:t>Null Hypothesis</a:t>
                </a:r>
              </a:p>
              <a:p>
                <a:endParaRPr lang="en-US" sz="1600" u="sng" dirty="0"/>
              </a:p>
              <a:p>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𝐻</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m:t>
                    </m:r>
                    <m:r>
                      <a:rPr lang="en-US" sz="1600" b="0" i="1" smtClean="0">
                        <a:latin typeface="Cambria Math" panose="02040503050406030204" pitchFamily="18" charset="0"/>
                      </a:rPr>
                      <m:t>𝜌</m:t>
                    </m:r>
                    <m:r>
                      <a:rPr lang="en-US" sz="1600" b="0" i="1" smtClean="0">
                        <a:latin typeface="Cambria Math" panose="02040503050406030204" pitchFamily="18" charset="0"/>
                      </a:rPr>
                      <m:t>=0</m:t>
                    </m:r>
                  </m:oMath>
                </a14:m>
                <a:r>
                  <a:rPr lang="en-US" sz="1600" dirty="0"/>
                  <a:t>     →    NO linear relationship</a:t>
                </a:r>
              </a:p>
              <a:p>
                <a:endParaRPr lang="en-US" sz="1600" dirty="0"/>
              </a:p>
              <a:p>
                <a:r>
                  <a:rPr lang="en-US" sz="1600" u="sng" dirty="0"/>
                  <a:t>Alternative Hypothesis</a:t>
                </a:r>
              </a:p>
              <a:p>
                <a:endParaRPr lang="en-US" sz="1600" dirty="0"/>
              </a:p>
              <a:p>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𝐻</m:t>
                        </m:r>
                      </m:e>
                      <m:sub>
                        <m:r>
                          <a:rPr lang="en-US" sz="1600" b="0" i="1" smtClean="0">
                            <a:latin typeface="Cambria Math" panose="02040503050406030204" pitchFamily="18" charset="0"/>
                          </a:rPr>
                          <m:t>𝐴</m:t>
                        </m:r>
                      </m:sub>
                    </m:sSub>
                    <m:r>
                      <a:rPr lang="en-US" sz="1600" i="1">
                        <a:latin typeface="Cambria Math" panose="02040503050406030204" pitchFamily="18" charset="0"/>
                      </a:rPr>
                      <m:t>:</m:t>
                    </m:r>
                    <m:r>
                      <a:rPr lang="en-US" sz="1600" i="1">
                        <a:latin typeface="Cambria Math" panose="02040503050406030204" pitchFamily="18" charset="0"/>
                      </a:rPr>
                      <m:t>𝜌</m:t>
                    </m:r>
                    <m:r>
                      <a:rPr lang="en-US" sz="1600" b="0" i="1" smtClean="0">
                        <a:latin typeface="Cambria Math" panose="02040503050406030204" pitchFamily="18" charset="0"/>
                      </a:rPr>
                      <m:t>≠</m:t>
                    </m:r>
                    <m:r>
                      <a:rPr lang="en-US" sz="1600" i="1">
                        <a:latin typeface="Cambria Math" panose="02040503050406030204" pitchFamily="18" charset="0"/>
                      </a:rPr>
                      <m:t>0</m:t>
                    </m:r>
                  </m:oMath>
                </a14:m>
                <a:r>
                  <a:rPr lang="en-US" sz="1600" dirty="0"/>
                  <a:t>     →    Linear relationship</a:t>
                </a:r>
              </a:p>
              <a:p>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𝐻</m:t>
                        </m:r>
                      </m:e>
                      <m:sub>
                        <m:r>
                          <a:rPr lang="en-US" sz="1600" i="1">
                            <a:latin typeface="Cambria Math" panose="02040503050406030204" pitchFamily="18" charset="0"/>
                          </a:rPr>
                          <m:t>𝐴</m:t>
                        </m:r>
                      </m:sub>
                    </m:sSub>
                    <m:r>
                      <a:rPr lang="en-US" sz="1600" i="1">
                        <a:latin typeface="Cambria Math" panose="02040503050406030204" pitchFamily="18" charset="0"/>
                      </a:rPr>
                      <m:t>:</m:t>
                    </m:r>
                    <m:r>
                      <a:rPr lang="en-US" sz="1600" i="1">
                        <a:latin typeface="Cambria Math" panose="02040503050406030204" pitchFamily="18" charset="0"/>
                      </a:rPr>
                      <m:t>𝜌</m:t>
                    </m:r>
                    <m:r>
                      <a:rPr lang="en-US" sz="1600" b="0" i="1" smtClean="0">
                        <a:latin typeface="Cambria Math" panose="02040503050406030204" pitchFamily="18" charset="0"/>
                      </a:rPr>
                      <m:t>&gt;</m:t>
                    </m:r>
                    <m:r>
                      <a:rPr lang="en-US" sz="1600" i="1">
                        <a:latin typeface="Cambria Math" panose="02040503050406030204" pitchFamily="18" charset="0"/>
                      </a:rPr>
                      <m:t>0</m:t>
                    </m:r>
                  </m:oMath>
                </a14:m>
                <a:r>
                  <a:rPr lang="en-US" sz="1600" dirty="0"/>
                  <a:t>     →    Positive Linear</a:t>
                </a:r>
              </a:p>
              <a:p>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𝐻</m:t>
                        </m:r>
                      </m:e>
                      <m:sub>
                        <m:r>
                          <a:rPr lang="en-US" sz="1600" i="1">
                            <a:latin typeface="Cambria Math" panose="02040503050406030204" pitchFamily="18" charset="0"/>
                          </a:rPr>
                          <m:t>𝐴</m:t>
                        </m:r>
                      </m:sub>
                    </m:sSub>
                    <m:r>
                      <a:rPr lang="en-US" sz="1600" i="1">
                        <a:latin typeface="Cambria Math" panose="02040503050406030204" pitchFamily="18" charset="0"/>
                      </a:rPr>
                      <m:t>:</m:t>
                    </m:r>
                    <m:r>
                      <a:rPr lang="en-US" sz="1600" i="1">
                        <a:latin typeface="Cambria Math" panose="02040503050406030204" pitchFamily="18" charset="0"/>
                      </a:rPr>
                      <m:t>𝜌</m:t>
                    </m:r>
                    <m:r>
                      <a:rPr lang="en-US" sz="1600" b="0" i="1" smtClean="0">
                        <a:latin typeface="Cambria Math" panose="02040503050406030204" pitchFamily="18" charset="0"/>
                      </a:rPr>
                      <m:t>&lt;</m:t>
                    </m:r>
                    <m:r>
                      <a:rPr lang="en-US" sz="1600" i="1">
                        <a:latin typeface="Cambria Math" panose="02040503050406030204" pitchFamily="18" charset="0"/>
                      </a:rPr>
                      <m:t>0</m:t>
                    </m:r>
                  </m:oMath>
                </a14:m>
                <a:r>
                  <a:rPr lang="en-US" sz="1600" dirty="0"/>
                  <a:t>     →    Negative Linear</a:t>
                </a:r>
              </a:p>
            </p:txBody>
          </p:sp>
        </mc:Choice>
        <mc:Fallback xmlns="">
          <p:sp>
            <p:nvSpPr>
              <p:cNvPr id="4" name="TextBox 3">
                <a:extLst>
                  <a:ext uri="{FF2B5EF4-FFF2-40B4-BE49-F238E27FC236}">
                    <a16:creationId xmlns:a16="http://schemas.microsoft.com/office/drawing/2014/main" id="{D8AAEAB5-CCD4-223C-36A7-2DB3FA1D9FD2}"/>
                  </a:ext>
                </a:extLst>
              </p:cNvPr>
              <p:cNvSpPr txBox="1">
                <a:spLocks noRot="1" noChangeAspect="1" noMove="1" noResize="1" noEditPoints="1" noAdjustHandles="1" noChangeArrowheads="1" noChangeShapeType="1" noTextEdit="1"/>
              </p:cNvSpPr>
              <p:nvPr/>
            </p:nvSpPr>
            <p:spPr>
              <a:xfrm>
                <a:off x="3699962" y="5005595"/>
                <a:ext cx="3432286" cy="2308324"/>
              </a:xfrm>
              <a:prstGeom prst="rect">
                <a:avLst/>
              </a:prstGeom>
              <a:blipFill>
                <a:blip r:embed="rId2"/>
                <a:stretch>
                  <a:fillRect l="-733" t="-543" b="-2174"/>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C34CED7-6831-4BA7-B65A-D9C8537B27CD}"/>
              </a:ext>
            </a:extLst>
          </p:cNvPr>
          <p:cNvSpPr txBox="1"/>
          <p:nvPr/>
        </p:nvSpPr>
        <p:spPr>
          <a:xfrm>
            <a:off x="7488938" y="5224133"/>
            <a:ext cx="3128683" cy="1384995"/>
          </a:xfrm>
          <a:prstGeom prst="rect">
            <a:avLst/>
          </a:prstGeom>
          <a:noFill/>
        </p:spPr>
        <p:txBody>
          <a:bodyPr wrap="square" rtlCol="0">
            <a:spAutoFit/>
          </a:bodyPr>
          <a:lstStyle/>
          <a:p>
            <a:r>
              <a:rPr lang="en-US" sz="1400" i="1" dirty="0">
                <a:solidFill>
                  <a:srgbClr val="7030A0"/>
                </a:solidFill>
              </a:rPr>
              <a:t>** We will keep it simple, so do NOT need to </a:t>
            </a:r>
            <a:r>
              <a:rPr lang="en-US" sz="1400" i="1" u="sng" dirty="0">
                <a:solidFill>
                  <a:srgbClr val="7030A0"/>
                </a:solidFill>
              </a:rPr>
              <a:t>define our parameter</a:t>
            </a:r>
          </a:p>
          <a:p>
            <a:endParaRPr lang="en-US" sz="1400" i="1" u="sng" dirty="0">
              <a:solidFill>
                <a:srgbClr val="7030A0"/>
              </a:solidFill>
            </a:endParaRPr>
          </a:p>
          <a:p>
            <a:r>
              <a:rPr lang="en-US" sz="1400" i="1" dirty="0">
                <a:solidFill>
                  <a:srgbClr val="7030A0"/>
                </a:solidFill>
              </a:rPr>
              <a:t>→ But know that there is </a:t>
            </a:r>
            <a:r>
              <a:rPr lang="en-US" sz="1400" i="1" u="sng" dirty="0">
                <a:solidFill>
                  <a:srgbClr val="7030A0"/>
                </a:solidFill>
              </a:rPr>
              <a:t>context</a:t>
            </a:r>
            <a:r>
              <a:rPr lang="en-US" sz="1400" i="1" dirty="0">
                <a:solidFill>
                  <a:srgbClr val="7030A0"/>
                </a:solidFill>
              </a:rPr>
              <a:t> involved when we make our </a:t>
            </a:r>
            <a:r>
              <a:rPr lang="en-US" sz="1400" i="1" u="sng" dirty="0">
                <a:solidFill>
                  <a:srgbClr val="7030A0"/>
                </a:solidFill>
              </a:rPr>
              <a:t>interpretation</a:t>
            </a:r>
            <a:r>
              <a:rPr lang="en-US" sz="1400" i="1" dirty="0">
                <a:solidFill>
                  <a:srgbClr val="7030A0"/>
                </a:solidFill>
              </a:rPr>
              <a:t>!</a:t>
            </a:r>
          </a:p>
        </p:txBody>
      </p:sp>
    </p:spTree>
    <p:extLst>
      <p:ext uri="{BB962C8B-B14F-4D97-AF65-F5344CB8AC3E}">
        <p14:creationId xmlns:p14="http://schemas.microsoft.com/office/powerpoint/2010/main" val="31158040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9E2EE-2F49-8A41-9039-200BFF3F20BB}"/>
              </a:ext>
            </a:extLst>
          </p:cNvPr>
          <p:cNvSpPr>
            <a:spLocks noGrp="1"/>
          </p:cNvSpPr>
          <p:nvPr>
            <p:ph type="title"/>
          </p:nvPr>
        </p:nvSpPr>
        <p:spPr>
          <a:xfrm>
            <a:off x="415600" y="0"/>
            <a:ext cx="11360800" cy="763600"/>
          </a:xfrm>
        </p:spPr>
        <p:txBody>
          <a:bodyPr/>
          <a:lstStyle/>
          <a:p>
            <a:r>
              <a:rPr lang="en-US" dirty="0"/>
              <a:t>LCQ – Hypotheses</a:t>
            </a:r>
          </a:p>
        </p:txBody>
      </p:sp>
      <p:sp>
        <p:nvSpPr>
          <p:cNvPr id="3" name="Text Placeholder 2">
            <a:extLst>
              <a:ext uri="{FF2B5EF4-FFF2-40B4-BE49-F238E27FC236}">
                <a16:creationId xmlns:a16="http://schemas.microsoft.com/office/drawing/2014/main" id="{4C984029-A390-FC46-BBCF-38D9E5969E94}"/>
              </a:ext>
            </a:extLst>
          </p:cNvPr>
          <p:cNvSpPr>
            <a:spLocks noGrp="1"/>
          </p:cNvSpPr>
          <p:nvPr>
            <p:ph type="body" idx="1"/>
          </p:nvPr>
        </p:nvSpPr>
        <p:spPr>
          <a:xfrm>
            <a:off x="94129" y="623846"/>
            <a:ext cx="11682271" cy="5610306"/>
          </a:xfrm>
        </p:spPr>
        <p:txBody>
          <a:bodyPr/>
          <a:lstStyle/>
          <a:p>
            <a:pPr marL="0" indent="0">
              <a:lnSpc>
                <a:spcPct val="100000"/>
              </a:lnSpc>
              <a:buNone/>
            </a:pPr>
            <a:r>
              <a:rPr lang="en-US" sz="1600" b="1" dirty="0"/>
              <a:t>Problem</a:t>
            </a:r>
            <a:r>
              <a:rPr lang="en-US" sz="1600" dirty="0"/>
              <a:t>: 1) Determine if it is appropriate to run a test on the Correlation and 2) State the Null and Alternative Hypotheses for each of the following scenarios.</a:t>
            </a:r>
          </a:p>
          <a:p>
            <a:pPr marL="0">
              <a:lnSpc>
                <a:spcPct val="100000"/>
              </a:lnSpc>
            </a:pPr>
            <a:endParaRPr lang="en-US" sz="1600" dirty="0"/>
          </a:p>
          <a:p>
            <a:pPr marL="0" indent="0">
              <a:buNone/>
            </a:pPr>
            <a:r>
              <a:rPr lang="en-US" sz="1600" dirty="0"/>
              <a:t>a) You are interested in purchasing a new Honda Civic, so you collect a random sample of 9 Honda Civics being sold on </a:t>
            </a:r>
            <a:r>
              <a:rPr lang="en-US" sz="1600" dirty="0" err="1"/>
              <a:t>Craiglist</a:t>
            </a:r>
            <a:r>
              <a:rPr lang="en-US" sz="1600" dirty="0"/>
              <a:t>. Determine if there is a significant linear correlation between the model year of a Honda Civic being sold on Craigslist and its selling price. Use a 5% significance level.</a:t>
            </a:r>
          </a:p>
          <a:p>
            <a:pPr marL="0" lvl="0" indent="0">
              <a:buNone/>
            </a:pPr>
            <a:endParaRPr lang="en-US" sz="1600" dirty="0"/>
          </a:p>
          <a:p>
            <a:pPr marL="0" lvl="0" indent="0">
              <a:buNone/>
            </a:pPr>
            <a:endParaRPr lang="en-US" sz="1600" dirty="0"/>
          </a:p>
          <a:p>
            <a:pPr marL="0" lvl="0" indent="0">
              <a:buNone/>
            </a:pPr>
            <a:endParaRPr lang="en-US" sz="1600" dirty="0"/>
          </a:p>
          <a:p>
            <a:pPr marL="0" lvl="0" indent="0">
              <a:buNone/>
            </a:pPr>
            <a:endParaRPr lang="en-US" sz="1600" dirty="0"/>
          </a:p>
          <a:p>
            <a:pPr marL="0" lvl="0" indent="0">
              <a:buNone/>
            </a:pPr>
            <a:endParaRPr lang="en-US" sz="1600" dirty="0"/>
          </a:p>
          <a:p>
            <a:pPr marL="0" lvl="0" indent="0">
              <a:buNone/>
            </a:pPr>
            <a:endParaRPr lang="en-US" sz="1600" dirty="0"/>
          </a:p>
          <a:p>
            <a:pPr marL="0" lvl="0" indent="0">
              <a:buNone/>
            </a:pPr>
            <a:endParaRPr lang="en-US" sz="1600" dirty="0"/>
          </a:p>
          <a:p>
            <a:pPr marL="0" lvl="0" indent="0">
              <a:buNone/>
            </a:pPr>
            <a:endParaRPr lang="en-US" sz="1600" dirty="0"/>
          </a:p>
          <a:p>
            <a:pPr marL="0" lvl="0" indent="0">
              <a:buNone/>
            </a:pPr>
            <a:endParaRPr lang="en-US" sz="1600" dirty="0"/>
          </a:p>
          <a:p>
            <a:pPr marL="0" indent="0">
              <a:buNone/>
            </a:pPr>
            <a:r>
              <a:rPr lang="en-US" sz="1600" dirty="0"/>
              <a:t>b) A prospective homebuyer is trying to decide which neighborhood to move into. The real estate agent says that subdivisions with </a:t>
            </a:r>
            <a:r>
              <a:rPr lang="en-US" sz="1600" u="sng" dirty="0"/>
              <a:t>more houses f</a:t>
            </a:r>
            <a:r>
              <a:rPr lang="en-US" sz="1600" dirty="0"/>
              <a:t>or sale typically have homes for lower prices and provides a random sample of 10 neighborhoods with and all available listings. Determine if there is a significant negative linear correlation between number of homes on the market in a subdivision and average sale price at a 1% level of significance.</a:t>
            </a:r>
          </a:p>
          <a:p>
            <a:pPr marL="0" indent="0">
              <a:buNone/>
            </a:pPr>
            <a:endParaRPr lang="en-US" sz="1600" i="1" dirty="0">
              <a:solidFill>
                <a:srgbClr val="FF0000"/>
              </a:solidFill>
            </a:endParaRPr>
          </a:p>
          <a:p>
            <a:pPr marL="0" indent="0">
              <a:buNone/>
            </a:pPr>
            <a:endParaRPr lang="en-US" sz="1600" i="1" dirty="0">
              <a:solidFill>
                <a:srgbClr val="FF0000"/>
              </a:solidFill>
            </a:endParaRPr>
          </a:p>
          <a:p>
            <a:pPr marL="0" indent="0">
              <a:lnSpc>
                <a:spcPct val="100000"/>
              </a:lnSpc>
              <a:buNone/>
            </a:pPr>
            <a:endParaRPr lang="en-US" sz="1600" i="1" dirty="0">
              <a:solidFill>
                <a:srgbClr val="FF0000"/>
              </a:solidFill>
            </a:endParaRPr>
          </a:p>
        </p:txBody>
      </p:sp>
      <p:pic>
        <p:nvPicPr>
          <p:cNvPr id="4" name="Picture 3">
            <a:extLst>
              <a:ext uri="{FF2B5EF4-FFF2-40B4-BE49-F238E27FC236}">
                <a16:creationId xmlns:a16="http://schemas.microsoft.com/office/drawing/2014/main" id="{BBEFE033-1F96-45BA-E6D5-BD8124110E55}"/>
              </a:ext>
            </a:extLst>
          </p:cNvPr>
          <p:cNvPicPr>
            <a:picLocks noChangeAspect="1"/>
          </p:cNvPicPr>
          <p:nvPr/>
        </p:nvPicPr>
        <p:blipFill>
          <a:blip r:embed="rId2"/>
          <a:stretch>
            <a:fillRect/>
          </a:stretch>
        </p:blipFill>
        <p:spPr>
          <a:xfrm>
            <a:off x="7653393" y="2170307"/>
            <a:ext cx="2642763" cy="1622749"/>
          </a:xfrm>
          <a:prstGeom prst="rect">
            <a:avLst/>
          </a:prstGeom>
        </p:spPr>
      </p:pic>
      <p:pic>
        <p:nvPicPr>
          <p:cNvPr id="5" name="Picture 4">
            <a:extLst>
              <a:ext uri="{FF2B5EF4-FFF2-40B4-BE49-F238E27FC236}">
                <a16:creationId xmlns:a16="http://schemas.microsoft.com/office/drawing/2014/main" id="{04980E13-9FC1-D376-5322-542769A114EA}"/>
              </a:ext>
            </a:extLst>
          </p:cNvPr>
          <p:cNvPicPr>
            <a:picLocks noChangeAspect="1"/>
          </p:cNvPicPr>
          <p:nvPr/>
        </p:nvPicPr>
        <p:blipFill>
          <a:blip r:embed="rId3"/>
          <a:stretch>
            <a:fillRect/>
          </a:stretch>
        </p:blipFill>
        <p:spPr>
          <a:xfrm>
            <a:off x="8056249" y="4869676"/>
            <a:ext cx="2239907" cy="2195552"/>
          </a:xfrm>
          <a:prstGeom prst="rect">
            <a:avLst/>
          </a:prstGeom>
        </p:spPr>
      </p:pic>
    </p:spTree>
    <p:extLst>
      <p:ext uri="{BB962C8B-B14F-4D97-AF65-F5344CB8AC3E}">
        <p14:creationId xmlns:p14="http://schemas.microsoft.com/office/powerpoint/2010/main" val="15805349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9E2EE-2F49-8A41-9039-200BFF3F20BB}"/>
              </a:ext>
            </a:extLst>
          </p:cNvPr>
          <p:cNvSpPr>
            <a:spLocks noGrp="1"/>
          </p:cNvSpPr>
          <p:nvPr>
            <p:ph type="title"/>
          </p:nvPr>
        </p:nvSpPr>
        <p:spPr>
          <a:xfrm>
            <a:off x="415600" y="0"/>
            <a:ext cx="11360800" cy="763600"/>
          </a:xfrm>
        </p:spPr>
        <p:txBody>
          <a:bodyPr/>
          <a:lstStyle/>
          <a:p>
            <a:r>
              <a:rPr lang="en-US" dirty="0"/>
              <a:t>LCQ – Hypotheses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4C984029-A390-FC46-BBCF-38D9E5969E94}"/>
                  </a:ext>
                </a:extLst>
              </p:cNvPr>
              <p:cNvSpPr>
                <a:spLocks noGrp="1"/>
              </p:cNvSpPr>
              <p:nvPr>
                <p:ph type="body" idx="1"/>
              </p:nvPr>
            </p:nvSpPr>
            <p:spPr>
              <a:xfrm>
                <a:off x="94129" y="763601"/>
                <a:ext cx="11682271" cy="5610306"/>
              </a:xfrm>
            </p:spPr>
            <p:txBody>
              <a:bodyPr/>
              <a:lstStyle/>
              <a:p>
                <a:pPr marL="0" indent="0">
                  <a:lnSpc>
                    <a:spcPct val="100000"/>
                  </a:lnSpc>
                  <a:buNone/>
                </a:pPr>
                <a:r>
                  <a:rPr lang="en-US" sz="1600" b="1" dirty="0"/>
                  <a:t>Problem</a:t>
                </a:r>
                <a:r>
                  <a:rPr lang="en-US" sz="1600" dirty="0"/>
                  <a:t>: 1) Determine if it is appropriate to run a test on the Correlation and 2) State the Null and Alternative Hypotheses for each of the following scenarios.</a:t>
                </a:r>
              </a:p>
              <a:p>
                <a:pPr marL="0">
                  <a:lnSpc>
                    <a:spcPct val="100000"/>
                  </a:lnSpc>
                </a:pPr>
                <a:endParaRPr lang="en-US" sz="1600" dirty="0"/>
              </a:p>
              <a:p>
                <a:pPr marL="342900" indent="-342900">
                  <a:buAutoNum type="alphaLcParenR"/>
                </a:pPr>
                <a:r>
                  <a:rPr lang="en-US" sz="1600" dirty="0"/>
                  <a:t>You are interested in purchasing a new Honda Civic, so you collect a random sample of 9 Honda Civics being sold on </a:t>
                </a:r>
                <a:r>
                  <a:rPr lang="en-US" sz="1600" dirty="0" err="1"/>
                  <a:t>Craiglist</a:t>
                </a:r>
                <a:r>
                  <a:rPr lang="en-US" sz="1600" dirty="0"/>
                  <a:t>. </a:t>
                </a:r>
                <a:r>
                  <a:rPr lang="en-US" sz="1600" u="sng" dirty="0"/>
                  <a:t>Determine if there is a significant linear correlation</a:t>
                </a:r>
                <a:r>
                  <a:rPr lang="en-US" sz="1600" dirty="0"/>
                  <a:t> between the model year of a Honda Civic being sold on Craigslist and its selling price. Use a 5% significance level.</a:t>
                </a:r>
              </a:p>
              <a:p>
                <a:pPr marL="342900" indent="-342900">
                  <a:buAutoNum type="alphaLcParenR"/>
                </a:pPr>
                <a:endParaRPr lang="en-US" sz="1600" dirty="0"/>
              </a:p>
              <a:p>
                <a:pPr marL="342900" indent="-342900">
                  <a:buAutoNum type="alphaLcParenR"/>
                </a:pPr>
                <a:endParaRPr lang="en-US" sz="1600" dirty="0"/>
              </a:p>
              <a:p>
                <a:pPr marL="342900" indent="-342900">
                  <a:buAutoNum type="alphaLcParenR"/>
                </a:pPr>
                <a:endParaRPr lang="en-US" sz="1600" dirty="0"/>
              </a:p>
              <a:p>
                <a:pPr marL="342900" indent="-342900">
                  <a:buAutoNum type="alphaLcParenR"/>
                </a:pPr>
                <a:endParaRPr lang="en-US" sz="1600" dirty="0"/>
              </a:p>
              <a:p>
                <a:pPr marL="0" indent="0">
                  <a:buNone/>
                </a:pPr>
                <a:endParaRPr lang="en-US" sz="1600" dirty="0"/>
              </a:p>
              <a:p>
                <a:pPr marL="0" lvl="0" indent="0">
                  <a:buNone/>
                </a:pPr>
                <a:endParaRPr lang="en-US" sz="1600" dirty="0"/>
              </a:p>
              <a:p>
                <a:pPr marL="0" lvl="0" indent="0">
                  <a:buNone/>
                </a:pPr>
                <a:r>
                  <a:rPr lang="en-US" sz="1600" u="sng" dirty="0"/>
                  <a:t>1) Determine if appropriate</a:t>
                </a:r>
              </a:p>
              <a:p>
                <a:pPr marL="0" lvl="0" indent="0">
                  <a:buNone/>
                </a:pPr>
                <a:r>
                  <a:rPr lang="en-US" sz="1600" dirty="0">
                    <a:solidFill>
                      <a:srgbClr val="FF0000"/>
                    </a:solidFill>
                  </a:rPr>
                  <a:t>Scatterplot looks </a:t>
                </a:r>
                <a:r>
                  <a:rPr lang="en-US" sz="1600" dirty="0" err="1">
                    <a:solidFill>
                      <a:srgbClr val="FF0000"/>
                    </a:solidFill>
                  </a:rPr>
                  <a:t>roughy</a:t>
                </a:r>
                <a:r>
                  <a:rPr lang="en-US" sz="1600" dirty="0">
                    <a:solidFill>
                      <a:srgbClr val="FF0000"/>
                    </a:solidFill>
                  </a:rPr>
                  <a:t> linear, can run test on </a:t>
                </a:r>
                <a14:m>
                  <m:oMath xmlns:m="http://schemas.openxmlformats.org/officeDocument/2006/math">
                    <m:r>
                      <a:rPr lang="en-US" sz="1600" i="1">
                        <a:solidFill>
                          <a:srgbClr val="FF0000"/>
                        </a:solidFill>
                        <a:latin typeface="Cambria Math" panose="02040503050406030204" pitchFamily="18" charset="0"/>
                      </a:rPr>
                      <m:t>𝜌</m:t>
                    </m:r>
                  </m:oMath>
                </a14:m>
                <a:r>
                  <a:rPr lang="en-US" sz="1600" dirty="0">
                    <a:solidFill>
                      <a:srgbClr val="FF0000"/>
                    </a:solidFill>
                  </a:rPr>
                  <a:t> </a:t>
                </a:r>
                <a:r>
                  <a:rPr lang="en-US" sz="1600" dirty="0">
                    <a:solidFill>
                      <a:srgbClr val="7030A0"/>
                    </a:solidFill>
                  </a:rPr>
                  <a:t>→</a:t>
                </a:r>
                <a:r>
                  <a:rPr lang="en-US" sz="1600" dirty="0">
                    <a:solidFill>
                      <a:srgbClr val="FF0000"/>
                    </a:solidFill>
                  </a:rPr>
                  <a:t> </a:t>
                </a:r>
                <a:r>
                  <a:rPr lang="en-US" sz="1600" dirty="0">
                    <a:solidFill>
                      <a:srgbClr val="7030A0"/>
                    </a:solidFill>
                  </a:rPr>
                  <a:t>Not a perfect linear relationship, but definitely enough to warrant a test! We are just mainly looking for the NOT curvature and any slight signs of linear</a:t>
                </a:r>
              </a:p>
              <a:p>
                <a:pPr marL="0" lvl="0" indent="0">
                  <a:buNone/>
                </a:pPr>
                <a:endParaRPr lang="en-US" sz="1600" dirty="0">
                  <a:solidFill>
                    <a:srgbClr val="FF0000"/>
                  </a:solidFill>
                </a:endParaRPr>
              </a:p>
              <a:p>
                <a:pPr marL="0" lvl="0" indent="0">
                  <a:buNone/>
                </a:pPr>
                <a:r>
                  <a:rPr lang="en-US" sz="1600" u="sng" dirty="0"/>
                  <a:t>2) Hypotheses</a:t>
                </a:r>
              </a:p>
              <a:p>
                <a:pPr marL="0" lvl="0" indent="0">
                  <a:buNone/>
                </a:pPr>
                <a:r>
                  <a:rPr lang="en-US" sz="1600" dirty="0">
                    <a:solidFill>
                      <a:srgbClr val="FF0000"/>
                    </a:solidFill>
                  </a:rPr>
                  <a:t>H</a:t>
                </a:r>
                <a:r>
                  <a:rPr lang="en-US" sz="1600" baseline="-25000" dirty="0">
                    <a:solidFill>
                      <a:srgbClr val="FF0000"/>
                    </a:solidFill>
                  </a:rPr>
                  <a:t>0</a:t>
                </a:r>
                <a:r>
                  <a:rPr lang="en-US" sz="1600" dirty="0">
                    <a:solidFill>
                      <a:srgbClr val="FF0000"/>
                    </a:solidFill>
                  </a:rPr>
                  <a:t>: ⍴ = 0         </a:t>
                </a:r>
                <a:r>
                  <a:rPr lang="en-US" sz="1600" dirty="0">
                    <a:solidFill>
                      <a:srgbClr val="7030A0"/>
                    </a:solidFill>
                  </a:rPr>
                  <a:t>→ ALWAYS start with NO linear correlation, so = 0. This of course means starting with the assumption of NO linear relationship, and then trying to show otherwise</a:t>
                </a:r>
                <a:endParaRPr lang="en-US" sz="1600" dirty="0">
                  <a:solidFill>
                    <a:srgbClr val="FF0000"/>
                  </a:solidFill>
                </a:endParaRPr>
              </a:p>
              <a:p>
                <a:pPr marL="0" lvl="0" indent="0">
                  <a:buNone/>
                </a:pPr>
                <a:r>
                  <a:rPr lang="en-US" sz="1600" dirty="0">
                    <a:solidFill>
                      <a:srgbClr val="FF0000"/>
                    </a:solidFill>
                  </a:rPr>
                  <a:t>H</a:t>
                </a:r>
                <a:r>
                  <a:rPr lang="en-US" sz="1600" baseline="-25000" dirty="0">
                    <a:solidFill>
                      <a:srgbClr val="FF0000"/>
                    </a:solidFill>
                  </a:rPr>
                  <a:t>A</a:t>
                </a:r>
                <a:r>
                  <a:rPr lang="en-US" sz="1600" dirty="0">
                    <a:solidFill>
                      <a:srgbClr val="FF0000"/>
                    </a:solidFill>
                  </a:rPr>
                  <a:t>: ⍴ </a:t>
                </a:r>
                <a:r>
                  <a:rPr lang="en-US" sz="1600" dirty="0">
                    <a:solidFill>
                      <a:srgbClr val="FF0000"/>
                    </a:solidFill>
                    <a:sym typeface="Wingdings" pitchFamily="2" charset="2"/>
                  </a:rPr>
                  <a:t>≠</a:t>
                </a:r>
                <a:r>
                  <a:rPr lang="en-US" sz="1600" dirty="0">
                    <a:solidFill>
                      <a:srgbClr val="FF0000"/>
                    </a:solidFill>
                  </a:rPr>
                  <a:t> 0        </a:t>
                </a:r>
                <a:r>
                  <a:rPr lang="en-US" sz="1600" dirty="0">
                    <a:solidFill>
                      <a:srgbClr val="7030A0"/>
                    </a:solidFill>
                  </a:rPr>
                  <a:t>→ In the underlined wording, there was no indication whether we were trying to show a positive or negative correlation. We just wanted there to be some correlation.</a:t>
                </a:r>
              </a:p>
              <a:p>
                <a:pPr marL="285750" indent="-285750">
                  <a:buFont typeface="Arial" panose="020B0604020202020204" pitchFamily="34" charset="0"/>
                  <a:buChar char="•"/>
                </a:pPr>
                <a:r>
                  <a:rPr lang="en-US" sz="1600" dirty="0">
                    <a:solidFill>
                      <a:srgbClr val="7030A0"/>
                    </a:solidFill>
                  </a:rPr>
                  <a:t>This is similar-</a:t>
                </a:r>
                <a:r>
                  <a:rPr lang="en-US" sz="1600" dirty="0" err="1">
                    <a:solidFill>
                      <a:srgbClr val="7030A0"/>
                    </a:solidFill>
                  </a:rPr>
                  <a:t>ish</a:t>
                </a:r>
                <a:r>
                  <a:rPr lang="en-US" sz="1600" dirty="0">
                    <a:solidFill>
                      <a:srgbClr val="7030A0"/>
                    </a:solidFill>
                  </a:rPr>
                  <a:t> wording to trying to show the average is different than 50 (we don’t care if µ is above or below, just not equal to 50) </a:t>
                </a:r>
              </a:p>
              <a:p>
                <a:pPr marL="285750" indent="-285750">
                  <a:buFont typeface="Arial" panose="020B0604020202020204" pitchFamily="34" charset="0"/>
                  <a:buChar char="•"/>
                </a:pPr>
                <a:r>
                  <a:rPr lang="en-US" sz="1600" dirty="0">
                    <a:solidFill>
                      <a:srgbClr val="7030A0"/>
                    </a:solidFill>
                  </a:rPr>
                  <a:t>Except now with correlation, our “benchmark” is zero, which is kind of an absence of correlation. So showing that there IS a significant correlation means not equal to zero</a:t>
                </a:r>
                <a:endParaRPr lang="en-US" sz="1600" i="1" dirty="0">
                  <a:solidFill>
                    <a:srgbClr val="FF0000"/>
                  </a:solidFill>
                </a:endParaRPr>
              </a:p>
              <a:p>
                <a:pPr marL="0" indent="0">
                  <a:lnSpc>
                    <a:spcPct val="100000"/>
                  </a:lnSpc>
                  <a:buNone/>
                </a:pPr>
                <a:endParaRPr lang="en-US" sz="1600" i="1" dirty="0">
                  <a:solidFill>
                    <a:srgbClr val="FF0000"/>
                  </a:solidFill>
                </a:endParaRPr>
              </a:p>
            </p:txBody>
          </p:sp>
        </mc:Choice>
        <mc:Fallback xmlns="">
          <p:sp>
            <p:nvSpPr>
              <p:cNvPr id="3" name="Text Placeholder 2">
                <a:extLst>
                  <a:ext uri="{FF2B5EF4-FFF2-40B4-BE49-F238E27FC236}">
                    <a16:creationId xmlns:a16="http://schemas.microsoft.com/office/drawing/2014/main" id="{4C984029-A390-FC46-BBCF-38D9E5969E94}"/>
                  </a:ext>
                </a:extLst>
              </p:cNvPr>
              <p:cNvSpPr>
                <a:spLocks noGrp="1" noRot="1" noChangeAspect="1" noMove="1" noResize="1" noEditPoints="1" noAdjustHandles="1" noChangeArrowheads="1" noChangeShapeType="1" noTextEdit="1"/>
              </p:cNvSpPr>
              <p:nvPr>
                <p:ph type="body" idx="1"/>
              </p:nvPr>
            </p:nvSpPr>
            <p:spPr>
              <a:xfrm>
                <a:off x="94129" y="763601"/>
                <a:ext cx="11682271" cy="5610306"/>
              </a:xfrm>
              <a:blipFill>
                <a:blip r:embed="rId2"/>
                <a:stretch>
                  <a:fillRect l="-434"/>
                </a:stretch>
              </a:blipFill>
            </p:spPr>
            <p:txBody>
              <a:bodyPr/>
              <a:lstStyle/>
              <a:p>
                <a:r>
                  <a:rPr lang="en-US">
                    <a:noFill/>
                  </a:rPr>
                  <a:t> </a:t>
                </a:r>
              </a:p>
            </p:txBody>
          </p:sp>
        </mc:Fallback>
      </mc:AlternateContent>
      <p:grpSp>
        <p:nvGrpSpPr>
          <p:cNvPr id="24" name="Group 23">
            <a:extLst>
              <a:ext uri="{FF2B5EF4-FFF2-40B4-BE49-F238E27FC236}">
                <a16:creationId xmlns:a16="http://schemas.microsoft.com/office/drawing/2014/main" id="{C22FE166-7E44-5767-C37F-1A2E9824CDF8}"/>
              </a:ext>
            </a:extLst>
          </p:cNvPr>
          <p:cNvGrpSpPr/>
          <p:nvPr/>
        </p:nvGrpSpPr>
        <p:grpSpPr>
          <a:xfrm>
            <a:off x="5486400" y="2260720"/>
            <a:ext cx="2577920" cy="1533835"/>
            <a:chOff x="5486400" y="2260720"/>
            <a:chExt cx="2577920" cy="1533835"/>
          </a:xfrm>
        </p:grpSpPr>
        <p:pic>
          <p:nvPicPr>
            <p:cNvPr id="4" name="Picture 3">
              <a:extLst>
                <a:ext uri="{FF2B5EF4-FFF2-40B4-BE49-F238E27FC236}">
                  <a16:creationId xmlns:a16="http://schemas.microsoft.com/office/drawing/2014/main" id="{BBEFE033-1F96-45BA-E6D5-BD8124110E55}"/>
                </a:ext>
              </a:extLst>
            </p:cNvPr>
            <p:cNvPicPr>
              <a:picLocks noChangeAspect="1"/>
            </p:cNvPicPr>
            <p:nvPr/>
          </p:nvPicPr>
          <p:blipFill>
            <a:blip r:embed="rId3"/>
            <a:stretch>
              <a:fillRect/>
            </a:stretch>
          </p:blipFill>
          <p:spPr>
            <a:xfrm>
              <a:off x="5486400" y="2261400"/>
              <a:ext cx="2496852" cy="1533155"/>
            </a:xfrm>
            <a:prstGeom prst="rect">
              <a:avLst/>
            </a:prstGeom>
          </p:spPr>
        </p:pic>
        <p:grpSp>
          <p:nvGrpSpPr>
            <p:cNvPr id="23" name="Group 22">
              <a:extLst>
                <a:ext uri="{FF2B5EF4-FFF2-40B4-BE49-F238E27FC236}">
                  <a16:creationId xmlns:a16="http://schemas.microsoft.com/office/drawing/2014/main" id="{3425E41B-97DB-AE50-BFB0-92D9B0C3B708}"/>
                </a:ext>
              </a:extLst>
            </p:cNvPr>
            <p:cNvGrpSpPr/>
            <p:nvPr/>
          </p:nvGrpSpPr>
          <p:grpSpPr>
            <a:xfrm>
              <a:off x="5772200" y="2260720"/>
              <a:ext cx="2292120" cy="1513080"/>
              <a:chOff x="5772200" y="2260720"/>
              <a:chExt cx="2292120" cy="1513080"/>
            </a:xfrm>
          </p:grpSpPr>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445D9332-D10A-C261-B89B-3B0D187F15C9}"/>
                      </a:ext>
                    </a:extLst>
                  </p14:cNvPr>
                  <p14:cNvContentPartPr/>
                  <p14:nvPr/>
                </p14:nvContentPartPr>
                <p14:xfrm>
                  <a:off x="5943560" y="2541880"/>
                  <a:ext cx="1956600" cy="1037520"/>
                </p14:xfrm>
              </p:contentPart>
            </mc:Choice>
            <mc:Fallback xmlns="">
              <p:pic>
                <p:nvPicPr>
                  <p:cNvPr id="11" name="Ink 10">
                    <a:extLst>
                      <a:ext uri="{FF2B5EF4-FFF2-40B4-BE49-F238E27FC236}">
                        <a16:creationId xmlns:a16="http://schemas.microsoft.com/office/drawing/2014/main" id="{445D9332-D10A-C261-B89B-3B0D187F15C9}"/>
                      </a:ext>
                    </a:extLst>
                  </p:cNvPr>
                  <p:cNvPicPr/>
                  <p:nvPr/>
                </p:nvPicPr>
                <p:blipFill>
                  <a:blip r:embed="rId5"/>
                  <a:stretch>
                    <a:fillRect/>
                  </a:stretch>
                </p:blipFill>
                <p:spPr>
                  <a:xfrm>
                    <a:off x="5934920" y="2532880"/>
                    <a:ext cx="1974240" cy="1055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ED35C837-8980-EABA-0E9A-3ECE19C95343}"/>
                      </a:ext>
                    </a:extLst>
                  </p14:cNvPr>
                  <p14:cNvContentPartPr/>
                  <p14:nvPr/>
                </p14:nvContentPartPr>
                <p14:xfrm>
                  <a:off x="5772200" y="2260720"/>
                  <a:ext cx="2040480" cy="1107360"/>
                </p14:xfrm>
              </p:contentPart>
            </mc:Choice>
            <mc:Fallback xmlns="">
              <p:pic>
                <p:nvPicPr>
                  <p:cNvPr id="14" name="Ink 13">
                    <a:extLst>
                      <a:ext uri="{FF2B5EF4-FFF2-40B4-BE49-F238E27FC236}">
                        <a16:creationId xmlns:a16="http://schemas.microsoft.com/office/drawing/2014/main" id="{ED35C837-8980-EABA-0E9A-3ECE19C95343}"/>
                      </a:ext>
                    </a:extLst>
                  </p:cNvPr>
                  <p:cNvPicPr/>
                  <p:nvPr/>
                </p:nvPicPr>
                <p:blipFill>
                  <a:blip r:embed="rId7"/>
                  <a:stretch>
                    <a:fillRect/>
                  </a:stretch>
                </p:blipFill>
                <p:spPr>
                  <a:xfrm>
                    <a:off x="5763200" y="2251720"/>
                    <a:ext cx="2058120" cy="1125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1">
                    <a:extLst>
                      <a:ext uri="{FF2B5EF4-FFF2-40B4-BE49-F238E27FC236}">
                        <a16:creationId xmlns:a16="http://schemas.microsoft.com/office/drawing/2014/main" id="{F753FA85-AD2C-6DD4-C4FA-81956382AC98}"/>
                      </a:ext>
                    </a:extLst>
                  </p14:cNvPr>
                  <p14:cNvContentPartPr/>
                  <p14:nvPr/>
                </p14:nvContentPartPr>
                <p14:xfrm>
                  <a:off x="6221480" y="2875960"/>
                  <a:ext cx="1842840" cy="897840"/>
                </p14:xfrm>
              </p:contentPart>
            </mc:Choice>
            <mc:Fallback xmlns="">
              <p:pic>
                <p:nvPicPr>
                  <p:cNvPr id="22" name="Ink 21">
                    <a:extLst>
                      <a:ext uri="{FF2B5EF4-FFF2-40B4-BE49-F238E27FC236}">
                        <a16:creationId xmlns:a16="http://schemas.microsoft.com/office/drawing/2014/main" id="{F753FA85-AD2C-6DD4-C4FA-81956382AC98}"/>
                      </a:ext>
                    </a:extLst>
                  </p:cNvPr>
                  <p:cNvPicPr/>
                  <p:nvPr/>
                </p:nvPicPr>
                <p:blipFill>
                  <a:blip r:embed="rId9"/>
                  <a:stretch>
                    <a:fillRect/>
                  </a:stretch>
                </p:blipFill>
                <p:spPr>
                  <a:xfrm>
                    <a:off x="6212840" y="2866960"/>
                    <a:ext cx="1860480" cy="915480"/>
                  </a:xfrm>
                  <a:prstGeom prst="rect">
                    <a:avLst/>
                  </a:prstGeom>
                </p:spPr>
              </p:pic>
            </mc:Fallback>
          </mc:AlternateContent>
        </p:grpSp>
      </p:grpSp>
    </p:spTree>
    <p:extLst>
      <p:ext uri="{BB962C8B-B14F-4D97-AF65-F5344CB8AC3E}">
        <p14:creationId xmlns:p14="http://schemas.microsoft.com/office/powerpoint/2010/main" val="6426097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9E2EE-2F49-8A41-9039-200BFF3F20BB}"/>
              </a:ext>
            </a:extLst>
          </p:cNvPr>
          <p:cNvSpPr>
            <a:spLocks noGrp="1"/>
          </p:cNvSpPr>
          <p:nvPr>
            <p:ph type="title"/>
          </p:nvPr>
        </p:nvSpPr>
        <p:spPr>
          <a:xfrm>
            <a:off x="415600" y="0"/>
            <a:ext cx="11360800" cy="763600"/>
          </a:xfrm>
        </p:spPr>
        <p:txBody>
          <a:bodyPr/>
          <a:lstStyle/>
          <a:p>
            <a:r>
              <a:rPr lang="en-US" dirty="0"/>
              <a:t>LCQ – Hypotheses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4C984029-A390-FC46-BBCF-38D9E5969E94}"/>
                  </a:ext>
                </a:extLst>
              </p:cNvPr>
              <p:cNvSpPr>
                <a:spLocks noGrp="1"/>
              </p:cNvSpPr>
              <p:nvPr>
                <p:ph type="body" idx="1"/>
              </p:nvPr>
            </p:nvSpPr>
            <p:spPr>
              <a:xfrm>
                <a:off x="94129" y="763601"/>
                <a:ext cx="11682271" cy="5610306"/>
              </a:xfrm>
            </p:spPr>
            <p:txBody>
              <a:bodyPr/>
              <a:lstStyle/>
              <a:p>
                <a:pPr marL="0" indent="0">
                  <a:lnSpc>
                    <a:spcPct val="100000"/>
                  </a:lnSpc>
                  <a:buNone/>
                </a:pPr>
                <a:r>
                  <a:rPr lang="en-US" sz="1400" b="1" dirty="0"/>
                  <a:t>Problem</a:t>
                </a:r>
                <a:r>
                  <a:rPr lang="en-US" sz="1400" dirty="0"/>
                  <a:t>: 1) Determine if it is appropriate to run a test on the Correlation and 2) State the Null and Alternative Hypotheses for each of the following scenarios.</a:t>
                </a:r>
              </a:p>
              <a:p>
                <a:pPr marL="0" lvl="0" indent="0">
                  <a:buNone/>
                </a:pPr>
                <a:endParaRPr lang="en-US" sz="1400" dirty="0"/>
              </a:p>
              <a:p>
                <a:pPr marL="0" indent="0">
                  <a:buNone/>
                </a:pPr>
                <a:r>
                  <a:rPr lang="en-US" sz="1400" dirty="0"/>
                  <a:t>b) A prospective homebuyer is trying to decide which neighborhood to move into. </a:t>
                </a:r>
                <a:r>
                  <a:rPr lang="en-US" sz="1400" i="1" dirty="0"/>
                  <a:t>The real estate agent says that subdivisions with more houses for sale typically have homes for lower prices </a:t>
                </a:r>
                <a:r>
                  <a:rPr lang="en-US" sz="1400" dirty="0"/>
                  <a:t>and provides a random sample of 10 neighborhoods with and all available listings. </a:t>
                </a:r>
                <a:r>
                  <a:rPr lang="en-US" sz="1400" u="sng" dirty="0"/>
                  <a:t>Determine if there is a significant negative linear correlation</a:t>
                </a:r>
                <a:r>
                  <a:rPr lang="en-US" sz="1400" dirty="0"/>
                  <a:t> between number of homes on the market in a subdivision and average sale price at a 1% level of significance.</a:t>
                </a:r>
              </a:p>
              <a:p>
                <a:pPr marL="0" indent="0">
                  <a:buNone/>
                </a:pPr>
                <a:endParaRPr lang="en-US" sz="1400" i="1" dirty="0">
                  <a:solidFill>
                    <a:srgbClr val="FF0000"/>
                  </a:solidFill>
                </a:endParaRPr>
              </a:p>
              <a:p>
                <a:pPr marL="0" indent="0">
                  <a:buNone/>
                </a:pPr>
                <a:endParaRPr lang="en-US" sz="1400" i="1" dirty="0">
                  <a:solidFill>
                    <a:srgbClr val="FF0000"/>
                  </a:solidFill>
                </a:endParaRPr>
              </a:p>
              <a:p>
                <a:pPr marL="0" lvl="0" indent="0">
                  <a:buNone/>
                </a:pPr>
                <a:endParaRPr lang="en-US" sz="1400" dirty="0"/>
              </a:p>
              <a:p>
                <a:pPr marL="0" lvl="0" indent="0">
                  <a:buNone/>
                </a:pPr>
                <a:endParaRPr lang="en-US" sz="1400" dirty="0"/>
              </a:p>
              <a:p>
                <a:pPr marL="0" lvl="0" indent="0">
                  <a:buNone/>
                </a:pPr>
                <a:endParaRPr lang="en-US" sz="1400" dirty="0"/>
              </a:p>
              <a:p>
                <a:pPr marL="0" lvl="0" indent="0">
                  <a:buNone/>
                </a:pPr>
                <a:endParaRPr lang="en-US" sz="1400" dirty="0"/>
              </a:p>
              <a:p>
                <a:pPr marL="0" lvl="0" indent="0">
                  <a:buNone/>
                </a:pPr>
                <a:endParaRPr lang="en-US" sz="1400" dirty="0"/>
              </a:p>
              <a:p>
                <a:pPr marL="0" lvl="0" indent="0">
                  <a:buNone/>
                </a:pPr>
                <a:endParaRPr lang="en-US" sz="1400" dirty="0"/>
              </a:p>
              <a:p>
                <a:pPr marL="0" lvl="0" indent="0">
                  <a:buNone/>
                </a:pPr>
                <a:endParaRPr lang="en-US" sz="1400" dirty="0"/>
              </a:p>
              <a:p>
                <a:pPr marL="0" lvl="0" indent="0">
                  <a:buNone/>
                </a:pPr>
                <a:endParaRPr lang="en-US" sz="1400" dirty="0"/>
              </a:p>
              <a:p>
                <a:pPr marL="0" lvl="0" indent="0">
                  <a:buNone/>
                </a:pPr>
                <a:endParaRPr lang="en-US" sz="1400" dirty="0"/>
              </a:p>
              <a:p>
                <a:pPr marL="0" lvl="0" indent="0">
                  <a:buNone/>
                </a:pPr>
                <a:endParaRPr lang="en-US" sz="1400" dirty="0"/>
              </a:p>
              <a:p>
                <a:pPr marL="0" lvl="0" indent="0">
                  <a:buNone/>
                </a:pPr>
                <a:r>
                  <a:rPr lang="en-US" sz="1400" u="sng" dirty="0"/>
                  <a:t>1) Determine if appropriate</a:t>
                </a:r>
              </a:p>
              <a:p>
                <a:pPr marL="0" lvl="0" indent="0">
                  <a:buNone/>
                </a:pPr>
                <a:r>
                  <a:rPr lang="en-US" sz="1400" i="1" dirty="0">
                    <a:solidFill>
                      <a:srgbClr val="FF0000"/>
                    </a:solidFill>
                  </a:rPr>
                  <a:t>Scatterplot looks linear, can run test on </a:t>
                </a:r>
                <a14:m>
                  <m:oMath xmlns:m="http://schemas.openxmlformats.org/officeDocument/2006/math">
                    <m:r>
                      <a:rPr lang="en-US" sz="1400" i="1">
                        <a:solidFill>
                          <a:srgbClr val="FF0000"/>
                        </a:solidFill>
                        <a:latin typeface="Cambria Math" panose="02040503050406030204" pitchFamily="18" charset="0"/>
                      </a:rPr>
                      <m:t>𝜌</m:t>
                    </m:r>
                  </m:oMath>
                </a14:m>
                <a:r>
                  <a:rPr lang="en-US" sz="1400" i="1" dirty="0">
                    <a:solidFill>
                      <a:srgbClr val="FF0000"/>
                    </a:solidFill>
                  </a:rPr>
                  <a:t> </a:t>
                </a:r>
                <a:r>
                  <a:rPr lang="en-US" sz="1400" i="1" dirty="0">
                    <a:solidFill>
                      <a:srgbClr val="7030A0"/>
                    </a:solidFill>
                  </a:rPr>
                  <a:t>→</a:t>
                </a:r>
                <a:r>
                  <a:rPr lang="en-US" sz="1400" i="1" dirty="0">
                    <a:solidFill>
                      <a:srgbClr val="FF0000"/>
                    </a:solidFill>
                  </a:rPr>
                  <a:t> </a:t>
                </a:r>
                <a:r>
                  <a:rPr lang="en-US" sz="1400" i="1" dirty="0">
                    <a:solidFill>
                      <a:srgbClr val="7030A0"/>
                    </a:solidFill>
                  </a:rPr>
                  <a:t>the outlier in the upper left maybe throws off the pattern, but definitely worth running the test for linearity</a:t>
                </a:r>
              </a:p>
              <a:p>
                <a:pPr marL="0" lvl="0" indent="0">
                  <a:buNone/>
                </a:pPr>
                <a:endParaRPr lang="en-US" sz="1400" dirty="0">
                  <a:solidFill>
                    <a:srgbClr val="FF0000"/>
                  </a:solidFill>
                </a:endParaRPr>
              </a:p>
              <a:p>
                <a:pPr marL="0" lvl="0" indent="0">
                  <a:buNone/>
                </a:pPr>
                <a:r>
                  <a:rPr lang="en-US" sz="1400" u="sng" dirty="0"/>
                  <a:t>2) Hypotheses</a:t>
                </a:r>
              </a:p>
              <a:p>
                <a:pPr marL="0" lvl="0" indent="0">
                  <a:buNone/>
                </a:pPr>
                <a:r>
                  <a:rPr lang="en-US" sz="1400" i="1" dirty="0">
                    <a:solidFill>
                      <a:srgbClr val="FF0000"/>
                    </a:solidFill>
                  </a:rPr>
                  <a:t>H</a:t>
                </a:r>
                <a:r>
                  <a:rPr lang="en-US" sz="1400" i="1" baseline="-25000" dirty="0">
                    <a:solidFill>
                      <a:srgbClr val="FF0000"/>
                    </a:solidFill>
                  </a:rPr>
                  <a:t>0</a:t>
                </a:r>
                <a:r>
                  <a:rPr lang="en-US" sz="1400" i="1" dirty="0">
                    <a:solidFill>
                      <a:srgbClr val="FF0000"/>
                    </a:solidFill>
                  </a:rPr>
                  <a:t>: ⍴ = 0         </a:t>
                </a:r>
                <a:r>
                  <a:rPr lang="en-US" sz="1400" i="1" dirty="0">
                    <a:solidFill>
                      <a:srgbClr val="7030A0"/>
                    </a:solidFill>
                  </a:rPr>
                  <a:t>→ ALWAYS start with NO linear correlation, so rho = 0</a:t>
                </a:r>
                <a:endParaRPr lang="en-US" sz="1400" i="1" dirty="0">
                  <a:solidFill>
                    <a:srgbClr val="FF0000"/>
                  </a:solidFill>
                </a:endParaRPr>
              </a:p>
              <a:p>
                <a:pPr marL="0" lvl="0" indent="0">
                  <a:buNone/>
                </a:pPr>
                <a:r>
                  <a:rPr lang="en-US" sz="1400" i="1" dirty="0">
                    <a:solidFill>
                      <a:srgbClr val="FF0000"/>
                    </a:solidFill>
                  </a:rPr>
                  <a:t>H</a:t>
                </a:r>
                <a:r>
                  <a:rPr lang="en-US" sz="1400" i="1" baseline="-25000" dirty="0">
                    <a:solidFill>
                      <a:srgbClr val="FF0000"/>
                    </a:solidFill>
                  </a:rPr>
                  <a:t>A</a:t>
                </a:r>
                <a:r>
                  <a:rPr lang="en-US" sz="1400" i="1" dirty="0">
                    <a:solidFill>
                      <a:srgbClr val="FF0000"/>
                    </a:solidFill>
                  </a:rPr>
                  <a:t>: ⍴ </a:t>
                </a:r>
                <a:r>
                  <a:rPr lang="en-US" sz="1400" i="1" dirty="0">
                    <a:solidFill>
                      <a:srgbClr val="FF0000"/>
                    </a:solidFill>
                    <a:sym typeface="Wingdings" pitchFamily="2" charset="2"/>
                  </a:rPr>
                  <a:t>&lt;</a:t>
                </a:r>
                <a:r>
                  <a:rPr lang="en-US" sz="1400" i="1" dirty="0">
                    <a:solidFill>
                      <a:srgbClr val="FF0000"/>
                    </a:solidFill>
                  </a:rPr>
                  <a:t> 0        </a:t>
                </a:r>
                <a:r>
                  <a:rPr lang="en-US" sz="1400" i="1" dirty="0">
                    <a:solidFill>
                      <a:srgbClr val="7030A0"/>
                    </a:solidFill>
                  </a:rPr>
                  <a:t>→ In the underlined wording here, there IS an indication that we want a NEGATIVE correlation! So not only do we want a significant correlation, we want rho to be </a:t>
                </a:r>
                <a:r>
                  <a:rPr lang="en-US" sz="1400" i="1" u="sng" dirty="0">
                    <a:solidFill>
                      <a:srgbClr val="7030A0"/>
                    </a:solidFill>
                  </a:rPr>
                  <a:t>less than zero</a:t>
                </a:r>
              </a:p>
              <a:p>
                <a:pPr marL="285750" indent="-285750">
                  <a:buFont typeface="Arial" panose="020B0604020202020204" pitchFamily="34" charset="0"/>
                  <a:buChar char="•"/>
                </a:pPr>
                <a:r>
                  <a:rPr lang="en-US" sz="1400" i="1" dirty="0">
                    <a:solidFill>
                      <a:srgbClr val="7030A0"/>
                    </a:solidFill>
                  </a:rPr>
                  <a:t>We could also get this from the previous beliefs italicized in the wording. The real estate agent believes that neighborhoods with MORE houses available sell for LESS on average</a:t>
                </a:r>
              </a:p>
              <a:p>
                <a:pPr marL="285750" indent="-285750">
                  <a:buFont typeface="Arial" panose="020B0604020202020204" pitchFamily="34" charset="0"/>
                  <a:buChar char="•"/>
                </a:pPr>
                <a:r>
                  <a:rPr lang="en-US" sz="1400" i="1" dirty="0">
                    <a:solidFill>
                      <a:srgbClr val="7030A0"/>
                    </a:solidFill>
                  </a:rPr>
                  <a:t>So our X is increasing and our Y is decreasing! These are moving in opposite directions → NEGATIVE association</a:t>
                </a:r>
                <a:endParaRPr lang="en-US" sz="1400" i="1" dirty="0">
                  <a:solidFill>
                    <a:srgbClr val="FF0000"/>
                  </a:solidFill>
                </a:endParaRPr>
              </a:p>
              <a:p>
                <a:pPr marL="0" indent="0">
                  <a:buNone/>
                </a:pPr>
                <a:endParaRPr lang="en-US" sz="1400" i="1" dirty="0">
                  <a:solidFill>
                    <a:srgbClr val="FF0000"/>
                  </a:solidFill>
                </a:endParaRPr>
              </a:p>
              <a:p>
                <a:pPr marL="0" indent="0">
                  <a:lnSpc>
                    <a:spcPct val="100000"/>
                  </a:lnSpc>
                  <a:buNone/>
                </a:pPr>
                <a:endParaRPr lang="en-US" sz="1400" i="1" dirty="0">
                  <a:solidFill>
                    <a:srgbClr val="FF0000"/>
                  </a:solidFill>
                </a:endParaRPr>
              </a:p>
            </p:txBody>
          </p:sp>
        </mc:Choice>
        <mc:Fallback xmlns="">
          <p:sp>
            <p:nvSpPr>
              <p:cNvPr id="3" name="Text Placeholder 2">
                <a:extLst>
                  <a:ext uri="{FF2B5EF4-FFF2-40B4-BE49-F238E27FC236}">
                    <a16:creationId xmlns:a16="http://schemas.microsoft.com/office/drawing/2014/main" id="{4C984029-A390-FC46-BBCF-38D9E5969E94}"/>
                  </a:ext>
                </a:extLst>
              </p:cNvPr>
              <p:cNvSpPr>
                <a:spLocks noGrp="1" noRot="1" noChangeAspect="1" noMove="1" noResize="1" noEditPoints="1" noAdjustHandles="1" noChangeArrowheads="1" noChangeShapeType="1" noTextEdit="1"/>
              </p:cNvSpPr>
              <p:nvPr>
                <p:ph type="body" idx="1"/>
              </p:nvPr>
            </p:nvSpPr>
            <p:spPr>
              <a:xfrm>
                <a:off x="94129" y="763601"/>
                <a:ext cx="11682271" cy="5610306"/>
              </a:xfrm>
              <a:blipFill>
                <a:blip r:embed="rId2"/>
                <a:stretch>
                  <a:fillRect l="-326" r="-326"/>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464C87C1-0494-6FE8-DDE5-D665356046C2}"/>
              </a:ext>
            </a:extLst>
          </p:cNvPr>
          <p:cNvGrpSpPr/>
          <p:nvPr/>
        </p:nvGrpSpPr>
        <p:grpSpPr>
          <a:xfrm>
            <a:off x="6426200" y="1990722"/>
            <a:ext cx="2324100" cy="2278078"/>
            <a:chOff x="6426200" y="1990722"/>
            <a:chExt cx="2324100" cy="2278078"/>
          </a:xfrm>
        </p:grpSpPr>
        <p:pic>
          <p:nvPicPr>
            <p:cNvPr id="5" name="Picture 4">
              <a:extLst>
                <a:ext uri="{FF2B5EF4-FFF2-40B4-BE49-F238E27FC236}">
                  <a16:creationId xmlns:a16="http://schemas.microsoft.com/office/drawing/2014/main" id="{04980E13-9FC1-D376-5322-542769A114EA}"/>
                </a:ext>
              </a:extLst>
            </p:cNvPr>
            <p:cNvPicPr>
              <a:picLocks noChangeAspect="1"/>
            </p:cNvPicPr>
            <p:nvPr/>
          </p:nvPicPr>
          <p:blipFill>
            <a:blip r:embed="rId3"/>
            <a:stretch>
              <a:fillRect/>
            </a:stretch>
          </p:blipFill>
          <p:spPr>
            <a:xfrm>
              <a:off x="6426200" y="1990722"/>
              <a:ext cx="2324100" cy="2278078"/>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649E247B-BA55-593B-A7B7-549B3F3EDCA7}"/>
                    </a:ext>
                  </a:extLst>
                </p14:cNvPr>
                <p14:cNvContentPartPr/>
                <p14:nvPr/>
              </p14:nvContentPartPr>
              <p14:xfrm>
                <a:off x="6882080" y="2818360"/>
                <a:ext cx="1653480" cy="869040"/>
              </p14:xfrm>
            </p:contentPart>
          </mc:Choice>
          <mc:Fallback xmlns="">
            <p:pic>
              <p:nvPicPr>
                <p:cNvPr id="10" name="Ink 9">
                  <a:extLst>
                    <a:ext uri="{FF2B5EF4-FFF2-40B4-BE49-F238E27FC236}">
                      <a16:creationId xmlns:a16="http://schemas.microsoft.com/office/drawing/2014/main" id="{649E247B-BA55-593B-A7B7-549B3F3EDCA7}"/>
                    </a:ext>
                  </a:extLst>
                </p:cNvPr>
                <p:cNvPicPr/>
                <p:nvPr/>
              </p:nvPicPr>
              <p:blipFill>
                <a:blip r:embed="rId5"/>
                <a:stretch>
                  <a:fillRect/>
                </a:stretch>
              </p:blipFill>
              <p:spPr>
                <a:xfrm>
                  <a:off x="6873080" y="2809360"/>
                  <a:ext cx="1671120" cy="886680"/>
                </a:xfrm>
                <a:prstGeom prst="rect">
                  <a:avLst/>
                </a:prstGeom>
              </p:spPr>
            </p:pic>
          </mc:Fallback>
        </mc:AlternateContent>
      </p:grpSp>
      <p:grpSp>
        <p:nvGrpSpPr>
          <p:cNvPr id="22" name="Group 21">
            <a:extLst>
              <a:ext uri="{FF2B5EF4-FFF2-40B4-BE49-F238E27FC236}">
                <a16:creationId xmlns:a16="http://schemas.microsoft.com/office/drawing/2014/main" id="{E4B41EA2-405E-28E4-0616-3F8EB0CD4371}"/>
              </a:ext>
            </a:extLst>
          </p:cNvPr>
          <p:cNvGrpSpPr/>
          <p:nvPr/>
        </p:nvGrpSpPr>
        <p:grpSpPr>
          <a:xfrm>
            <a:off x="1906860" y="6094399"/>
            <a:ext cx="1297080" cy="673200"/>
            <a:chOff x="1817960" y="6114520"/>
            <a:chExt cx="1297080" cy="673200"/>
          </a:xfrm>
        </p:grpSpPr>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C20C5F69-CDA4-02C2-775A-87B44379A4FF}"/>
                    </a:ext>
                  </a:extLst>
                </p14:cNvPr>
                <p14:cNvContentPartPr/>
                <p14:nvPr/>
              </p14:nvContentPartPr>
              <p14:xfrm>
                <a:off x="1817960" y="6590440"/>
                <a:ext cx="819360" cy="5040"/>
              </p14:xfrm>
            </p:contentPart>
          </mc:Choice>
          <mc:Fallback xmlns="">
            <p:pic>
              <p:nvPicPr>
                <p:cNvPr id="12" name="Ink 11">
                  <a:extLst>
                    <a:ext uri="{FF2B5EF4-FFF2-40B4-BE49-F238E27FC236}">
                      <a16:creationId xmlns:a16="http://schemas.microsoft.com/office/drawing/2014/main" id="{C20C5F69-CDA4-02C2-775A-87B44379A4FF}"/>
                    </a:ext>
                  </a:extLst>
                </p:cNvPr>
                <p:cNvPicPr/>
                <p:nvPr/>
              </p:nvPicPr>
              <p:blipFill>
                <a:blip r:embed="rId7"/>
                <a:stretch>
                  <a:fillRect/>
                </a:stretch>
              </p:blipFill>
              <p:spPr>
                <a:xfrm>
                  <a:off x="1808960" y="6581800"/>
                  <a:ext cx="83700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0508CCE6-8251-60AB-5627-FA12E874A859}"/>
                    </a:ext>
                  </a:extLst>
                </p14:cNvPr>
                <p14:cNvContentPartPr/>
                <p14:nvPr/>
              </p14:nvContentPartPr>
              <p14:xfrm>
                <a:off x="2613560" y="6521320"/>
                <a:ext cx="97200" cy="123840"/>
              </p14:xfrm>
            </p:contentPart>
          </mc:Choice>
          <mc:Fallback xmlns="">
            <p:pic>
              <p:nvPicPr>
                <p:cNvPr id="13" name="Ink 12">
                  <a:extLst>
                    <a:ext uri="{FF2B5EF4-FFF2-40B4-BE49-F238E27FC236}">
                      <a16:creationId xmlns:a16="http://schemas.microsoft.com/office/drawing/2014/main" id="{0508CCE6-8251-60AB-5627-FA12E874A859}"/>
                    </a:ext>
                  </a:extLst>
                </p:cNvPr>
                <p:cNvPicPr/>
                <p:nvPr/>
              </p:nvPicPr>
              <p:blipFill>
                <a:blip r:embed="rId9"/>
                <a:stretch>
                  <a:fillRect/>
                </a:stretch>
              </p:blipFill>
              <p:spPr>
                <a:xfrm>
                  <a:off x="2604920" y="6512320"/>
                  <a:ext cx="11484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2E4E1AC0-440D-9739-CB03-297A5C9EA856}"/>
                    </a:ext>
                  </a:extLst>
                </p14:cNvPr>
                <p14:cNvContentPartPr/>
                <p14:nvPr/>
              </p14:nvContentPartPr>
              <p14:xfrm>
                <a:off x="2357600" y="6681880"/>
                <a:ext cx="27720" cy="105840"/>
              </p14:xfrm>
            </p:contentPart>
          </mc:Choice>
          <mc:Fallback xmlns="">
            <p:pic>
              <p:nvPicPr>
                <p:cNvPr id="14" name="Ink 13">
                  <a:extLst>
                    <a:ext uri="{FF2B5EF4-FFF2-40B4-BE49-F238E27FC236}">
                      <a16:creationId xmlns:a16="http://schemas.microsoft.com/office/drawing/2014/main" id="{2E4E1AC0-440D-9739-CB03-297A5C9EA856}"/>
                    </a:ext>
                  </a:extLst>
                </p:cNvPr>
                <p:cNvPicPr/>
                <p:nvPr/>
              </p:nvPicPr>
              <p:blipFill>
                <a:blip r:embed="rId11"/>
                <a:stretch>
                  <a:fillRect/>
                </a:stretch>
              </p:blipFill>
              <p:spPr>
                <a:xfrm>
                  <a:off x="2348960" y="6673240"/>
                  <a:ext cx="4536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F33A16B4-576F-DCDC-A0F1-4A1967FB6C0D}"/>
                    </a:ext>
                  </a:extLst>
                </p14:cNvPr>
                <p14:cNvContentPartPr/>
                <p14:nvPr/>
              </p14:nvContentPartPr>
              <p14:xfrm>
                <a:off x="2330960" y="6704920"/>
                <a:ext cx="114840" cy="71280"/>
              </p14:xfrm>
            </p:contentPart>
          </mc:Choice>
          <mc:Fallback xmlns="">
            <p:pic>
              <p:nvPicPr>
                <p:cNvPr id="15" name="Ink 14">
                  <a:extLst>
                    <a:ext uri="{FF2B5EF4-FFF2-40B4-BE49-F238E27FC236}">
                      <a16:creationId xmlns:a16="http://schemas.microsoft.com/office/drawing/2014/main" id="{F33A16B4-576F-DCDC-A0F1-4A1967FB6C0D}"/>
                    </a:ext>
                  </a:extLst>
                </p:cNvPr>
                <p:cNvPicPr/>
                <p:nvPr/>
              </p:nvPicPr>
              <p:blipFill>
                <a:blip r:embed="rId13"/>
                <a:stretch>
                  <a:fillRect/>
                </a:stretch>
              </p:blipFill>
              <p:spPr>
                <a:xfrm>
                  <a:off x="2322320" y="6695920"/>
                  <a:ext cx="13248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461D6BE2-213F-D0A9-6D20-B4BB337272FD}"/>
                    </a:ext>
                  </a:extLst>
                </p14:cNvPr>
                <p14:cNvContentPartPr/>
                <p14:nvPr/>
              </p14:nvContentPartPr>
              <p14:xfrm>
                <a:off x="2875280" y="6114520"/>
                <a:ext cx="3600" cy="486720"/>
              </p14:xfrm>
            </p:contentPart>
          </mc:Choice>
          <mc:Fallback xmlns="">
            <p:pic>
              <p:nvPicPr>
                <p:cNvPr id="17" name="Ink 16">
                  <a:extLst>
                    <a:ext uri="{FF2B5EF4-FFF2-40B4-BE49-F238E27FC236}">
                      <a16:creationId xmlns:a16="http://schemas.microsoft.com/office/drawing/2014/main" id="{461D6BE2-213F-D0A9-6D20-B4BB337272FD}"/>
                    </a:ext>
                  </a:extLst>
                </p:cNvPr>
                <p:cNvPicPr/>
                <p:nvPr/>
              </p:nvPicPr>
              <p:blipFill>
                <a:blip r:embed="rId15"/>
                <a:stretch>
                  <a:fillRect/>
                </a:stretch>
              </p:blipFill>
              <p:spPr>
                <a:xfrm>
                  <a:off x="2866280" y="6105880"/>
                  <a:ext cx="21240" cy="504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344413EB-62F7-132A-E894-263FF698B185}"/>
                    </a:ext>
                  </a:extLst>
                </p14:cNvPr>
                <p14:cNvContentPartPr/>
                <p14:nvPr/>
              </p14:nvContentPartPr>
              <p14:xfrm>
                <a:off x="2811560" y="6537880"/>
                <a:ext cx="108720" cy="126000"/>
              </p14:xfrm>
            </p:contentPart>
          </mc:Choice>
          <mc:Fallback xmlns="">
            <p:pic>
              <p:nvPicPr>
                <p:cNvPr id="18" name="Ink 17">
                  <a:extLst>
                    <a:ext uri="{FF2B5EF4-FFF2-40B4-BE49-F238E27FC236}">
                      <a16:creationId xmlns:a16="http://schemas.microsoft.com/office/drawing/2014/main" id="{344413EB-62F7-132A-E894-263FF698B185}"/>
                    </a:ext>
                  </a:extLst>
                </p:cNvPr>
                <p:cNvPicPr/>
                <p:nvPr/>
              </p:nvPicPr>
              <p:blipFill>
                <a:blip r:embed="rId17"/>
                <a:stretch>
                  <a:fillRect/>
                </a:stretch>
              </p:blipFill>
              <p:spPr>
                <a:xfrm>
                  <a:off x="2802560" y="6529240"/>
                  <a:ext cx="12636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EF517998-A16C-FB6C-5444-132842BB94E7}"/>
                    </a:ext>
                  </a:extLst>
                </p14:cNvPr>
                <p14:cNvContentPartPr/>
                <p14:nvPr/>
              </p14:nvContentPartPr>
              <p14:xfrm>
                <a:off x="3018560" y="6191560"/>
                <a:ext cx="25560" cy="79200"/>
              </p14:xfrm>
            </p:contentPart>
          </mc:Choice>
          <mc:Fallback xmlns="">
            <p:pic>
              <p:nvPicPr>
                <p:cNvPr id="20" name="Ink 19">
                  <a:extLst>
                    <a:ext uri="{FF2B5EF4-FFF2-40B4-BE49-F238E27FC236}">
                      <a16:creationId xmlns:a16="http://schemas.microsoft.com/office/drawing/2014/main" id="{EF517998-A16C-FB6C-5444-132842BB94E7}"/>
                    </a:ext>
                  </a:extLst>
                </p:cNvPr>
                <p:cNvPicPr/>
                <p:nvPr/>
              </p:nvPicPr>
              <p:blipFill>
                <a:blip r:embed="rId19"/>
                <a:stretch>
                  <a:fillRect/>
                </a:stretch>
              </p:blipFill>
              <p:spPr>
                <a:xfrm>
                  <a:off x="3009560" y="6182560"/>
                  <a:ext cx="432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E690A960-CE0D-D378-8D8C-BCF80EB31021}"/>
                    </a:ext>
                  </a:extLst>
                </p14:cNvPr>
                <p14:cNvContentPartPr/>
                <p14:nvPr/>
              </p14:nvContentPartPr>
              <p14:xfrm>
                <a:off x="3021800" y="6202000"/>
                <a:ext cx="93240" cy="185040"/>
              </p14:xfrm>
            </p:contentPart>
          </mc:Choice>
          <mc:Fallback xmlns="">
            <p:pic>
              <p:nvPicPr>
                <p:cNvPr id="21" name="Ink 20">
                  <a:extLst>
                    <a:ext uri="{FF2B5EF4-FFF2-40B4-BE49-F238E27FC236}">
                      <a16:creationId xmlns:a16="http://schemas.microsoft.com/office/drawing/2014/main" id="{E690A960-CE0D-D378-8D8C-BCF80EB31021}"/>
                    </a:ext>
                  </a:extLst>
                </p:cNvPr>
                <p:cNvPicPr/>
                <p:nvPr/>
              </p:nvPicPr>
              <p:blipFill>
                <a:blip r:embed="rId21"/>
                <a:stretch>
                  <a:fillRect/>
                </a:stretch>
              </p:blipFill>
              <p:spPr>
                <a:xfrm>
                  <a:off x="3012800" y="6193360"/>
                  <a:ext cx="110880" cy="202680"/>
                </a:xfrm>
                <a:prstGeom prst="rect">
                  <a:avLst/>
                </a:prstGeom>
              </p:spPr>
            </p:pic>
          </mc:Fallback>
        </mc:AlternateContent>
      </p:grpSp>
    </p:spTree>
    <p:extLst>
      <p:ext uri="{BB962C8B-B14F-4D97-AF65-F5344CB8AC3E}">
        <p14:creationId xmlns:p14="http://schemas.microsoft.com/office/powerpoint/2010/main" val="790966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32473-1C3F-794F-8EA1-AD90674B31AE}"/>
              </a:ext>
            </a:extLst>
          </p:cNvPr>
          <p:cNvSpPr>
            <a:spLocks noGrp="1"/>
          </p:cNvSpPr>
          <p:nvPr>
            <p:ph type="title"/>
          </p:nvPr>
        </p:nvSpPr>
        <p:spPr>
          <a:xfrm>
            <a:off x="662354" y="0"/>
            <a:ext cx="10515600" cy="1325563"/>
          </a:xfrm>
        </p:spPr>
        <p:txBody>
          <a:bodyPr/>
          <a:lstStyle/>
          <a:p>
            <a:r>
              <a:rPr lang="en-US" dirty="0"/>
              <a:t>Review + New</a:t>
            </a:r>
          </a:p>
        </p:txBody>
      </p:sp>
      <p:sp>
        <p:nvSpPr>
          <p:cNvPr id="3" name="Content Placeholder 2">
            <a:extLst>
              <a:ext uri="{FF2B5EF4-FFF2-40B4-BE49-F238E27FC236}">
                <a16:creationId xmlns:a16="http://schemas.microsoft.com/office/drawing/2014/main" id="{BF7AB2D8-6998-7B45-8A3B-0BC7E61435DF}"/>
              </a:ext>
            </a:extLst>
          </p:cNvPr>
          <p:cNvSpPr>
            <a:spLocks noGrp="1"/>
          </p:cNvSpPr>
          <p:nvPr>
            <p:ph idx="1"/>
          </p:nvPr>
        </p:nvSpPr>
        <p:spPr>
          <a:xfrm>
            <a:off x="838200" y="1130694"/>
            <a:ext cx="10515600" cy="811879"/>
          </a:xfrm>
        </p:spPr>
        <p:txBody>
          <a:bodyPr>
            <a:normAutofit/>
          </a:bodyPr>
          <a:lstStyle/>
          <a:p>
            <a:r>
              <a:rPr lang="en-US" sz="1600" dirty="0"/>
              <a:t>We have studied how to </a:t>
            </a:r>
            <a:r>
              <a:rPr lang="en-US" sz="1600" b="1" dirty="0"/>
              <a:t>display</a:t>
            </a:r>
            <a:r>
              <a:rPr lang="en-US" sz="1600" dirty="0"/>
              <a:t> and </a:t>
            </a:r>
            <a:r>
              <a:rPr lang="en-US" sz="1600" b="1" dirty="0"/>
              <a:t>describe</a:t>
            </a:r>
            <a:r>
              <a:rPr lang="en-US" sz="1600" dirty="0"/>
              <a:t> distributions depending on the type of data</a:t>
            </a:r>
          </a:p>
        </p:txBody>
      </p:sp>
      <p:grpSp>
        <p:nvGrpSpPr>
          <p:cNvPr id="18" name="Group 17">
            <a:extLst>
              <a:ext uri="{FF2B5EF4-FFF2-40B4-BE49-F238E27FC236}">
                <a16:creationId xmlns:a16="http://schemas.microsoft.com/office/drawing/2014/main" id="{A9B4201F-3509-E344-644D-BA7A09415B3D}"/>
              </a:ext>
            </a:extLst>
          </p:cNvPr>
          <p:cNvGrpSpPr/>
          <p:nvPr/>
        </p:nvGrpSpPr>
        <p:grpSpPr>
          <a:xfrm>
            <a:off x="838200" y="1750579"/>
            <a:ext cx="5469100" cy="2626335"/>
            <a:chOff x="838200" y="1750579"/>
            <a:chExt cx="5469100" cy="2626335"/>
          </a:xfrm>
        </p:grpSpPr>
        <p:sp>
          <p:nvSpPr>
            <p:cNvPr id="4" name="Google Shape;92;p18">
              <a:extLst>
                <a:ext uri="{FF2B5EF4-FFF2-40B4-BE49-F238E27FC236}">
                  <a16:creationId xmlns:a16="http://schemas.microsoft.com/office/drawing/2014/main" id="{642E3D9A-412E-0D42-B617-87681BEEB675}"/>
                </a:ext>
              </a:extLst>
            </p:cNvPr>
            <p:cNvSpPr txBox="1">
              <a:spLocks/>
            </p:cNvSpPr>
            <p:nvPr/>
          </p:nvSpPr>
          <p:spPr>
            <a:xfrm>
              <a:off x="974100" y="1750579"/>
              <a:ext cx="5333200" cy="1074684"/>
            </a:xfrm>
            <a:prstGeom prst="rect">
              <a:avLst/>
            </a:prstGeom>
            <a:ln>
              <a:noFill/>
            </a:ln>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200" u="sng" dirty="0"/>
                <a:t>Qualitative (Categorical) Data</a:t>
              </a:r>
            </a:p>
            <a:p>
              <a:pPr marL="0" indent="0">
                <a:lnSpc>
                  <a:spcPct val="100000"/>
                </a:lnSpc>
                <a:spcBef>
                  <a:spcPts val="0"/>
                </a:spcBef>
                <a:buFont typeface="Arial" panose="020B0604020202020204" pitchFamily="34" charset="0"/>
                <a:buNone/>
              </a:pPr>
              <a:endParaRPr lang="en-US" sz="1200" u="sng" dirty="0"/>
            </a:p>
            <a:p>
              <a:pPr>
                <a:lnSpc>
                  <a:spcPct val="100000"/>
                </a:lnSpc>
                <a:spcBef>
                  <a:spcPts val="0"/>
                </a:spcBef>
              </a:pPr>
              <a:r>
                <a:rPr lang="en-US" sz="1200" dirty="0"/>
                <a:t>Non-Numerical data with different categories.</a:t>
              </a:r>
            </a:p>
            <a:p>
              <a:pPr>
                <a:lnSpc>
                  <a:spcPct val="100000"/>
                </a:lnSpc>
                <a:spcBef>
                  <a:spcPts val="0"/>
                </a:spcBef>
              </a:pPr>
              <a:r>
                <a:rPr lang="en-US" sz="1200" dirty="0"/>
                <a:t>Ex) States, letter grades, class standing, etc. </a:t>
              </a:r>
            </a:p>
            <a:p>
              <a:pPr>
                <a:lnSpc>
                  <a:spcPct val="100000"/>
                </a:lnSpc>
                <a:spcBef>
                  <a:spcPts val="0"/>
                </a:spcBef>
              </a:pPr>
              <a:endParaRPr lang="en-US" sz="1200" dirty="0"/>
            </a:p>
            <a:p>
              <a:pPr>
                <a:lnSpc>
                  <a:spcPct val="100000"/>
                </a:lnSpc>
                <a:spcBef>
                  <a:spcPts val="0"/>
                </a:spcBef>
              </a:pPr>
              <a:endParaRPr lang="en-US" sz="1200" dirty="0"/>
            </a:p>
            <a:p>
              <a:pPr>
                <a:lnSpc>
                  <a:spcPct val="100000"/>
                </a:lnSpc>
                <a:spcBef>
                  <a:spcPts val="0"/>
                </a:spcBef>
              </a:pPr>
              <a:endParaRPr lang="en-US" sz="1200" dirty="0"/>
            </a:p>
            <a:p>
              <a:pPr>
                <a:lnSpc>
                  <a:spcPct val="100000"/>
                </a:lnSpc>
                <a:spcBef>
                  <a:spcPts val="0"/>
                </a:spcBef>
              </a:pPr>
              <a:endParaRPr lang="en-US" sz="1200" dirty="0"/>
            </a:p>
            <a:p>
              <a:pPr>
                <a:lnSpc>
                  <a:spcPct val="100000"/>
                </a:lnSpc>
                <a:spcBef>
                  <a:spcPts val="0"/>
                </a:spcBef>
              </a:pPr>
              <a:endParaRPr lang="en-US" sz="1200" dirty="0"/>
            </a:p>
            <a:p>
              <a:pPr>
                <a:lnSpc>
                  <a:spcPct val="100000"/>
                </a:lnSpc>
                <a:spcBef>
                  <a:spcPts val="0"/>
                </a:spcBef>
              </a:pPr>
              <a:endParaRPr lang="en-US" sz="1200" dirty="0"/>
            </a:p>
            <a:p>
              <a:pPr>
                <a:lnSpc>
                  <a:spcPct val="100000"/>
                </a:lnSpc>
                <a:spcBef>
                  <a:spcPts val="0"/>
                </a:spcBef>
              </a:pPr>
              <a:endParaRPr lang="en-US" sz="1200" dirty="0"/>
            </a:p>
            <a:p>
              <a:pPr>
                <a:lnSpc>
                  <a:spcPct val="100000"/>
                </a:lnSpc>
                <a:spcBef>
                  <a:spcPts val="0"/>
                </a:spcBef>
              </a:pPr>
              <a:endParaRPr lang="en-US" sz="1200" dirty="0"/>
            </a:p>
            <a:p>
              <a:pPr>
                <a:lnSpc>
                  <a:spcPct val="100000"/>
                </a:lnSpc>
                <a:spcBef>
                  <a:spcPts val="0"/>
                </a:spcBef>
              </a:pPr>
              <a:endParaRPr lang="en-US" sz="1200" dirty="0"/>
            </a:p>
            <a:p>
              <a:pPr>
                <a:lnSpc>
                  <a:spcPct val="100000"/>
                </a:lnSpc>
                <a:spcBef>
                  <a:spcPts val="0"/>
                </a:spcBef>
              </a:pPr>
              <a:endParaRPr lang="en-US" sz="1200" dirty="0"/>
            </a:p>
            <a:p>
              <a:pPr>
                <a:lnSpc>
                  <a:spcPct val="100000"/>
                </a:lnSpc>
                <a:spcBef>
                  <a:spcPts val="0"/>
                </a:spcBef>
              </a:pPr>
              <a:endParaRPr lang="en-US" sz="1200" dirty="0"/>
            </a:p>
            <a:p>
              <a:pPr>
                <a:lnSpc>
                  <a:spcPct val="100000"/>
                </a:lnSpc>
                <a:spcBef>
                  <a:spcPts val="0"/>
                </a:spcBef>
              </a:pPr>
              <a:r>
                <a:rPr lang="en-US" sz="1200" dirty="0"/>
                <a:t>Here we can describe the mode (the most common category)</a:t>
              </a:r>
            </a:p>
            <a:p>
              <a:pPr marL="342900" indent="-342900">
                <a:lnSpc>
                  <a:spcPct val="100000"/>
                </a:lnSpc>
                <a:spcBef>
                  <a:spcPts val="0"/>
                </a:spcBef>
              </a:pPr>
              <a:endParaRPr lang="en-US" sz="1600" dirty="0"/>
            </a:p>
          </p:txBody>
        </p:sp>
        <p:grpSp>
          <p:nvGrpSpPr>
            <p:cNvPr id="16" name="Group 15">
              <a:extLst>
                <a:ext uri="{FF2B5EF4-FFF2-40B4-BE49-F238E27FC236}">
                  <a16:creationId xmlns:a16="http://schemas.microsoft.com/office/drawing/2014/main" id="{0CAA40E7-98F2-F2C0-D37C-8FEA0656889C}"/>
                </a:ext>
              </a:extLst>
            </p:cNvPr>
            <p:cNvGrpSpPr/>
            <p:nvPr/>
          </p:nvGrpSpPr>
          <p:grpSpPr>
            <a:xfrm>
              <a:off x="838200" y="2825263"/>
              <a:ext cx="4138089" cy="1551651"/>
              <a:chOff x="838200" y="2825263"/>
              <a:chExt cx="4138089" cy="1551651"/>
            </a:xfrm>
          </p:grpSpPr>
          <p:pic>
            <p:nvPicPr>
              <p:cNvPr id="7" name="Picture 2">
                <a:extLst>
                  <a:ext uri="{FF2B5EF4-FFF2-40B4-BE49-F238E27FC236}">
                    <a16:creationId xmlns:a16="http://schemas.microsoft.com/office/drawing/2014/main" id="{B634931C-467E-7068-FB86-8798CC5DFB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825263"/>
                <a:ext cx="1449380" cy="15028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88E3FBF-97A6-380F-D8D5-3EB636667E71}"/>
                  </a:ext>
                </a:extLst>
              </p:cNvPr>
              <p:cNvPicPr>
                <a:picLocks noChangeAspect="1"/>
              </p:cNvPicPr>
              <p:nvPr/>
            </p:nvPicPr>
            <p:blipFill>
              <a:blip r:embed="rId3"/>
              <a:stretch>
                <a:fillRect/>
              </a:stretch>
            </p:blipFill>
            <p:spPr>
              <a:xfrm>
                <a:off x="2576709" y="2825263"/>
                <a:ext cx="2399580" cy="1551651"/>
              </a:xfrm>
              <a:prstGeom prst="rect">
                <a:avLst/>
              </a:prstGeom>
            </p:spPr>
          </p:pic>
        </p:grpSp>
      </p:grpSp>
      <p:cxnSp>
        <p:nvCxnSpPr>
          <p:cNvPr id="10" name="Straight Connector 9">
            <a:extLst>
              <a:ext uri="{FF2B5EF4-FFF2-40B4-BE49-F238E27FC236}">
                <a16:creationId xmlns:a16="http://schemas.microsoft.com/office/drawing/2014/main" id="{620D9D5C-C776-B848-6B2F-A0C80025C936}"/>
              </a:ext>
            </a:extLst>
          </p:cNvPr>
          <p:cNvCxnSpPr/>
          <p:nvPr/>
        </p:nvCxnSpPr>
        <p:spPr>
          <a:xfrm>
            <a:off x="5462954" y="1596714"/>
            <a:ext cx="0" cy="29166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B70EBE49-9549-6128-2D04-300A5229CAB0}"/>
              </a:ext>
            </a:extLst>
          </p:cNvPr>
          <p:cNvGrpSpPr/>
          <p:nvPr/>
        </p:nvGrpSpPr>
        <p:grpSpPr>
          <a:xfrm>
            <a:off x="5669584" y="1655870"/>
            <a:ext cx="6106816" cy="4005141"/>
            <a:chOff x="5669584" y="1655870"/>
            <a:chExt cx="6106816" cy="4005141"/>
          </a:xfrm>
        </p:grpSpPr>
        <p:sp>
          <p:nvSpPr>
            <p:cNvPr id="5" name="Google Shape;93;p18">
              <a:extLst>
                <a:ext uri="{FF2B5EF4-FFF2-40B4-BE49-F238E27FC236}">
                  <a16:creationId xmlns:a16="http://schemas.microsoft.com/office/drawing/2014/main" id="{82999F19-B0D1-E348-8DEE-46A8ED0F11E9}"/>
                </a:ext>
              </a:extLst>
            </p:cNvPr>
            <p:cNvSpPr txBox="1">
              <a:spLocks/>
            </p:cNvSpPr>
            <p:nvPr/>
          </p:nvSpPr>
          <p:spPr>
            <a:xfrm>
              <a:off x="5764750" y="1655870"/>
              <a:ext cx="5333200" cy="2106312"/>
            </a:xfrm>
            <a:prstGeom prst="rect">
              <a:avLst/>
            </a:prstGeom>
            <a:ln>
              <a:noFill/>
            </a:ln>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400" u="sng" dirty="0"/>
                <a:t>Quantitative Data</a:t>
              </a:r>
            </a:p>
            <a:p>
              <a:pPr marL="0" indent="0">
                <a:lnSpc>
                  <a:spcPct val="100000"/>
                </a:lnSpc>
                <a:spcBef>
                  <a:spcPts val="0"/>
                </a:spcBef>
                <a:buFont typeface="Arial" panose="020B0604020202020204" pitchFamily="34" charset="0"/>
                <a:buNone/>
              </a:pPr>
              <a:endParaRPr lang="en-US" sz="1400" u="sng" dirty="0"/>
            </a:p>
            <a:p>
              <a:pPr>
                <a:lnSpc>
                  <a:spcPct val="100000"/>
                </a:lnSpc>
                <a:spcBef>
                  <a:spcPts val="0"/>
                </a:spcBef>
              </a:pPr>
              <a:r>
                <a:rPr lang="en-US" sz="1400" dirty="0"/>
                <a:t>Numerical data, counts or measurements</a:t>
              </a:r>
            </a:p>
            <a:p>
              <a:pPr>
                <a:lnSpc>
                  <a:spcPct val="100000"/>
                </a:lnSpc>
                <a:spcBef>
                  <a:spcPts val="0"/>
                </a:spcBef>
              </a:pPr>
              <a:r>
                <a:rPr lang="en-US" sz="1400" dirty="0"/>
                <a:t>Arithmetic operations such as adding and averaging make sense </a:t>
              </a:r>
            </a:p>
            <a:p>
              <a:pPr>
                <a:lnSpc>
                  <a:spcPct val="100000"/>
                </a:lnSpc>
                <a:spcBef>
                  <a:spcPts val="0"/>
                </a:spcBef>
              </a:pPr>
              <a:r>
                <a:rPr lang="en-US" sz="1400" dirty="0"/>
                <a:t>Ex) Income, GPA, Height, Weight, etc.</a:t>
              </a:r>
            </a:p>
            <a:p>
              <a:pPr>
                <a:lnSpc>
                  <a:spcPct val="100000"/>
                </a:lnSpc>
                <a:spcBef>
                  <a:spcPts val="0"/>
                </a:spcBef>
              </a:pPr>
              <a:endParaRPr lang="en-US" sz="1400" dirty="0"/>
            </a:p>
          </p:txBody>
        </p:sp>
        <p:pic>
          <p:nvPicPr>
            <p:cNvPr id="11" name="Picture 10">
              <a:extLst>
                <a:ext uri="{FF2B5EF4-FFF2-40B4-BE49-F238E27FC236}">
                  <a16:creationId xmlns:a16="http://schemas.microsoft.com/office/drawing/2014/main" id="{2A876323-F3E2-0C66-4459-2EB151598CE5}"/>
                </a:ext>
              </a:extLst>
            </p:cNvPr>
            <p:cNvPicPr>
              <a:picLocks noChangeAspect="1"/>
            </p:cNvPicPr>
            <p:nvPr/>
          </p:nvPicPr>
          <p:blipFill>
            <a:blip r:embed="rId4"/>
            <a:stretch>
              <a:fillRect/>
            </a:stretch>
          </p:blipFill>
          <p:spPr>
            <a:xfrm>
              <a:off x="5669584" y="3188397"/>
              <a:ext cx="2464611" cy="1296180"/>
            </a:xfrm>
            <a:prstGeom prst="rect">
              <a:avLst/>
            </a:prstGeom>
          </p:spPr>
        </p:pic>
        <p:pic>
          <p:nvPicPr>
            <p:cNvPr id="12" name="Picture 11">
              <a:extLst>
                <a:ext uri="{FF2B5EF4-FFF2-40B4-BE49-F238E27FC236}">
                  <a16:creationId xmlns:a16="http://schemas.microsoft.com/office/drawing/2014/main" id="{B7CC67FA-945C-ACCB-360E-961E576E0E27}"/>
                </a:ext>
              </a:extLst>
            </p:cNvPr>
            <p:cNvPicPr>
              <a:picLocks noChangeAspect="1"/>
            </p:cNvPicPr>
            <p:nvPr/>
          </p:nvPicPr>
          <p:blipFill>
            <a:blip r:embed="rId5"/>
            <a:stretch>
              <a:fillRect/>
            </a:stretch>
          </p:blipFill>
          <p:spPr>
            <a:xfrm>
              <a:off x="8219550" y="2999046"/>
              <a:ext cx="2168601" cy="1500849"/>
            </a:xfrm>
            <a:prstGeom prst="rect">
              <a:avLst/>
            </a:prstGeom>
          </p:spPr>
        </p:pic>
        <p:sp>
          <p:nvSpPr>
            <p:cNvPr id="13" name="TextBox 12">
              <a:extLst>
                <a:ext uri="{FF2B5EF4-FFF2-40B4-BE49-F238E27FC236}">
                  <a16:creationId xmlns:a16="http://schemas.microsoft.com/office/drawing/2014/main" id="{FE1DB179-F6CF-E2EE-23B5-B7880440F2E5}"/>
                </a:ext>
              </a:extLst>
            </p:cNvPr>
            <p:cNvSpPr txBox="1"/>
            <p:nvPr/>
          </p:nvSpPr>
          <p:spPr>
            <a:xfrm>
              <a:off x="5764750" y="4711602"/>
              <a:ext cx="2274277" cy="646331"/>
            </a:xfrm>
            <a:prstGeom prst="rect">
              <a:avLst/>
            </a:prstGeom>
            <a:noFill/>
          </p:spPr>
          <p:txBody>
            <a:bodyPr wrap="square" rtlCol="0">
              <a:spAutoFit/>
            </a:bodyPr>
            <a:lstStyle/>
            <a:p>
              <a:pPr marL="285750" indent="-285750">
                <a:buFont typeface="Arial" panose="020B0604020202020204" pitchFamily="34" charset="0"/>
                <a:buChar char="•"/>
              </a:pPr>
              <a:r>
                <a:rPr lang="en-US" sz="1200" dirty="0"/>
                <a:t>With line graphs (time series plots), we described the trend and seasonal variation </a:t>
              </a:r>
            </a:p>
          </p:txBody>
        </p:sp>
        <p:sp>
          <p:nvSpPr>
            <p:cNvPr id="14" name="TextBox 13">
              <a:extLst>
                <a:ext uri="{FF2B5EF4-FFF2-40B4-BE49-F238E27FC236}">
                  <a16:creationId xmlns:a16="http://schemas.microsoft.com/office/drawing/2014/main" id="{40101370-6247-A65E-A9BB-A079304F503D}"/>
                </a:ext>
              </a:extLst>
            </p:cNvPr>
            <p:cNvSpPr txBox="1"/>
            <p:nvPr/>
          </p:nvSpPr>
          <p:spPr>
            <a:xfrm>
              <a:off x="8717697" y="4645348"/>
              <a:ext cx="3058703" cy="1015663"/>
            </a:xfrm>
            <a:prstGeom prst="rect">
              <a:avLst/>
            </a:prstGeom>
            <a:noFill/>
          </p:spPr>
          <p:txBody>
            <a:bodyPr wrap="square" rtlCol="0">
              <a:spAutoFit/>
            </a:bodyPr>
            <a:lstStyle/>
            <a:p>
              <a:pPr marL="285750" indent="-285750">
                <a:buFont typeface="Arial" panose="020B0604020202020204" pitchFamily="34" charset="0"/>
                <a:buChar char="•"/>
              </a:pPr>
              <a:r>
                <a:rPr lang="en-US" sz="1200" dirty="0"/>
                <a:t>With histograms and boxplots, we described the SOCS! Shape, Outliers, Center and Spread</a:t>
              </a:r>
            </a:p>
            <a:p>
              <a:pPr marL="285750" indent="-285750">
                <a:buFont typeface="Arial" panose="020B0604020202020204" pitchFamily="34" charset="0"/>
                <a:buChar char="•"/>
              </a:pPr>
              <a:r>
                <a:rPr lang="en-US" sz="1200" dirty="0"/>
                <a:t>Also numerical summaries like mean, median, SD, IQR, etc.</a:t>
              </a:r>
            </a:p>
          </p:txBody>
        </p:sp>
        <p:pic>
          <p:nvPicPr>
            <p:cNvPr id="15" name="Picture 3" title="Boxplot of ages constructed on JMP">
              <a:extLst>
                <a:ext uri="{FF2B5EF4-FFF2-40B4-BE49-F238E27FC236}">
                  <a16:creationId xmlns:a16="http://schemas.microsoft.com/office/drawing/2014/main" id="{2F5D7864-6704-3EF4-6947-1594DBBC65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02832" y="3253503"/>
              <a:ext cx="2273568" cy="64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9" name="Content Placeholder 2">
            <a:extLst>
              <a:ext uri="{FF2B5EF4-FFF2-40B4-BE49-F238E27FC236}">
                <a16:creationId xmlns:a16="http://schemas.microsoft.com/office/drawing/2014/main" id="{2B5849B3-EDCB-1521-901B-7FA441EC63D5}"/>
              </a:ext>
            </a:extLst>
          </p:cNvPr>
          <p:cNvSpPr txBox="1">
            <a:spLocks/>
          </p:cNvSpPr>
          <p:nvPr/>
        </p:nvSpPr>
        <p:spPr>
          <a:xfrm>
            <a:off x="662354" y="5937974"/>
            <a:ext cx="10515600" cy="8118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(Other than the line graph) these displays were all for ONE variable!</a:t>
            </a:r>
          </a:p>
          <a:p>
            <a:r>
              <a:rPr lang="en-US" sz="1600" dirty="0"/>
              <a:t>Now we are going to display and describe the </a:t>
            </a:r>
            <a:r>
              <a:rPr lang="en-US" sz="1600" u="sng" dirty="0"/>
              <a:t>relationship between TWO QUANITITATIVE variables</a:t>
            </a:r>
            <a:r>
              <a:rPr lang="en-US" sz="1600" dirty="0"/>
              <a:t>!</a:t>
            </a:r>
          </a:p>
          <a:p>
            <a:endParaRPr lang="en-US" sz="1600" dirty="0"/>
          </a:p>
        </p:txBody>
      </p:sp>
    </p:spTree>
    <p:extLst>
      <p:ext uri="{BB962C8B-B14F-4D97-AF65-F5344CB8AC3E}">
        <p14:creationId xmlns:p14="http://schemas.microsoft.com/office/powerpoint/2010/main" val="33687970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000EC-1649-9743-BC02-5EAC1FEC2F82}"/>
              </a:ext>
            </a:extLst>
          </p:cNvPr>
          <p:cNvSpPr>
            <a:spLocks noGrp="1"/>
          </p:cNvSpPr>
          <p:nvPr>
            <p:ph type="title"/>
          </p:nvPr>
        </p:nvSpPr>
        <p:spPr>
          <a:xfrm>
            <a:off x="360196" y="-51856"/>
            <a:ext cx="11360800" cy="763600"/>
          </a:xfrm>
        </p:spPr>
        <p:txBody>
          <a:bodyPr/>
          <a:lstStyle/>
          <a:p>
            <a:r>
              <a:rPr lang="en-US" sz="4000" dirty="0"/>
              <a:t>Rejection Region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A73A392-4795-6547-8661-FA1E19DC54AD}"/>
                  </a:ext>
                </a:extLst>
              </p:cNvPr>
              <p:cNvSpPr>
                <a:spLocks noGrp="1"/>
              </p:cNvSpPr>
              <p:nvPr>
                <p:ph type="body" idx="1"/>
              </p:nvPr>
            </p:nvSpPr>
            <p:spPr>
              <a:xfrm>
                <a:off x="315834" y="711744"/>
                <a:ext cx="7759220" cy="2788457"/>
              </a:xfrm>
            </p:spPr>
            <p:txBody>
              <a:bodyPr/>
              <a:lstStyle/>
              <a:p>
                <a:pPr marL="152396" indent="0">
                  <a:lnSpc>
                    <a:spcPct val="100000"/>
                  </a:lnSpc>
                  <a:buNone/>
                </a:pPr>
                <a:r>
                  <a:rPr lang="en-US" sz="1800" u="sng" dirty="0"/>
                  <a:t>Rejection Region for Test on Correlation</a:t>
                </a:r>
                <a:endParaRPr lang="en-US" sz="1800" dirty="0"/>
              </a:p>
              <a:p>
                <a:endParaRPr lang="en-US" sz="1800" dirty="0"/>
              </a:p>
              <a:p>
                <a:r>
                  <a:rPr lang="en-US" sz="1800" dirty="0"/>
                  <a:t>This will actually be based on the </a:t>
                </a:r>
                <a:r>
                  <a:rPr lang="en-US" sz="1800" b="1" i="1" dirty="0"/>
                  <a:t>t</a:t>
                </a:r>
                <a:r>
                  <a:rPr lang="en-US" sz="1800" b="1" dirty="0"/>
                  <a:t>-distribution</a:t>
                </a:r>
                <a:r>
                  <a:rPr lang="en-US" sz="1800" dirty="0"/>
                  <a:t> again!</a:t>
                </a:r>
              </a:p>
              <a:p>
                <a:endParaRPr lang="en-US" sz="1800" dirty="0"/>
              </a:p>
              <a:p>
                <a:pPr lvl="1">
                  <a:spcBef>
                    <a:spcPts val="0"/>
                  </a:spcBef>
                </a:pPr>
                <a:r>
                  <a:rPr lang="en-US" sz="1800" dirty="0"/>
                  <a:t>But now we have </a:t>
                </a:r>
                <a:r>
                  <a:rPr lang="en-US" sz="1800" u="sng" dirty="0"/>
                  <a:t>new degrees of freedom</a:t>
                </a:r>
                <a:r>
                  <a:rPr lang="en-US" sz="1800" dirty="0"/>
                  <a:t>! </a:t>
                </a:r>
                <a:r>
                  <a:rPr lang="en-US" sz="1800" b="1" i="1" dirty="0"/>
                  <a:t>df = n – 2</a:t>
                </a:r>
              </a:p>
              <a:p>
                <a:pPr lvl="2">
                  <a:spcBef>
                    <a:spcPts val="0"/>
                  </a:spcBef>
                </a:pPr>
                <a:endParaRPr lang="en-US" sz="1800" b="1" i="1" dirty="0"/>
              </a:p>
              <a:p>
                <a:pPr lvl="2">
                  <a:spcBef>
                    <a:spcPts val="0"/>
                  </a:spcBef>
                </a:pPr>
                <a:r>
                  <a:rPr lang="en-US" sz="1800" dirty="0"/>
                  <a:t>This is because we have two variables now!</a:t>
                </a:r>
              </a:p>
              <a:p>
                <a:pPr lvl="1">
                  <a:spcBef>
                    <a:spcPts val="0"/>
                  </a:spcBef>
                </a:pPr>
                <a:endParaRPr lang="en-US" sz="1800" dirty="0"/>
              </a:p>
              <a:p>
                <a:pPr lvl="1">
                  <a:spcBef>
                    <a:spcPts val="0"/>
                  </a:spcBef>
                </a:pPr>
                <a:r>
                  <a:rPr lang="en-US" sz="1800" dirty="0"/>
                  <a:t>So all of our Critical Values will be </a:t>
                </a:r>
                <a:r>
                  <a:rPr lang="en-US" sz="1800" b="1" dirty="0"/>
                  <a:t>t*s </a:t>
                </a:r>
                <a:r>
                  <a:rPr lang="en-US" sz="1800" dirty="0"/>
                  <a:t>with the </a:t>
                </a:r>
                <a:r>
                  <a:rPr lang="en-US" sz="1800" b="1" dirty="0"/>
                  <a:t>new </a:t>
                </a:r>
                <a:r>
                  <a:rPr lang="en-US" sz="1800" b="1" i="1" dirty="0" err="1"/>
                  <a:t>df</a:t>
                </a:r>
                <a:r>
                  <a:rPr lang="en-US" sz="1800" dirty="0"/>
                  <a:t>!</a:t>
                </a:r>
              </a:p>
              <a:p>
                <a:pPr marL="152396" indent="0">
                  <a:lnSpc>
                    <a:spcPct val="100000"/>
                  </a:lnSpc>
                  <a:buNone/>
                </a:pPr>
                <a:endParaRPr lang="en-US" sz="1800" dirty="0"/>
              </a:p>
              <a:p>
                <a:pPr>
                  <a:lnSpc>
                    <a:spcPct val="100000"/>
                  </a:lnSpc>
                </a:pPr>
                <a:r>
                  <a:rPr lang="en-US" sz="1800" dirty="0"/>
                  <a:t>Using calc:</a:t>
                </a:r>
              </a:p>
              <a:p>
                <a:pPr>
                  <a:lnSpc>
                    <a:spcPct val="100000"/>
                  </a:lnSpc>
                </a:pPr>
                <a:endParaRPr lang="en-US" sz="1800" dirty="0"/>
              </a:p>
              <a:p>
                <a:pPr marL="152396" indent="0">
                  <a:lnSpc>
                    <a:spcPct val="100000"/>
                  </a:lnSpc>
                  <a:buNone/>
                </a:pPr>
                <a:r>
                  <a:rPr lang="en-US" sz="1800" b="1" i="1" dirty="0">
                    <a:solidFill>
                      <a:srgbClr val="7030A0"/>
                    </a:solidFill>
                  </a:rPr>
                  <a:t>	Left-Tailed: t* = </a:t>
                </a:r>
                <a:r>
                  <a:rPr lang="en-US" sz="1800" b="1" i="1" dirty="0" err="1">
                    <a:solidFill>
                      <a:srgbClr val="7030A0"/>
                    </a:solidFill>
                  </a:rPr>
                  <a:t>invT</a:t>
                </a:r>
                <a:r>
                  <a:rPr lang="en-US" sz="1800" b="1" i="1" dirty="0">
                    <a:solidFill>
                      <a:srgbClr val="7030A0"/>
                    </a:solidFill>
                  </a:rPr>
                  <a:t>(area =𝛼</a:t>
                </a:r>
                <a14:m>
                  <m:oMath xmlns:m="http://schemas.openxmlformats.org/officeDocument/2006/math">
                    <m:r>
                      <a:rPr lang="en-US" sz="1800" b="1" i="1">
                        <a:solidFill>
                          <a:srgbClr val="7030A0"/>
                        </a:solidFill>
                        <a:latin typeface="Cambria Math" panose="02040503050406030204" pitchFamily="18" charset="0"/>
                      </a:rPr>
                      <m:t>,</m:t>
                    </m:r>
                    <m:r>
                      <a:rPr lang="en-US" sz="1800" b="1" i="1" smtClean="0">
                        <a:solidFill>
                          <a:srgbClr val="7030A0"/>
                        </a:solidFill>
                        <a:latin typeface="Cambria Math" panose="02040503050406030204" pitchFamily="18" charset="0"/>
                      </a:rPr>
                      <m:t>𝒅𝒇</m:t>
                    </m:r>
                    <m:r>
                      <a:rPr lang="en-US" sz="1800" b="1" i="1" smtClean="0">
                        <a:solidFill>
                          <a:srgbClr val="7030A0"/>
                        </a:solidFill>
                        <a:latin typeface="Cambria Math" panose="02040503050406030204" pitchFamily="18" charset="0"/>
                      </a:rPr>
                      <m:t>=</m:t>
                    </m:r>
                    <m:r>
                      <a:rPr lang="en-US" sz="1800" b="1" i="1" smtClean="0">
                        <a:solidFill>
                          <a:srgbClr val="7030A0"/>
                        </a:solidFill>
                        <a:latin typeface="Cambria Math" panose="02040503050406030204" pitchFamily="18" charset="0"/>
                      </a:rPr>
                      <m:t>𝒏</m:t>
                    </m:r>
                    <m:r>
                      <a:rPr lang="en-US" sz="1800" b="1" i="1" smtClean="0">
                        <a:solidFill>
                          <a:srgbClr val="7030A0"/>
                        </a:solidFill>
                        <a:latin typeface="Cambria Math" panose="02040503050406030204" pitchFamily="18" charset="0"/>
                      </a:rPr>
                      <m:t>−</m:t>
                    </m:r>
                    <m:r>
                      <a:rPr lang="en-US" sz="1800" b="1" i="1" smtClean="0">
                        <a:solidFill>
                          <a:srgbClr val="7030A0"/>
                        </a:solidFill>
                        <a:latin typeface="Cambria Math" panose="02040503050406030204" pitchFamily="18" charset="0"/>
                      </a:rPr>
                      <m:t>𝟐</m:t>
                    </m:r>
                  </m:oMath>
                </a14:m>
                <a:r>
                  <a:rPr lang="en-US" sz="1800" b="1" i="1" dirty="0">
                    <a:solidFill>
                      <a:srgbClr val="7030A0"/>
                    </a:solidFill>
                  </a:rPr>
                  <a:t>)</a:t>
                </a:r>
              </a:p>
              <a:p>
                <a:pPr marL="152396" indent="0">
                  <a:lnSpc>
                    <a:spcPct val="100000"/>
                  </a:lnSpc>
                  <a:buNone/>
                </a:pPr>
                <a:r>
                  <a:rPr lang="en-US" sz="1800" b="1" i="1" dirty="0">
                    <a:solidFill>
                      <a:srgbClr val="7030A0"/>
                    </a:solidFill>
                  </a:rPr>
                  <a:t>	Right-Tailed: t* = </a:t>
                </a:r>
                <a:r>
                  <a:rPr lang="en-US" sz="1800" b="1" i="1" dirty="0" err="1">
                    <a:solidFill>
                      <a:srgbClr val="7030A0"/>
                    </a:solidFill>
                  </a:rPr>
                  <a:t>invT</a:t>
                </a:r>
                <a:r>
                  <a:rPr lang="en-US" sz="1800" b="1" i="1" dirty="0">
                    <a:solidFill>
                      <a:srgbClr val="7030A0"/>
                    </a:solidFill>
                  </a:rPr>
                  <a:t>(area = </a:t>
                </a:r>
                <a14:m>
                  <m:oMath xmlns:m="http://schemas.openxmlformats.org/officeDocument/2006/math">
                    <m:r>
                      <a:rPr lang="en-US" sz="1800" b="1" i="1">
                        <a:solidFill>
                          <a:srgbClr val="7030A0"/>
                        </a:solidFill>
                        <a:latin typeface="Cambria Math" panose="02040503050406030204" pitchFamily="18" charset="0"/>
                      </a:rPr>
                      <m:t>𝟏</m:t>
                    </m:r>
                    <m:r>
                      <a:rPr lang="en-US" sz="1800" b="1" i="1">
                        <a:solidFill>
                          <a:srgbClr val="7030A0"/>
                        </a:solidFill>
                        <a:latin typeface="Cambria Math" panose="02040503050406030204" pitchFamily="18" charset="0"/>
                      </a:rPr>
                      <m:t>−</m:t>
                    </m:r>
                    <m:r>
                      <a:rPr lang="en-US" sz="1800" b="1" i="1">
                        <a:solidFill>
                          <a:srgbClr val="7030A0"/>
                        </a:solidFill>
                        <a:latin typeface="Cambria Math" panose="02040503050406030204" pitchFamily="18" charset="0"/>
                      </a:rPr>
                      <m:t>𝜶</m:t>
                    </m:r>
                    <m:r>
                      <a:rPr lang="en-US" sz="1800" b="1" i="1">
                        <a:solidFill>
                          <a:srgbClr val="7030A0"/>
                        </a:solidFill>
                        <a:latin typeface="Cambria Math" panose="02040503050406030204" pitchFamily="18" charset="0"/>
                      </a:rPr>
                      <m:t>,</m:t>
                    </m:r>
                    <m:r>
                      <a:rPr lang="en-US" sz="1800" b="1" i="1">
                        <a:solidFill>
                          <a:srgbClr val="7030A0"/>
                        </a:solidFill>
                        <a:latin typeface="Cambria Math" panose="02040503050406030204" pitchFamily="18" charset="0"/>
                      </a:rPr>
                      <m:t>𝒅𝒇</m:t>
                    </m:r>
                    <m:r>
                      <a:rPr lang="en-US" sz="1800" b="1" i="1">
                        <a:solidFill>
                          <a:srgbClr val="7030A0"/>
                        </a:solidFill>
                        <a:latin typeface="Cambria Math" panose="02040503050406030204" pitchFamily="18" charset="0"/>
                      </a:rPr>
                      <m:t>=</m:t>
                    </m:r>
                    <m:r>
                      <a:rPr lang="en-US" sz="1800" b="1" i="1">
                        <a:solidFill>
                          <a:srgbClr val="7030A0"/>
                        </a:solidFill>
                        <a:latin typeface="Cambria Math" panose="02040503050406030204" pitchFamily="18" charset="0"/>
                      </a:rPr>
                      <m:t>𝒏</m:t>
                    </m:r>
                    <m:r>
                      <a:rPr lang="en-US" sz="1800" b="1" i="1">
                        <a:solidFill>
                          <a:srgbClr val="7030A0"/>
                        </a:solidFill>
                        <a:latin typeface="Cambria Math" panose="02040503050406030204" pitchFamily="18" charset="0"/>
                      </a:rPr>
                      <m:t>−</m:t>
                    </m:r>
                    <m:r>
                      <m:rPr>
                        <m:nor/>
                      </m:rPr>
                      <a:rPr lang="en-US" sz="1800" b="1" i="1" smtClean="0">
                        <a:solidFill>
                          <a:srgbClr val="7030A0"/>
                        </a:solidFill>
                        <a:latin typeface="Cambria Math" panose="02040503050406030204" pitchFamily="18" charset="0"/>
                      </a:rPr>
                      <m:t>2</m:t>
                    </m:r>
                    <m:r>
                      <m:rPr>
                        <m:nor/>
                      </m:rPr>
                      <a:rPr lang="en-US" sz="1800" b="1" i="1" dirty="0">
                        <a:solidFill>
                          <a:srgbClr val="7030A0"/>
                        </a:solidFill>
                      </a:rPr>
                      <m:t>)</m:t>
                    </m:r>
                  </m:oMath>
                </a14:m>
                <a:endParaRPr lang="en-US" sz="1800" b="1" i="1" dirty="0">
                  <a:solidFill>
                    <a:srgbClr val="7030A0"/>
                  </a:solidFill>
                </a:endParaRPr>
              </a:p>
              <a:p>
                <a:pPr marL="152396" indent="0">
                  <a:lnSpc>
                    <a:spcPct val="100000"/>
                  </a:lnSpc>
                  <a:buNone/>
                </a:pPr>
                <a:r>
                  <a:rPr lang="en-US" sz="1800" b="1" i="1" dirty="0">
                    <a:solidFill>
                      <a:srgbClr val="7030A0"/>
                    </a:solidFill>
                  </a:rPr>
                  <a:t>	Two-Tailed: t* = </a:t>
                </a:r>
                <a:r>
                  <a:rPr lang="en-US" sz="1800" b="1" i="1" dirty="0" err="1">
                    <a:solidFill>
                      <a:srgbClr val="7030A0"/>
                    </a:solidFill>
                  </a:rPr>
                  <a:t>invT</a:t>
                </a:r>
                <a:r>
                  <a:rPr lang="en-US" sz="1800" b="1" i="1" dirty="0">
                    <a:solidFill>
                      <a:srgbClr val="7030A0"/>
                    </a:solidFill>
                  </a:rPr>
                  <a:t>(area =</a:t>
                </a:r>
                <a14:m>
                  <m:oMath xmlns:m="http://schemas.openxmlformats.org/officeDocument/2006/math">
                    <m:r>
                      <a:rPr lang="en-US" sz="1800" b="1" i="1">
                        <a:solidFill>
                          <a:srgbClr val="7030A0"/>
                        </a:solidFill>
                        <a:latin typeface="Cambria Math" panose="02040503050406030204" pitchFamily="18" charset="0"/>
                      </a:rPr>
                      <m:t> </m:t>
                    </m:r>
                    <m:f>
                      <m:fPr>
                        <m:ctrlPr>
                          <a:rPr lang="en-US" sz="1800" b="1" i="1">
                            <a:solidFill>
                              <a:srgbClr val="7030A0"/>
                            </a:solidFill>
                            <a:latin typeface="Cambria Math" panose="02040503050406030204" pitchFamily="18" charset="0"/>
                          </a:rPr>
                        </m:ctrlPr>
                      </m:fPr>
                      <m:num>
                        <m:r>
                          <a:rPr lang="en-US" sz="1800" b="1" i="1">
                            <a:solidFill>
                              <a:srgbClr val="7030A0"/>
                            </a:solidFill>
                            <a:latin typeface="Cambria Math" panose="02040503050406030204" pitchFamily="18" charset="0"/>
                          </a:rPr>
                          <m:t>𝜶</m:t>
                        </m:r>
                      </m:num>
                      <m:den>
                        <m:r>
                          <a:rPr lang="en-US" sz="1800" b="1" i="1">
                            <a:solidFill>
                              <a:srgbClr val="7030A0"/>
                            </a:solidFill>
                            <a:latin typeface="Cambria Math" panose="02040503050406030204" pitchFamily="18" charset="0"/>
                          </a:rPr>
                          <m:t>𝟐</m:t>
                        </m:r>
                      </m:den>
                    </m:f>
                    <m:r>
                      <a:rPr lang="en-US" sz="1800" b="1" i="1">
                        <a:solidFill>
                          <a:srgbClr val="7030A0"/>
                        </a:solidFill>
                        <a:latin typeface="Cambria Math" panose="02040503050406030204" pitchFamily="18" charset="0"/>
                      </a:rPr>
                      <m:t>,</m:t>
                    </m:r>
                    <m:r>
                      <a:rPr lang="en-US" sz="1800" b="1" i="1">
                        <a:solidFill>
                          <a:srgbClr val="7030A0"/>
                        </a:solidFill>
                        <a:latin typeface="Cambria Math" panose="02040503050406030204" pitchFamily="18" charset="0"/>
                      </a:rPr>
                      <m:t>𝒅𝒇</m:t>
                    </m:r>
                    <m:r>
                      <a:rPr lang="en-US" sz="1800" b="1" i="1">
                        <a:solidFill>
                          <a:srgbClr val="7030A0"/>
                        </a:solidFill>
                        <a:latin typeface="Cambria Math" panose="02040503050406030204" pitchFamily="18" charset="0"/>
                      </a:rPr>
                      <m:t>=</m:t>
                    </m:r>
                    <m:r>
                      <a:rPr lang="en-US" sz="1800" b="1" i="1">
                        <a:solidFill>
                          <a:srgbClr val="7030A0"/>
                        </a:solidFill>
                        <a:latin typeface="Cambria Math" panose="02040503050406030204" pitchFamily="18" charset="0"/>
                      </a:rPr>
                      <m:t>𝒏</m:t>
                    </m:r>
                    <m:r>
                      <a:rPr lang="en-US" sz="1800" b="1" i="1">
                        <a:solidFill>
                          <a:srgbClr val="7030A0"/>
                        </a:solidFill>
                        <a:latin typeface="Cambria Math" panose="02040503050406030204" pitchFamily="18" charset="0"/>
                      </a:rPr>
                      <m:t>−</m:t>
                    </m:r>
                    <m:r>
                      <m:rPr>
                        <m:nor/>
                      </m:rPr>
                      <a:rPr lang="en-US" sz="1800" b="1" i="1" smtClean="0">
                        <a:solidFill>
                          <a:srgbClr val="7030A0"/>
                        </a:solidFill>
                        <a:latin typeface="Cambria Math" panose="02040503050406030204" pitchFamily="18" charset="0"/>
                      </a:rPr>
                      <m:t>2</m:t>
                    </m:r>
                    <m:r>
                      <m:rPr>
                        <m:nor/>
                      </m:rPr>
                      <a:rPr lang="en-US" sz="1800" b="1" i="1" dirty="0">
                        <a:solidFill>
                          <a:srgbClr val="7030A0"/>
                        </a:solidFill>
                      </a:rPr>
                      <m:t>)</m:t>
                    </m:r>
                  </m:oMath>
                </a14:m>
                <a:endParaRPr lang="en-US" sz="1800" dirty="0"/>
              </a:p>
              <a:p>
                <a:pPr marL="152396" indent="0">
                  <a:lnSpc>
                    <a:spcPct val="100000"/>
                  </a:lnSpc>
                  <a:buNone/>
                </a:pPr>
                <a:endParaRPr lang="en-US" sz="1800" dirty="0"/>
              </a:p>
              <a:p>
                <a:pPr>
                  <a:lnSpc>
                    <a:spcPct val="100000"/>
                  </a:lnSpc>
                </a:pPr>
                <a:endParaRPr lang="en-US" sz="1800" dirty="0"/>
              </a:p>
              <a:p>
                <a:pPr>
                  <a:lnSpc>
                    <a:spcPct val="100000"/>
                  </a:lnSpc>
                </a:pPr>
                <a:endParaRPr lang="en-US" sz="1800" dirty="0"/>
              </a:p>
              <a:p>
                <a:pPr marL="152396" indent="0">
                  <a:lnSpc>
                    <a:spcPct val="100000"/>
                  </a:lnSpc>
                  <a:buNone/>
                </a:pPr>
                <a:endParaRPr lang="en-US" sz="1800" b="1" i="1" dirty="0">
                  <a:solidFill>
                    <a:srgbClr val="7030A0"/>
                  </a:solidFill>
                </a:endParaRPr>
              </a:p>
              <a:p>
                <a:pPr marL="152396" indent="0">
                  <a:lnSpc>
                    <a:spcPct val="100000"/>
                  </a:lnSpc>
                  <a:buNone/>
                </a:pPr>
                <a:endParaRPr lang="en-US" sz="1800" b="1" i="1" dirty="0">
                  <a:solidFill>
                    <a:srgbClr val="7030A0"/>
                  </a:solidFill>
                </a:endParaRPr>
              </a:p>
              <a:p>
                <a:pPr marL="152396" indent="0">
                  <a:lnSpc>
                    <a:spcPct val="100000"/>
                  </a:lnSpc>
                  <a:buNone/>
                </a:pPr>
                <a:r>
                  <a:rPr lang="en-US" sz="1800" dirty="0"/>
                  <a:t> </a:t>
                </a:r>
              </a:p>
            </p:txBody>
          </p:sp>
        </mc:Choice>
        <mc:Fallback xmlns="">
          <p:sp>
            <p:nvSpPr>
              <p:cNvPr id="3" name="Text Placeholder 2">
                <a:extLst>
                  <a:ext uri="{FF2B5EF4-FFF2-40B4-BE49-F238E27FC236}">
                    <a16:creationId xmlns:a16="http://schemas.microsoft.com/office/drawing/2014/main" id="{FA73A392-4795-6547-8661-FA1E19DC54AD}"/>
                  </a:ext>
                </a:extLst>
              </p:cNvPr>
              <p:cNvSpPr>
                <a:spLocks noGrp="1" noRot="1" noChangeAspect="1" noMove="1" noResize="1" noEditPoints="1" noAdjustHandles="1" noChangeArrowheads="1" noChangeShapeType="1" noTextEdit="1"/>
              </p:cNvSpPr>
              <p:nvPr>
                <p:ph type="body" idx="1"/>
              </p:nvPr>
            </p:nvSpPr>
            <p:spPr>
              <a:xfrm>
                <a:off x="315834" y="711744"/>
                <a:ext cx="7759220" cy="2788457"/>
              </a:xfrm>
              <a:blipFill>
                <a:blip r:embed="rId2"/>
                <a:stretch>
                  <a:fillRect b="-49545"/>
                </a:stretch>
              </a:blipFill>
            </p:spPr>
            <p:txBody>
              <a:bodyPr/>
              <a:lstStyle/>
              <a:p>
                <a:r>
                  <a:rPr lang="en-US">
                    <a:noFill/>
                  </a:rPr>
                  <a:t> </a:t>
                </a:r>
              </a:p>
            </p:txBody>
          </p:sp>
        </mc:Fallback>
      </mc:AlternateContent>
      <p:pic>
        <p:nvPicPr>
          <p:cNvPr id="40" name="Picture 39">
            <a:extLst>
              <a:ext uri="{FF2B5EF4-FFF2-40B4-BE49-F238E27FC236}">
                <a16:creationId xmlns:a16="http://schemas.microsoft.com/office/drawing/2014/main" id="{B9D559AA-9A43-3B41-8739-F2CD16D56A91}"/>
              </a:ext>
            </a:extLst>
          </p:cNvPr>
          <p:cNvPicPr>
            <a:picLocks noChangeAspect="1"/>
          </p:cNvPicPr>
          <p:nvPr/>
        </p:nvPicPr>
        <p:blipFill>
          <a:blip r:embed="rId3"/>
          <a:stretch>
            <a:fillRect/>
          </a:stretch>
        </p:blipFill>
        <p:spPr>
          <a:xfrm>
            <a:off x="6804423" y="4437872"/>
            <a:ext cx="5058240" cy="1583514"/>
          </a:xfrm>
          <a:prstGeom prst="rect">
            <a:avLst/>
          </a:prstGeom>
        </p:spPr>
      </p:pic>
      <p:sp>
        <p:nvSpPr>
          <p:cNvPr id="4" name="TextBox 3">
            <a:extLst>
              <a:ext uri="{FF2B5EF4-FFF2-40B4-BE49-F238E27FC236}">
                <a16:creationId xmlns:a16="http://schemas.microsoft.com/office/drawing/2014/main" id="{31342DFC-B3BA-109E-A8CE-2A983860EAE2}"/>
              </a:ext>
            </a:extLst>
          </p:cNvPr>
          <p:cNvSpPr txBox="1"/>
          <p:nvPr/>
        </p:nvSpPr>
        <p:spPr>
          <a:xfrm>
            <a:off x="7334218" y="873129"/>
            <a:ext cx="4386778" cy="46166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200" i="1" u="sng" dirty="0">
                <a:solidFill>
                  <a:srgbClr val="7030A0"/>
                </a:solidFill>
              </a:rPr>
              <a:t>Degrees of freedom from days past</a:t>
            </a:r>
          </a:p>
          <a:p>
            <a:r>
              <a:rPr lang="en-US" sz="1200" i="1" dirty="0">
                <a:solidFill>
                  <a:srgbClr val="7030A0"/>
                </a:solidFill>
              </a:rPr>
              <a:t>Before with means we had: CV = t*   with df = n - 1 (sample size – 1)</a:t>
            </a:r>
          </a:p>
        </p:txBody>
      </p:sp>
    </p:spTree>
    <p:extLst>
      <p:ext uri="{BB962C8B-B14F-4D97-AF65-F5344CB8AC3E}">
        <p14:creationId xmlns:p14="http://schemas.microsoft.com/office/powerpoint/2010/main" val="19837039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9AC5D-A7AF-B88D-3745-01966A2E543F}"/>
              </a:ext>
            </a:extLst>
          </p:cNvPr>
          <p:cNvSpPr>
            <a:spLocks noGrp="1"/>
          </p:cNvSpPr>
          <p:nvPr>
            <p:ph type="title"/>
          </p:nvPr>
        </p:nvSpPr>
        <p:spPr>
          <a:xfrm>
            <a:off x="279400" y="-30995"/>
            <a:ext cx="10515600" cy="1325563"/>
          </a:xfrm>
        </p:spPr>
        <p:txBody>
          <a:bodyPr/>
          <a:lstStyle/>
          <a:p>
            <a:r>
              <a:rPr lang="en-US" dirty="0"/>
              <a:t>Test Statistic and P-value</a:t>
            </a:r>
          </a:p>
        </p:txBody>
      </p:sp>
      <mc:AlternateContent xmlns:mc="http://schemas.openxmlformats.org/markup-compatibility/2006" xmlns:a14="http://schemas.microsoft.com/office/drawing/2010/main">
        <mc:Choice Requires="a14">
          <p:sp>
            <p:nvSpPr>
              <p:cNvPr id="18" name="Content Placeholder 17">
                <a:extLst>
                  <a:ext uri="{FF2B5EF4-FFF2-40B4-BE49-F238E27FC236}">
                    <a16:creationId xmlns:a16="http://schemas.microsoft.com/office/drawing/2014/main" id="{19F4ABF0-9F32-FAEC-2E37-435D84A092E2}"/>
                  </a:ext>
                </a:extLst>
              </p:cNvPr>
              <p:cNvSpPr>
                <a:spLocks noGrp="1"/>
              </p:cNvSpPr>
              <p:nvPr>
                <p:ph idx="1"/>
              </p:nvPr>
            </p:nvSpPr>
            <p:spPr>
              <a:xfrm>
                <a:off x="424616" y="898864"/>
                <a:ext cx="11281402" cy="5699373"/>
              </a:xfrm>
            </p:spPr>
            <p:txBody>
              <a:bodyPr>
                <a:noAutofit/>
              </a:bodyPr>
              <a:lstStyle/>
              <a:p>
                <a:pPr marL="0" indent="0">
                  <a:buNone/>
                </a:pPr>
                <a:r>
                  <a:rPr lang="en-US" sz="1400" u="sng" dirty="0"/>
                  <a:t>Test Statistic</a:t>
                </a:r>
              </a:p>
              <a:p>
                <a:r>
                  <a:rPr lang="en-US" sz="1400" dirty="0"/>
                  <a:t>The </a:t>
                </a:r>
                <a:r>
                  <a:rPr lang="en-US" sz="1400" b="1" dirty="0"/>
                  <a:t>Test Statistic</a:t>
                </a:r>
                <a:r>
                  <a:rPr lang="en-US" sz="1400" dirty="0"/>
                  <a:t> </a:t>
                </a:r>
                <a:r>
                  <a:rPr lang="en-US" sz="1400" i="1" dirty="0"/>
                  <a:t>t</a:t>
                </a:r>
                <a:r>
                  <a:rPr lang="en-US" sz="1400" baseline="-25000" dirty="0"/>
                  <a:t>stat</a:t>
                </a:r>
                <a:r>
                  <a:rPr lang="en-US" sz="1400" dirty="0"/>
                  <a:t> has the following formula:</a:t>
                </a:r>
              </a:p>
              <a:p>
                <a:endParaRPr lang="en-US" sz="1400" dirty="0"/>
              </a:p>
              <a:p>
                <a:pPr marL="0" indent="0">
                  <a:buNone/>
                </a:pPr>
                <a:endParaRPr lang="en-US" sz="1400" dirty="0"/>
              </a:p>
              <a:p>
                <a:endParaRPr lang="en-US" sz="1400" dirty="0"/>
              </a:p>
              <a:p>
                <a:r>
                  <a:rPr lang="en-US" sz="1400" dirty="0"/>
                  <a:t>The </a:t>
                </a:r>
                <a:r>
                  <a:rPr lang="en-US" sz="1400" b="1" dirty="0"/>
                  <a:t>sign</a:t>
                </a:r>
                <a:r>
                  <a:rPr lang="en-US" sz="1400" dirty="0"/>
                  <a:t> of the </a:t>
                </a:r>
                <a:r>
                  <a:rPr lang="en-US" sz="1400" u="sng" dirty="0"/>
                  <a:t>correlation</a:t>
                </a:r>
                <a:r>
                  <a:rPr lang="en-US" sz="1400" dirty="0"/>
                  <a:t> will ALWAYS </a:t>
                </a:r>
                <a:r>
                  <a:rPr lang="en-US" sz="1400" b="1" dirty="0"/>
                  <a:t>match</a:t>
                </a:r>
                <a:r>
                  <a:rPr lang="en-US" sz="1400" dirty="0"/>
                  <a:t> the sign of the </a:t>
                </a:r>
                <a:r>
                  <a:rPr lang="en-US" sz="1400" u="sng" dirty="0"/>
                  <a:t>Test Statistic</a:t>
                </a:r>
                <a:r>
                  <a:rPr lang="en-US" sz="1400" dirty="0"/>
                  <a:t>!</a:t>
                </a:r>
                <a:endParaRPr lang="en-US" sz="1400" u="sng" dirty="0"/>
              </a:p>
              <a:p>
                <a:pPr marL="0" indent="0">
                  <a:buNone/>
                </a:pPr>
                <a:r>
                  <a:rPr lang="en-US" sz="1400" u="sng" dirty="0"/>
                  <a:t>Logic</a:t>
                </a:r>
              </a:p>
              <a:p>
                <a:r>
                  <a:rPr lang="en-US" sz="1400" dirty="0"/>
                  <a:t>Every bivariate (two variable) sample has a correlation </a:t>
                </a:r>
                <a:r>
                  <a:rPr lang="en-US" sz="1400" i="1" dirty="0"/>
                  <a:t>r    →    </a:t>
                </a:r>
                <a:r>
                  <a:rPr lang="en-US" sz="1400" dirty="0"/>
                  <a:t>this is our </a:t>
                </a:r>
                <a:r>
                  <a:rPr lang="en-US" sz="1400" u="sng" dirty="0"/>
                  <a:t>statistic</a:t>
                </a:r>
                <a:r>
                  <a:rPr lang="en-US" sz="1400" dirty="0"/>
                  <a:t>, just like </a:t>
                </a:r>
                <a14:m>
                  <m:oMath xmlns:m="http://schemas.openxmlformats.org/officeDocument/2006/math">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𝑥</m:t>
                        </m:r>
                      </m:e>
                    </m:acc>
                  </m:oMath>
                </a14:m>
                <a:r>
                  <a:rPr lang="en-US" sz="1400" i="1" dirty="0"/>
                  <a:t> </a:t>
                </a:r>
                <a:r>
                  <a:rPr lang="en-US" sz="1400" dirty="0"/>
                  <a:t>or </a:t>
                </a:r>
                <a14:m>
                  <m:oMath xmlns:m="http://schemas.openxmlformats.org/officeDocument/2006/math">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𝑝</m:t>
                        </m:r>
                      </m:e>
                    </m:acc>
                  </m:oMath>
                </a14:m>
                <a:endParaRPr lang="en-US" sz="1400" i="1" dirty="0"/>
              </a:p>
              <a:p>
                <a:pPr lvl="1"/>
                <a:r>
                  <a:rPr lang="en-US" sz="1400" dirty="0"/>
                  <a:t>We are implicitly comparing this to our parameter with the null value: </a:t>
                </a:r>
                <a14:m>
                  <m:oMath xmlns:m="http://schemas.openxmlformats.org/officeDocument/2006/math">
                    <m:r>
                      <m:rPr>
                        <m:sty m:val="p"/>
                      </m:rPr>
                      <a:rPr lang="en-US" sz="1400" b="0" i="0" smtClean="0">
                        <a:latin typeface="Cambria Math" panose="02040503050406030204" pitchFamily="18" charset="0"/>
                      </a:rPr>
                      <m:t>r</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ρ</m:t>
                    </m:r>
                  </m:oMath>
                </a14:m>
                <a:r>
                  <a:rPr lang="en-US" sz="1400" dirty="0"/>
                  <a:t>, where we start with ⍴ = 0      </a:t>
                </a:r>
                <a:r>
                  <a:rPr lang="en-US" sz="1400" i="1" dirty="0"/>
                  <a:t> (</a:t>
                </a:r>
                <a:r>
                  <a:rPr lang="en-US" sz="1400" dirty="0"/>
                  <a:t>just like </a:t>
                </a:r>
                <a14:m>
                  <m:oMath xmlns:m="http://schemas.openxmlformats.org/officeDocument/2006/math">
                    <m:acc>
                      <m:accPr>
                        <m:chr m:val="̅"/>
                        <m:ctrlPr>
                          <a:rPr lang="en-US" sz="1400" i="1">
                            <a:latin typeface="Cambria Math" panose="02040503050406030204" pitchFamily="18" charset="0"/>
                          </a:rPr>
                        </m:ctrlPr>
                      </m:accPr>
                      <m:e>
                        <m:r>
                          <a:rPr lang="en-US" sz="1400" i="1">
                            <a:latin typeface="Cambria Math" panose="02040503050406030204" pitchFamily="18" charset="0"/>
                          </a:rPr>
                          <m:t>𝑥</m:t>
                        </m:r>
                      </m:e>
                    </m:acc>
                  </m:oMath>
                </a14:m>
                <a:r>
                  <a:rPr lang="en-US" sz="1400" i="1" dirty="0"/>
                  <a:t> - µ  </a:t>
                </a:r>
                <a:r>
                  <a:rPr lang="en-US" sz="1400" dirty="0"/>
                  <a:t>or </a:t>
                </a:r>
                <a14:m>
                  <m:oMath xmlns:m="http://schemas.openxmlformats.org/officeDocument/2006/math">
                    <m:acc>
                      <m:accPr>
                        <m:chr m:val="̂"/>
                        <m:ctrlPr>
                          <a:rPr lang="en-US" sz="1400" i="1">
                            <a:latin typeface="Cambria Math" panose="02040503050406030204" pitchFamily="18" charset="0"/>
                          </a:rPr>
                        </m:ctrlPr>
                      </m:accPr>
                      <m:e>
                        <m:r>
                          <a:rPr lang="en-US" sz="1400" i="1">
                            <a:latin typeface="Cambria Math" panose="02040503050406030204" pitchFamily="18" charset="0"/>
                          </a:rPr>
                          <m:t>𝑝</m:t>
                        </m:r>
                      </m:e>
                    </m:acc>
                  </m:oMath>
                </a14:m>
                <a:r>
                  <a:rPr lang="en-US" sz="1400" dirty="0"/>
                  <a:t> - </a:t>
                </a:r>
                <a:r>
                  <a:rPr lang="en-US" sz="1400" i="1" dirty="0"/>
                  <a:t>p</a:t>
                </a:r>
                <a:r>
                  <a:rPr lang="en-US" sz="1400" dirty="0"/>
                  <a:t>)</a:t>
                </a:r>
              </a:p>
              <a:p>
                <a:r>
                  <a:rPr lang="en-US" sz="1400" dirty="0"/>
                  <a:t>So we standardize this, which is </a:t>
                </a:r>
                <a:r>
                  <a:rPr lang="en-US" sz="1400" u="sng" dirty="0"/>
                  <a:t>mainly taking into account the sample size</a:t>
                </a:r>
                <a:r>
                  <a:rPr lang="en-US" sz="1400" dirty="0"/>
                  <a:t>!</a:t>
                </a:r>
              </a:p>
              <a:p>
                <a:pPr lvl="1"/>
                <a:r>
                  <a:rPr lang="en-US" sz="1400" dirty="0"/>
                  <a:t>With small samples, the correlation is VERY UNSTABLE (sensitive to small changes in the data), just like we saw in the outliers demo</a:t>
                </a:r>
              </a:p>
              <a:p>
                <a:r>
                  <a:rPr lang="en-US" sz="1400" dirty="0"/>
                  <a:t>So by standardizing, we can tell if the correlation is </a:t>
                </a:r>
                <a:r>
                  <a:rPr lang="en-US" sz="1400" b="1" u="sng" dirty="0"/>
                  <a:t>strong enough </a:t>
                </a:r>
                <a:r>
                  <a:rPr lang="en-US" sz="1400" u="sng" dirty="0"/>
                  <a:t>given the amount of data</a:t>
                </a:r>
                <a:r>
                  <a:rPr lang="en-US" sz="1400" dirty="0"/>
                  <a:t> to conclude if there is really an </a:t>
                </a:r>
                <a:r>
                  <a:rPr lang="en-US" sz="1400" u="sng" dirty="0"/>
                  <a:t>underlying linear relationship between X and Y</a:t>
                </a:r>
              </a:p>
              <a:p>
                <a:endParaRPr lang="en-US" sz="1400" dirty="0"/>
              </a:p>
              <a:p>
                <a:pPr marL="0" indent="0">
                  <a:buNone/>
                </a:pPr>
                <a:r>
                  <a:rPr lang="en-US" sz="1400" u="sng" dirty="0"/>
                  <a:t>P-Value</a:t>
                </a:r>
              </a:p>
              <a:p>
                <a:r>
                  <a:rPr lang="en-US" sz="1400" dirty="0"/>
                  <a:t>The p-value is the probability of getting </a:t>
                </a:r>
                <a:r>
                  <a:rPr lang="en-US" sz="1400" u="sng" dirty="0"/>
                  <a:t>our Test Statistic or more extreme</a:t>
                </a:r>
                <a:r>
                  <a:rPr lang="en-US" sz="1400" dirty="0"/>
                  <a:t>, depending on the </a:t>
                </a:r>
                <a:r>
                  <a:rPr lang="en-US" sz="1400" u="sng" dirty="0"/>
                  <a:t>alternative hypothesis</a:t>
                </a:r>
              </a:p>
              <a:p>
                <a:r>
                  <a:rPr lang="en-US" sz="1400" u="sng" dirty="0"/>
                  <a:t>Stronger</a:t>
                </a:r>
                <a:r>
                  <a:rPr lang="en-US" sz="1400" dirty="0"/>
                  <a:t> sample </a:t>
                </a:r>
                <a:r>
                  <a:rPr lang="en-US" sz="1400" u="sng" dirty="0"/>
                  <a:t>correlations</a:t>
                </a:r>
                <a:r>
                  <a:rPr lang="en-US" sz="1400" dirty="0"/>
                  <a:t> (further from zero) will result in </a:t>
                </a:r>
                <a:r>
                  <a:rPr lang="en-US" sz="1400" u="sng" dirty="0"/>
                  <a:t>smaller p-values</a:t>
                </a:r>
                <a:r>
                  <a:rPr lang="en-US" sz="1400" dirty="0"/>
                  <a:t>!</a:t>
                </a:r>
              </a:p>
              <a:p>
                <a:pPr marL="0" indent="0">
                  <a:buNone/>
                </a:pPr>
                <a:r>
                  <a:rPr lang="en-US" sz="1400" u="sng" dirty="0"/>
                  <a:t>Decisions</a:t>
                </a:r>
              </a:p>
              <a:p>
                <a:r>
                  <a:rPr lang="en-US" sz="1400" dirty="0"/>
                  <a:t>We can make our decisions to Reject or Fail to Reject using both the </a:t>
                </a:r>
                <a:r>
                  <a:rPr lang="en-US" sz="1400" u="sng" dirty="0"/>
                  <a:t>traditional method and the p-value method</a:t>
                </a:r>
                <a:r>
                  <a:rPr lang="en-US" sz="1400" dirty="0"/>
                  <a:t>!</a:t>
                </a:r>
              </a:p>
              <a:p>
                <a:endParaRPr lang="en-US" sz="1400" u="sng" dirty="0"/>
              </a:p>
            </p:txBody>
          </p:sp>
        </mc:Choice>
        <mc:Fallback xmlns="">
          <p:sp>
            <p:nvSpPr>
              <p:cNvPr id="18" name="Content Placeholder 17">
                <a:extLst>
                  <a:ext uri="{FF2B5EF4-FFF2-40B4-BE49-F238E27FC236}">
                    <a16:creationId xmlns:a16="http://schemas.microsoft.com/office/drawing/2014/main" id="{19F4ABF0-9F32-FAEC-2E37-435D84A092E2}"/>
                  </a:ext>
                </a:extLst>
              </p:cNvPr>
              <p:cNvSpPr>
                <a:spLocks noGrp="1" noRot="1" noChangeAspect="1" noMove="1" noResize="1" noEditPoints="1" noAdjustHandles="1" noChangeArrowheads="1" noChangeShapeType="1" noTextEdit="1"/>
              </p:cNvSpPr>
              <p:nvPr>
                <p:ph idx="1"/>
              </p:nvPr>
            </p:nvSpPr>
            <p:spPr>
              <a:xfrm>
                <a:off x="424616" y="898864"/>
                <a:ext cx="11281402" cy="5699373"/>
              </a:xfrm>
              <a:blipFill>
                <a:blip r:embed="rId2"/>
                <a:stretch>
                  <a:fillRect l="-225" t="-667" b="-2444"/>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3FB87839-DA08-7806-0F90-12E2AADB6DA6}"/>
              </a:ext>
            </a:extLst>
          </p:cNvPr>
          <p:cNvGrpSpPr/>
          <p:nvPr/>
        </p:nvGrpSpPr>
        <p:grpSpPr>
          <a:xfrm>
            <a:off x="1776161" y="1671402"/>
            <a:ext cx="2142131" cy="736600"/>
            <a:chOff x="2442850" y="2046308"/>
            <a:chExt cx="2142131" cy="736600"/>
          </a:xfrm>
        </p:grpSpPr>
        <p:pic>
          <p:nvPicPr>
            <p:cNvPr id="3" name="Picture 2">
              <a:extLst>
                <a:ext uri="{FF2B5EF4-FFF2-40B4-BE49-F238E27FC236}">
                  <a16:creationId xmlns:a16="http://schemas.microsoft.com/office/drawing/2014/main" id="{CB8D7D68-3FAB-9B44-7A0C-873E5549341F}"/>
                </a:ext>
              </a:extLst>
            </p:cNvPr>
            <p:cNvPicPr>
              <a:picLocks noChangeAspect="1"/>
            </p:cNvPicPr>
            <p:nvPr/>
          </p:nvPicPr>
          <p:blipFill>
            <a:blip r:embed="rId3"/>
            <a:stretch>
              <a:fillRect/>
            </a:stretch>
          </p:blipFill>
          <p:spPr>
            <a:xfrm>
              <a:off x="2442850" y="2046308"/>
              <a:ext cx="1079500" cy="736600"/>
            </a:xfrm>
            <a:prstGeom prst="rect">
              <a:avLst/>
            </a:prstGeom>
          </p:spPr>
        </p:pic>
        <p:sp>
          <p:nvSpPr>
            <p:cNvPr id="4" name="TextBox 3">
              <a:extLst>
                <a:ext uri="{FF2B5EF4-FFF2-40B4-BE49-F238E27FC236}">
                  <a16:creationId xmlns:a16="http://schemas.microsoft.com/office/drawing/2014/main" id="{496E5C8A-6B4C-276A-1AC3-7F9E38D6F8DB}"/>
                </a:ext>
              </a:extLst>
            </p:cNvPr>
            <p:cNvSpPr txBox="1"/>
            <p:nvPr/>
          </p:nvSpPr>
          <p:spPr>
            <a:xfrm>
              <a:off x="3670948" y="2114858"/>
              <a:ext cx="914033" cy="338554"/>
            </a:xfrm>
            <a:prstGeom prst="rect">
              <a:avLst/>
            </a:prstGeom>
            <a:noFill/>
          </p:spPr>
          <p:txBody>
            <a:bodyPr wrap="none" rtlCol="0">
              <a:spAutoFit/>
            </a:bodyPr>
            <a:lstStyle/>
            <a:p>
              <a:r>
                <a:rPr lang="en-US" sz="1600" i="1" dirty="0"/>
                <a:t>df = n - 2</a:t>
              </a:r>
            </a:p>
          </p:txBody>
        </p:sp>
      </p:grpSp>
      <p:grpSp>
        <p:nvGrpSpPr>
          <p:cNvPr id="44" name="Group 43">
            <a:extLst>
              <a:ext uri="{FF2B5EF4-FFF2-40B4-BE49-F238E27FC236}">
                <a16:creationId xmlns:a16="http://schemas.microsoft.com/office/drawing/2014/main" id="{FD7E636D-3F42-4D6E-C45B-E22A1CBEFC2B}"/>
              </a:ext>
            </a:extLst>
          </p:cNvPr>
          <p:cNvGrpSpPr/>
          <p:nvPr/>
        </p:nvGrpSpPr>
        <p:grpSpPr>
          <a:xfrm>
            <a:off x="5670852" y="660482"/>
            <a:ext cx="6093150" cy="2295805"/>
            <a:chOff x="5670852" y="660482"/>
            <a:chExt cx="6093150" cy="2295805"/>
          </a:xfrm>
        </p:grpSpPr>
        <p:grpSp>
          <p:nvGrpSpPr>
            <p:cNvPr id="6" name="Group 5">
              <a:extLst>
                <a:ext uri="{FF2B5EF4-FFF2-40B4-BE49-F238E27FC236}">
                  <a16:creationId xmlns:a16="http://schemas.microsoft.com/office/drawing/2014/main" id="{A0DD8E10-D9C3-A690-5942-5083DFBCB604}"/>
                </a:ext>
              </a:extLst>
            </p:cNvPr>
            <p:cNvGrpSpPr/>
            <p:nvPr/>
          </p:nvGrpSpPr>
          <p:grpSpPr>
            <a:xfrm>
              <a:off x="5670852" y="660482"/>
              <a:ext cx="6093150" cy="2295805"/>
              <a:chOff x="4521086" y="660482"/>
              <a:chExt cx="6093150" cy="2295805"/>
            </a:xfrm>
          </p:grpSpPr>
          <p:grpSp>
            <p:nvGrpSpPr>
              <p:cNvPr id="15" name="Group 14">
                <a:extLst>
                  <a:ext uri="{FF2B5EF4-FFF2-40B4-BE49-F238E27FC236}">
                    <a16:creationId xmlns:a16="http://schemas.microsoft.com/office/drawing/2014/main" id="{2C0B9106-9873-9C3F-70DD-ECAB046F8B4F}"/>
                  </a:ext>
                </a:extLst>
              </p:cNvPr>
              <p:cNvGrpSpPr/>
              <p:nvPr/>
            </p:nvGrpSpPr>
            <p:grpSpPr>
              <a:xfrm>
                <a:off x="5874288" y="660482"/>
                <a:ext cx="4739948" cy="2295805"/>
                <a:chOff x="7115422" y="3932204"/>
                <a:chExt cx="4739948" cy="2295805"/>
              </a:xfrm>
            </p:grpSpPr>
            <p:grpSp>
              <p:nvGrpSpPr>
                <p:cNvPr id="17" name="Group 16">
                  <a:extLst>
                    <a:ext uri="{FF2B5EF4-FFF2-40B4-BE49-F238E27FC236}">
                      <a16:creationId xmlns:a16="http://schemas.microsoft.com/office/drawing/2014/main" id="{D1EC5679-5016-F684-A44F-146AE927C8E1}"/>
                    </a:ext>
                  </a:extLst>
                </p:cNvPr>
                <p:cNvGrpSpPr/>
                <p:nvPr/>
              </p:nvGrpSpPr>
              <p:grpSpPr>
                <a:xfrm>
                  <a:off x="7141110" y="3932204"/>
                  <a:ext cx="4714260" cy="2295805"/>
                  <a:chOff x="6914399" y="4257057"/>
                  <a:chExt cx="4714260" cy="2295805"/>
                </a:xfrm>
              </p:grpSpPr>
              <p:pic>
                <p:nvPicPr>
                  <p:cNvPr id="27" name="Picture 26">
                    <a:extLst>
                      <a:ext uri="{FF2B5EF4-FFF2-40B4-BE49-F238E27FC236}">
                        <a16:creationId xmlns:a16="http://schemas.microsoft.com/office/drawing/2014/main" id="{A760A73A-B61E-E75A-9FA1-6BB2C6ABE3A0}"/>
                      </a:ext>
                    </a:extLst>
                  </p:cNvPr>
                  <p:cNvPicPr>
                    <a:picLocks noChangeAspect="1"/>
                  </p:cNvPicPr>
                  <p:nvPr/>
                </p:nvPicPr>
                <p:blipFill>
                  <a:blip r:embed="rId4"/>
                  <a:stretch>
                    <a:fillRect/>
                  </a:stretch>
                </p:blipFill>
                <p:spPr>
                  <a:xfrm>
                    <a:off x="9046441" y="4257057"/>
                    <a:ext cx="2453074" cy="1471844"/>
                  </a:xfrm>
                  <a:prstGeom prst="rect">
                    <a:avLst/>
                  </a:prstGeom>
                </p:spPr>
              </p:pic>
              <p:sp>
                <p:nvSpPr>
                  <p:cNvPr id="28" name="TextBox 27">
                    <a:extLst>
                      <a:ext uri="{FF2B5EF4-FFF2-40B4-BE49-F238E27FC236}">
                        <a16:creationId xmlns:a16="http://schemas.microsoft.com/office/drawing/2014/main" id="{224CAE7E-CB23-CC27-8F0B-58EF73D21E5A}"/>
                      </a:ext>
                    </a:extLst>
                  </p:cNvPr>
                  <p:cNvSpPr txBox="1"/>
                  <p:nvPr/>
                </p:nvSpPr>
                <p:spPr>
                  <a:xfrm>
                    <a:off x="6914399" y="6092837"/>
                    <a:ext cx="308098" cy="369332"/>
                  </a:xfrm>
                  <a:prstGeom prst="rect">
                    <a:avLst/>
                  </a:prstGeom>
                  <a:noFill/>
                </p:spPr>
                <p:txBody>
                  <a:bodyPr wrap="none" rtlCol="0">
                    <a:spAutoFit/>
                  </a:bodyPr>
                  <a:lstStyle/>
                  <a:p>
                    <a:r>
                      <a:rPr lang="en-US" i="1" dirty="0"/>
                      <a:t>⍴</a:t>
                    </a:r>
                  </a:p>
                </p:txBody>
              </p:sp>
              <p:sp>
                <p:nvSpPr>
                  <p:cNvPr id="29" name="TextBox 28">
                    <a:extLst>
                      <a:ext uri="{FF2B5EF4-FFF2-40B4-BE49-F238E27FC236}">
                        <a16:creationId xmlns:a16="http://schemas.microsoft.com/office/drawing/2014/main" id="{8B25EE8B-01FD-DAEF-808A-7C7CE2FAC398}"/>
                      </a:ext>
                    </a:extLst>
                  </p:cNvPr>
                  <p:cNvSpPr txBox="1"/>
                  <p:nvPr/>
                </p:nvSpPr>
                <p:spPr>
                  <a:xfrm>
                    <a:off x="8917660" y="5728901"/>
                    <a:ext cx="2710999" cy="261610"/>
                  </a:xfrm>
                  <a:prstGeom prst="rect">
                    <a:avLst/>
                  </a:prstGeom>
                  <a:noFill/>
                </p:spPr>
                <p:txBody>
                  <a:bodyPr wrap="none" rtlCol="0">
                    <a:spAutoFit/>
                  </a:bodyPr>
                  <a:lstStyle/>
                  <a:p>
                    <a:r>
                      <a:rPr lang="en-US" sz="1100" dirty="0"/>
                      <a:t>-3        -2          -1          0           1          2          3</a:t>
                    </a:r>
                  </a:p>
                </p:txBody>
              </p:sp>
              <p:sp>
                <p:nvSpPr>
                  <p:cNvPr id="30" name="TextBox 29">
                    <a:extLst>
                      <a:ext uri="{FF2B5EF4-FFF2-40B4-BE49-F238E27FC236}">
                        <a16:creationId xmlns:a16="http://schemas.microsoft.com/office/drawing/2014/main" id="{BE4C7E9F-3AA3-3928-602E-A68858830A75}"/>
                      </a:ext>
                    </a:extLst>
                  </p:cNvPr>
                  <p:cNvSpPr txBox="1"/>
                  <p:nvPr/>
                </p:nvSpPr>
                <p:spPr>
                  <a:xfrm>
                    <a:off x="10119731" y="6106586"/>
                    <a:ext cx="1027845" cy="369332"/>
                  </a:xfrm>
                  <a:prstGeom prst="rect">
                    <a:avLst/>
                  </a:prstGeom>
                  <a:noFill/>
                </p:spPr>
                <p:txBody>
                  <a:bodyPr wrap="none" rtlCol="0">
                    <a:spAutoFit/>
                  </a:bodyPr>
                  <a:lstStyle/>
                  <a:p>
                    <a:r>
                      <a:rPr lang="en-US" i="1" dirty="0"/>
                      <a:t>t     </a:t>
                    </a:r>
                    <a:r>
                      <a:rPr lang="en-US" sz="1100" i="1" dirty="0"/>
                      <a:t>df = n - 2</a:t>
                    </a:r>
                    <a:endParaRPr lang="en-US" i="1" dirty="0"/>
                  </a:p>
                </p:txBody>
              </p:sp>
              <p:cxnSp>
                <p:nvCxnSpPr>
                  <p:cNvPr id="31" name="Straight Arrow Connector 30">
                    <a:extLst>
                      <a:ext uri="{FF2B5EF4-FFF2-40B4-BE49-F238E27FC236}">
                        <a16:creationId xmlns:a16="http://schemas.microsoft.com/office/drawing/2014/main" id="{B343E2BC-744F-3869-91C0-A8005EDC3ECC}"/>
                      </a:ext>
                    </a:extLst>
                  </p:cNvPr>
                  <p:cNvCxnSpPr/>
                  <p:nvPr/>
                </p:nvCxnSpPr>
                <p:spPr>
                  <a:xfrm>
                    <a:off x="7883120" y="6291252"/>
                    <a:ext cx="17325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7E051C5-0483-6886-8807-963C5FA2547F}"/>
                      </a:ext>
                    </a:extLst>
                  </p:cNvPr>
                  <p:cNvSpPr txBox="1"/>
                  <p:nvPr/>
                </p:nvSpPr>
                <p:spPr>
                  <a:xfrm>
                    <a:off x="8262987" y="6291252"/>
                    <a:ext cx="859531" cy="261610"/>
                  </a:xfrm>
                  <a:prstGeom prst="rect">
                    <a:avLst/>
                  </a:prstGeom>
                  <a:noFill/>
                </p:spPr>
                <p:txBody>
                  <a:bodyPr wrap="none" rtlCol="0">
                    <a:spAutoFit/>
                  </a:bodyPr>
                  <a:lstStyle/>
                  <a:p>
                    <a:r>
                      <a:rPr lang="en-US" sz="1100" dirty="0"/>
                      <a:t>Standardize</a:t>
                    </a:r>
                  </a:p>
                </p:txBody>
              </p:sp>
            </p:grpSp>
            <p:sp>
              <p:nvSpPr>
                <p:cNvPr id="19" name="Oval 18">
                  <a:extLst>
                    <a:ext uri="{FF2B5EF4-FFF2-40B4-BE49-F238E27FC236}">
                      <a16:creationId xmlns:a16="http://schemas.microsoft.com/office/drawing/2014/main" id="{E5CB937C-4BD4-A2B3-8C0E-D3935A404DA5}"/>
                    </a:ext>
                  </a:extLst>
                </p:cNvPr>
                <p:cNvSpPr/>
                <p:nvPr/>
              </p:nvSpPr>
              <p:spPr>
                <a:xfrm>
                  <a:off x="7115422" y="5160974"/>
                  <a:ext cx="405778" cy="417084"/>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B798B058-238F-68C6-B0BD-1ADD9D717166}"/>
                    </a:ext>
                  </a:extLst>
                </p:cNvPr>
                <p:cNvSpPr/>
                <p:nvPr/>
              </p:nvSpPr>
              <p:spPr>
                <a:xfrm>
                  <a:off x="10289587" y="5248574"/>
                  <a:ext cx="405778" cy="417084"/>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50" name="Picture 2" descr="Geography 226: Lab 8">
                <a:extLst>
                  <a:ext uri="{FF2B5EF4-FFF2-40B4-BE49-F238E27FC236}">
                    <a16:creationId xmlns:a16="http://schemas.microsoft.com/office/drawing/2014/main" id="{821E81AA-9B66-24B5-DE0E-BE1EB15FCB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1086" y="1764478"/>
                <a:ext cx="3014363" cy="550449"/>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TextBox 23">
              <a:extLst>
                <a:ext uri="{FF2B5EF4-FFF2-40B4-BE49-F238E27FC236}">
                  <a16:creationId xmlns:a16="http://schemas.microsoft.com/office/drawing/2014/main" id="{ECDAFAD3-69FE-47AD-CBB1-C5041F5C0D5C}"/>
                </a:ext>
              </a:extLst>
            </p:cNvPr>
            <p:cNvSpPr txBox="1"/>
            <p:nvPr/>
          </p:nvSpPr>
          <p:spPr>
            <a:xfrm>
              <a:off x="6423582" y="998367"/>
              <a:ext cx="803361" cy="1169551"/>
            </a:xfrm>
            <a:prstGeom prst="rect">
              <a:avLst/>
            </a:prstGeom>
            <a:noFill/>
          </p:spPr>
          <p:txBody>
            <a:bodyPr wrap="none" rtlCol="0">
              <a:spAutoFit/>
            </a:bodyPr>
            <a:lstStyle/>
            <a:p>
              <a:r>
                <a:rPr lang="en-US" sz="1400" u="sng" dirty="0">
                  <a:solidFill>
                    <a:srgbClr val="00B050"/>
                  </a:solidFill>
                </a:rPr>
                <a:t>Example</a:t>
              </a:r>
            </a:p>
            <a:p>
              <a:endParaRPr lang="en-US" sz="1400" dirty="0">
                <a:solidFill>
                  <a:srgbClr val="00B050"/>
                </a:solidFill>
              </a:endParaRPr>
            </a:p>
            <a:p>
              <a:r>
                <a:rPr lang="en-US" sz="1400" dirty="0">
                  <a:solidFill>
                    <a:srgbClr val="00B050"/>
                  </a:solidFill>
                </a:rPr>
                <a:t>r = -0.35</a:t>
              </a:r>
            </a:p>
            <a:p>
              <a:endParaRPr lang="en-US" sz="1400" dirty="0">
                <a:solidFill>
                  <a:srgbClr val="00B050"/>
                </a:solidFill>
              </a:endParaRPr>
            </a:p>
            <a:p>
              <a:r>
                <a:rPr lang="en-US" sz="1400" dirty="0">
                  <a:solidFill>
                    <a:srgbClr val="00B050"/>
                  </a:solidFill>
                </a:rPr>
                <a:t>|</a:t>
              </a:r>
            </a:p>
          </p:txBody>
        </p:sp>
        <p:cxnSp>
          <p:nvCxnSpPr>
            <p:cNvPr id="43" name="Straight Connector 42">
              <a:extLst>
                <a:ext uri="{FF2B5EF4-FFF2-40B4-BE49-F238E27FC236}">
                  <a16:creationId xmlns:a16="http://schemas.microsoft.com/office/drawing/2014/main" id="{E965A862-CD63-5013-4ECE-D6935731A0E6}"/>
                </a:ext>
              </a:extLst>
            </p:cNvPr>
            <p:cNvCxnSpPr/>
            <p:nvPr/>
          </p:nvCxnSpPr>
          <p:spPr>
            <a:xfrm>
              <a:off x="9882297" y="1042344"/>
              <a:ext cx="0" cy="126399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F543C87-3ACD-1AF5-6DD2-DCB9C79C466C}"/>
                </a:ext>
              </a:extLst>
            </p:cNvPr>
            <p:cNvSpPr txBox="1"/>
            <p:nvPr/>
          </p:nvSpPr>
          <p:spPr>
            <a:xfrm>
              <a:off x="8913775" y="1042344"/>
              <a:ext cx="878061" cy="307777"/>
            </a:xfrm>
            <a:prstGeom prst="rect">
              <a:avLst/>
            </a:prstGeom>
            <a:noFill/>
          </p:spPr>
          <p:txBody>
            <a:bodyPr wrap="none" rtlCol="0">
              <a:spAutoFit/>
            </a:bodyPr>
            <a:lstStyle/>
            <a:p>
              <a:r>
                <a:rPr lang="en-US" sz="1400" dirty="0">
                  <a:solidFill>
                    <a:srgbClr val="00B050"/>
                  </a:solidFill>
                </a:rPr>
                <a:t>t</a:t>
              </a:r>
              <a:r>
                <a:rPr lang="en-US" sz="1400" baseline="-25000" dirty="0">
                  <a:solidFill>
                    <a:srgbClr val="00B050"/>
                  </a:solidFill>
                </a:rPr>
                <a:t>stat</a:t>
              </a:r>
              <a:r>
                <a:rPr lang="en-US" sz="1400" dirty="0">
                  <a:solidFill>
                    <a:srgbClr val="00B050"/>
                  </a:solidFill>
                </a:rPr>
                <a:t> = -1.2</a:t>
              </a:r>
            </a:p>
          </p:txBody>
        </p:sp>
      </p:grpSp>
      <p:cxnSp>
        <p:nvCxnSpPr>
          <p:cNvPr id="48" name="Straight Arrow Connector 47">
            <a:extLst>
              <a:ext uri="{FF2B5EF4-FFF2-40B4-BE49-F238E27FC236}">
                <a16:creationId xmlns:a16="http://schemas.microsoft.com/office/drawing/2014/main" id="{1EAE16ED-2710-D7AB-79D6-BCE90FE22296}"/>
              </a:ext>
            </a:extLst>
          </p:cNvPr>
          <p:cNvCxnSpPr>
            <a:cxnSpLocks/>
          </p:cNvCxnSpPr>
          <p:nvPr/>
        </p:nvCxnSpPr>
        <p:spPr>
          <a:xfrm>
            <a:off x="7648832" y="1158627"/>
            <a:ext cx="1179263" cy="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33289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000EC-1649-9743-BC02-5EAC1FEC2F82}"/>
              </a:ext>
            </a:extLst>
          </p:cNvPr>
          <p:cNvSpPr>
            <a:spLocks noGrp="1"/>
          </p:cNvSpPr>
          <p:nvPr>
            <p:ph type="title"/>
          </p:nvPr>
        </p:nvSpPr>
        <p:spPr>
          <a:xfrm>
            <a:off x="415600" y="18657"/>
            <a:ext cx="11360800" cy="763600"/>
          </a:xfrm>
        </p:spPr>
        <p:txBody>
          <a:bodyPr/>
          <a:lstStyle/>
          <a:p>
            <a:r>
              <a:rPr lang="en-US" sz="4000" dirty="0"/>
              <a:t>Using Calc – Test on Correlation Coefficient</a:t>
            </a:r>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965A2407-584E-B248-87A3-CD88E93C743F}"/>
                  </a:ext>
                </a:extLst>
              </p:cNvPr>
              <p:cNvSpPr txBox="1">
                <a:spLocks/>
              </p:cNvSpPr>
              <p:nvPr/>
            </p:nvSpPr>
            <p:spPr>
              <a:xfrm>
                <a:off x="71941" y="1096120"/>
                <a:ext cx="7086600" cy="325645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u="sng" dirty="0"/>
                  <a:t>GOAL</a:t>
                </a:r>
                <a:r>
                  <a:rPr lang="en-US" sz="1800" dirty="0"/>
                  <a:t>: Conduct a Test on the Correlation Coefficient!</a:t>
                </a:r>
              </a:p>
              <a:p>
                <a:pPr marL="0" indent="0">
                  <a:buFont typeface="Arial" panose="020B0604020202020204" pitchFamily="34" charset="0"/>
                  <a:buNone/>
                </a:pPr>
                <a:endParaRPr lang="en-US" sz="1800" dirty="0"/>
              </a:p>
              <a:p>
                <a:pPr marL="514350" indent="-514350">
                  <a:buFont typeface="+mj-lt"/>
                  <a:buAutoNum type="arabicPeriod"/>
                </a:pPr>
                <a:r>
                  <a:rPr lang="en-US" sz="1800" dirty="0"/>
                  <a:t>Enter data</a:t>
                </a:r>
              </a:p>
              <a:p>
                <a:pPr marL="914400" lvl="1" indent="-457200">
                  <a:buFont typeface="+mj-lt"/>
                  <a:buAutoNum type="alphaLcParenR"/>
                </a:pPr>
                <a:r>
                  <a:rPr lang="en-US" sz="1600" dirty="0"/>
                  <a:t>X data in L</a:t>
                </a:r>
                <a:r>
                  <a:rPr lang="en-US" sz="1600" baseline="-25000" dirty="0"/>
                  <a:t>1</a:t>
                </a:r>
                <a:endParaRPr lang="en-US" sz="1600" dirty="0"/>
              </a:p>
              <a:p>
                <a:pPr marL="914400" lvl="1" indent="-457200">
                  <a:buFont typeface="+mj-lt"/>
                  <a:buAutoNum type="alphaLcParenR"/>
                </a:pPr>
                <a:r>
                  <a:rPr lang="en-US" sz="1600" dirty="0"/>
                  <a:t>Y data in L</a:t>
                </a:r>
                <a:r>
                  <a:rPr lang="en-US" sz="1600" baseline="-25000" dirty="0"/>
                  <a:t>2</a:t>
                </a:r>
              </a:p>
              <a:p>
                <a:pPr marL="514350" indent="-514350">
                  <a:buFont typeface="+mj-lt"/>
                  <a:buAutoNum type="arabicPeriod"/>
                </a:pPr>
                <a:r>
                  <a:rPr lang="en-US" sz="1800" dirty="0" err="1"/>
                  <a:t>LinRegTTest</a:t>
                </a:r>
                <a:endParaRPr lang="en-US" sz="1800" dirty="0"/>
              </a:p>
              <a:p>
                <a:pPr marL="914400" lvl="1" indent="-457200">
                  <a:buFont typeface="+mj-lt"/>
                  <a:buAutoNum type="alphaLcParenR"/>
                </a:pPr>
                <a:r>
                  <a:rPr lang="en-US" sz="1600" dirty="0" err="1"/>
                  <a:t>Xlist</a:t>
                </a:r>
                <a:r>
                  <a:rPr lang="en-US" sz="1600" dirty="0"/>
                  <a:t> = L</a:t>
                </a:r>
                <a:r>
                  <a:rPr lang="en-US" sz="1600" baseline="-25000" dirty="0"/>
                  <a:t>1</a:t>
                </a:r>
                <a:endParaRPr lang="en-US" sz="1600" dirty="0"/>
              </a:p>
              <a:p>
                <a:pPr marL="914400" lvl="1" indent="-457200">
                  <a:buFont typeface="+mj-lt"/>
                  <a:buAutoNum type="alphaLcParenR"/>
                </a:pPr>
                <a:r>
                  <a:rPr lang="en-US" sz="1600" dirty="0" err="1"/>
                  <a:t>Ylist</a:t>
                </a:r>
                <a:r>
                  <a:rPr lang="en-US" sz="1600" dirty="0"/>
                  <a:t> = L</a:t>
                </a:r>
                <a:r>
                  <a:rPr lang="en-US" sz="1600" baseline="-25000" dirty="0"/>
                  <a:t>2</a:t>
                </a:r>
              </a:p>
              <a:p>
                <a:pPr marL="914400" lvl="1" indent="-457200">
                  <a:buFont typeface="+mj-lt"/>
                  <a:buAutoNum type="alphaLcParenR"/>
                </a:pPr>
                <a:r>
                  <a:rPr lang="en-US" sz="1600" dirty="0"/>
                  <a:t>Freq = 1</a:t>
                </a:r>
              </a:p>
              <a:p>
                <a:pPr marL="914400" lvl="1" indent="-457200">
                  <a:buFont typeface="+mj-lt"/>
                  <a:buAutoNum type="alphaLcParenR"/>
                </a:pPr>
                <a14:m>
                  <m:oMath xmlns:m="http://schemas.openxmlformats.org/officeDocument/2006/math">
                    <m:r>
                      <a:rPr lang="en-US" sz="1600" b="0" i="1" smtClean="0">
                        <a:latin typeface="Cambria Math" panose="02040503050406030204" pitchFamily="18" charset="0"/>
                      </a:rPr>
                      <m:t>𝛽</m:t>
                    </m:r>
                    <m:r>
                      <a:rPr lang="en-US" sz="1600" b="0" i="1" smtClean="0">
                        <a:latin typeface="Cambria Math" panose="02040503050406030204" pitchFamily="18" charset="0"/>
                      </a:rPr>
                      <m:t> &amp; </m:t>
                    </m:r>
                    <m:r>
                      <a:rPr lang="en-US" sz="1600" b="0" i="1" smtClean="0">
                        <a:latin typeface="Cambria Math" panose="02040503050406030204" pitchFamily="18" charset="0"/>
                      </a:rPr>
                      <m:t>𝜌</m:t>
                    </m:r>
                  </m:oMath>
                </a14:m>
                <a:r>
                  <a:rPr lang="en-US" sz="1600" b="0" dirty="0"/>
                  <a:t> = Alternative Hypothesis</a:t>
                </a:r>
                <a:r>
                  <a:rPr lang="en-US" sz="1600" b="0" dirty="0">
                    <a:solidFill>
                      <a:srgbClr val="7030A0"/>
                    </a:solidFill>
                  </a:rPr>
                  <a:t> ***</a:t>
                </a:r>
              </a:p>
              <a:p>
                <a:pPr marL="914400" lvl="1" indent="-457200">
                  <a:buFont typeface="+mj-lt"/>
                  <a:buAutoNum type="alphaLcParenR"/>
                </a:pPr>
                <a:r>
                  <a:rPr lang="en-US" sz="1600" dirty="0"/>
                  <a:t>RegEQ: </a:t>
                </a:r>
                <a:r>
                  <a:rPr lang="en-US" sz="1600" i="1" dirty="0"/>
                  <a:t>Leave blank for now</a:t>
                </a:r>
              </a:p>
              <a:p>
                <a:pPr marL="457200" lvl="1" indent="0">
                  <a:buNone/>
                </a:pPr>
                <a:r>
                  <a:rPr lang="en-US" sz="1600" dirty="0"/>
                  <a:t>Calculate</a:t>
                </a:r>
              </a:p>
              <a:p>
                <a:pPr marL="914400" lvl="1" indent="-457200">
                  <a:buFont typeface="+mj-lt"/>
                  <a:buAutoNum type="alphaLcParenR"/>
                </a:pPr>
                <a:endParaRPr lang="en-US" sz="1600" dirty="0"/>
              </a:p>
            </p:txBody>
          </p:sp>
        </mc:Choice>
        <mc:Fallback xmlns="">
          <p:sp>
            <p:nvSpPr>
              <p:cNvPr id="13" name="Content Placeholder 2">
                <a:extLst>
                  <a:ext uri="{FF2B5EF4-FFF2-40B4-BE49-F238E27FC236}">
                    <a16:creationId xmlns:a16="http://schemas.microsoft.com/office/drawing/2014/main" id="{965A2407-584E-B248-87A3-CD88E93C743F}"/>
                  </a:ext>
                </a:extLst>
              </p:cNvPr>
              <p:cNvSpPr txBox="1">
                <a:spLocks noRot="1" noChangeAspect="1" noMove="1" noResize="1" noEditPoints="1" noAdjustHandles="1" noChangeArrowheads="1" noChangeShapeType="1" noTextEdit="1"/>
              </p:cNvSpPr>
              <p:nvPr/>
            </p:nvSpPr>
            <p:spPr>
              <a:xfrm>
                <a:off x="71941" y="1096120"/>
                <a:ext cx="7086600" cy="3256450"/>
              </a:xfrm>
              <a:prstGeom prst="rect">
                <a:avLst/>
              </a:prstGeom>
              <a:blipFill>
                <a:blip r:embed="rId2"/>
                <a:stretch>
                  <a:fillRect l="-716" t="-27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89BA45A-A2CB-9B54-C42B-DA2DFCA2F042}"/>
                  </a:ext>
                </a:extLst>
              </p:cNvPr>
              <p:cNvSpPr txBox="1"/>
              <p:nvPr/>
            </p:nvSpPr>
            <p:spPr>
              <a:xfrm>
                <a:off x="71941" y="4376885"/>
                <a:ext cx="4971874" cy="138499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400" i="1" dirty="0">
                    <a:solidFill>
                      <a:srgbClr val="7030A0"/>
                    </a:solidFill>
                  </a:rPr>
                  <a:t>*** </a:t>
                </a:r>
                <a:r>
                  <a:rPr lang="en-US" sz="1400" i="1" u="sng" dirty="0">
                    <a:solidFill>
                      <a:srgbClr val="7030A0"/>
                    </a:solidFill>
                  </a:rPr>
                  <a:t>Alternative Hypothesis in Calc</a:t>
                </a:r>
              </a:p>
              <a:p>
                <a:endParaRPr lang="en-US" sz="1400" i="1" dirty="0">
                  <a:solidFill>
                    <a:srgbClr val="7030A0"/>
                  </a:solidFill>
                </a:endParaRPr>
              </a:p>
              <a:p>
                <a14:m>
                  <m:oMath xmlns:m="http://schemas.openxmlformats.org/officeDocument/2006/math">
                    <m:r>
                      <a:rPr lang="en-US" sz="1400" i="1" smtClean="0">
                        <a:solidFill>
                          <a:srgbClr val="7030A0"/>
                        </a:solidFill>
                        <a:latin typeface="Cambria Math" panose="02040503050406030204" pitchFamily="18" charset="0"/>
                      </a:rPr>
                      <m:t>𝜌</m:t>
                    </m:r>
                  </m:oMath>
                </a14:m>
                <a:r>
                  <a:rPr lang="en-US" sz="1400" dirty="0">
                    <a:solidFill>
                      <a:srgbClr val="7030A0"/>
                    </a:solidFill>
                  </a:rPr>
                  <a:t> is the correlation between the X and Y values in the population</a:t>
                </a:r>
              </a:p>
              <a:p>
                <a:r>
                  <a:rPr lang="en-US" sz="1400" dirty="0">
                    <a:solidFill>
                      <a:srgbClr val="7030A0"/>
                    </a:solidFill>
                  </a:rPr>
                  <a:t>𝛽 is the true slope of our best line if we had population data</a:t>
                </a:r>
              </a:p>
              <a:p>
                <a:endParaRPr lang="en-US" sz="1400" dirty="0">
                  <a:solidFill>
                    <a:srgbClr val="7030A0"/>
                  </a:solidFill>
                </a:endParaRPr>
              </a:p>
              <a:p>
                <a:r>
                  <a:rPr lang="en-US" sz="1400" dirty="0">
                    <a:solidFill>
                      <a:srgbClr val="7030A0"/>
                    </a:solidFill>
                  </a:rPr>
                  <a:t>Recall the </a:t>
                </a:r>
                <a:r>
                  <a:rPr lang="en-US" sz="1400" u="sng" dirty="0">
                    <a:solidFill>
                      <a:srgbClr val="7030A0"/>
                    </a:solidFill>
                  </a:rPr>
                  <a:t>correlation will always have the same sign as our slope!</a:t>
                </a:r>
              </a:p>
            </p:txBody>
          </p:sp>
        </mc:Choice>
        <mc:Fallback xmlns="">
          <p:sp>
            <p:nvSpPr>
              <p:cNvPr id="5" name="TextBox 4">
                <a:extLst>
                  <a:ext uri="{FF2B5EF4-FFF2-40B4-BE49-F238E27FC236}">
                    <a16:creationId xmlns:a16="http://schemas.microsoft.com/office/drawing/2014/main" id="{889BA45A-A2CB-9B54-C42B-DA2DFCA2F042}"/>
                  </a:ext>
                </a:extLst>
              </p:cNvPr>
              <p:cNvSpPr txBox="1">
                <a:spLocks noRot="1" noChangeAspect="1" noMove="1" noResize="1" noEditPoints="1" noAdjustHandles="1" noChangeArrowheads="1" noChangeShapeType="1" noTextEdit="1"/>
              </p:cNvSpPr>
              <p:nvPr/>
            </p:nvSpPr>
            <p:spPr>
              <a:xfrm>
                <a:off x="71941" y="4376885"/>
                <a:ext cx="4971874" cy="1384995"/>
              </a:xfrm>
              <a:prstGeom prst="rect">
                <a:avLst/>
              </a:prstGeom>
              <a:blipFill>
                <a:blip r:embed="rId3"/>
                <a:stretch>
                  <a:fillRect l="-254" t="-901" b="-2703"/>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0EEAA21-30A8-F6CC-BBB3-DCE36F942B03}"/>
              </a:ext>
            </a:extLst>
          </p:cNvPr>
          <p:cNvSpPr txBox="1"/>
          <p:nvPr/>
        </p:nvSpPr>
        <p:spPr>
          <a:xfrm>
            <a:off x="5169538" y="879053"/>
            <a:ext cx="6606862" cy="52322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400" b="1" dirty="0"/>
              <a:t>Setup: a) </a:t>
            </a:r>
            <a:r>
              <a:rPr lang="en-US" sz="1400" dirty="0"/>
              <a:t>Determine if there is a significant linear correlation between the model year of a Honda Civic being sold on Craigslist and its selling price. Use a 5% significance level.</a:t>
            </a:r>
          </a:p>
        </p:txBody>
      </p:sp>
      <p:grpSp>
        <p:nvGrpSpPr>
          <p:cNvPr id="15" name="Group 14">
            <a:extLst>
              <a:ext uri="{FF2B5EF4-FFF2-40B4-BE49-F238E27FC236}">
                <a16:creationId xmlns:a16="http://schemas.microsoft.com/office/drawing/2014/main" id="{44F6D754-E7F9-05DF-B1F4-709C5EF7CE71}"/>
              </a:ext>
            </a:extLst>
          </p:cNvPr>
          <p:cNvGrpSpPr/>
          <p:nvPr/>
        </p:nvGrpSpPr>
        <p:grpSpPr>
          <a:xfrm>
            <a:off x="5414746" y="1445917"/>
            <a:ext cx="3487590" cy="2048187"/>
            <a:chOff x="5191690" y="1549838"/>
            <a:chExt cx="4319407" cy="2491613"/>
          </a:xfrm>
        </p:grpSpPr>
        <p:grpSp>
          <p:nvGrpSpPr>
            <p:cNvPr id="12" name="Group 11">
              <a:extLst>
                <a:ext uri="{FF2B5EF4-FFF2-40B4-BE49-F238E27FC236}">
                  <a16:creationId xmlns:a16="http://schemas.microsoft.com/office/drawing/2014/main" id="{A3E8BED2-500E-AEE9-C4CE-0A386C4A8D6E}"/>
                </a:ext>
              </a:extLst>
            </p:cNvPr>
            <p:cNvGrpSpPr/>
            <p:nvPr/>
          </p:nvGrpSpPr>
          <p:grpSpPr>
            <a:xfrm>
              <a:off x="5191690" y="1852384"/>
              <a:ext cx="4319407" cy="2189067"/>
              <a:chOff x="5169538" y="1629811"/>
              <a:chExt cx="4319407" cy="2189067"/>
            </a:xfrm>
          </p:grpSpPr>
          <p:pic>
            <p:nvPicPr>
              <p:cNvPr id="23" name="Picture 22">
                <a:extLst>
                  <a:ext uri="{FF2B5EF4-FFF2-40B4-BE49-F238E27FC236}">
                    <a16:creationId xmlns:a16="http://schemas.microsoft.com/office/drawing/2014/main" id="{DAF1EF90-66EF-27D2-AE1C-96EDC4159126}"/>
                  </a:ext>
                </a:extLst>
              </p:cNvPr>
              <p:cNvPicPr>
                <a:picLocks noChangeAspect="1"/>
              </p:cNvPicPr>
              <p:nvPr/>
            </p:nvPicPr>
            <p:blipFill>
              <a:blip r:embed="rId4"/>
              <a:stretch>
                <a:fillRect/>
              </a:stretch>
            </p:blipFill>
            <p:spPr>
              <a:xfrm>
                <a:off x="7026767" y="1917135"/>
                <a:ext cx="2462178" cy="1511864"/>
              </a:xfrm>
              <a:prstGeom prst="rect">
                <a:avLst/>
              </a:prstGeom>
            </p:spPr>
          </p:pic>
          <p:pic>
            <p:nvPicPr>
              <p:cNvPr id="11" name="Picture 10">
                <a:extLst>
                  <a:ext uri="{FF2B5EF4-FFF2-40B4-BE49-F238E27FC236}">
                    <a16:creationId xmlns:a16="http://schemas.microsoft.com/office/drawing/2014/main" id="{798FCA35-D5E9-7607-3544-618EA2BE2655}"/>
                  </a:ext>
                </a:extLst>
              </p:cNvPr>
              <p:cNvPicPr>
                <a:picLocks noChangeAspect="1"/>
              </p:cNvPicPr>
              <p:nvPr/>
            </p:nvPicPr>
            <p:blipFill>
              <a:blip r:embed="rId5"/>
              <a:stretch>
                <a:fillRect/>
              </a:stretch>
            </p:blipFill>
            <p:spPr>
              <a:xfrm>
                <a:off x="5169538" y="1629811"/>
                <a:ext cx="1759311" cy="2189067"/>
              </a:xfrm>
              <a:prstGeom prst="rect">
                <a:avLst/>
              </a:prstGeom>
            </p:spPr>
          </p:pic>
        </p:grpSp>
        <p:sp>
          <p:nvSpPr>
            <p:cNvPr id="14" name="TextBox 13">
              <a:extLst>
                <a:ext uri="{FF2B5EF4-FFF2-40B4-BE49-F238E27FC236}">
                  <a16:creationId xmlns:a16="http://schemas.microsoft.com/office/drawing/2014/main" id="{B11E0702-E2F3-4C30-5BE6-1E3435F4AA57}"/>
                </a:ext>
              </a:extLst>
            </p:cNvPr>
            <p:cNvSpPr txBox="1"/>
            <p:nvPr/>
          </p:nvSpPr>
          <p:spPr>
            <a:xfrm>
              <a:off x="5467303" y="1549838"/>
              <a:ext cx="1147920" cy="374410"/>
            </a:xfrm>
            <a:prstGeom prst="rect">
              <a:avLst/>
            </a:prstGeom>
            <a:noFill/>
          </p:spPr>
          <p:txBody>
            <a:bodyPr wrap="none" rtlCol="0">
              <a:spAutoFit/>
            </a:bodyPr>
            <a:lstStyle/>
            <a:p>
              <a:r>
                <a:rPr lang="en-US" sz="1400" dirty="0"/>
                <a:t>X              Y</a:t>
              </a:r>
            </a:p>
          </p:txBody>
        </p:sp>
      </p:grpSp>
      <p:sp>
        <p:nvSpPr>
          <p:cNvPr id="36" name="TextBox 35">
            <a:extLst>
              <a:ext uri="{FF2B5EF4-FFF2-40B4-BE49-F238E27FC236}">
                <a16:creationId xmlns:a16="http://schemas.microsoft.com/office/drawing/2014/main" id="{A2644FB7-B30A-30EE-8AD2-A3F1E452D17B}"/>
              </a:ext>
            </a:extLst>
          </p:cNvPr>
          <p:cNvSpPr txBox="1"/>
          <p:nvPr/>
        </p:nvSpPr>
        <p:spPr>
          <a:xfrm>
            <a:off x="71941" y="5863394"/>
            <a:ext cx="4442242" cy="938719"/>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100" dirty="0"/>
              <a:t>** </a:t>
            </a:r>
            <a:r>
              <a:rPr lang="en-US" sz="1100" u="sng" dirty="0"/>
              <a:t>Data table organization</a:t>
            </a:r>
          </a:p>
          <a:p>
            <a:endParaRPr lang="en-US" sz="1100" u="sng" dirty="0"/>
          </a:p>
          <a:p>
            <a:r>
              <a:rPr lang="en-US" sz="1100" dirty="0"/>
              <a:t>Whenever data is presented in a table like it is here, generally speaking:</a:t>
            </a:r>
          </a:p>
          <a:p>
            <a:pPr marL="285750" indent="-285750">
              <a:buFont typeface="Arial" panose="020B0604020202020204" pitchFamily="34" charset="0"/>
              <a:buChar char="•"/>
            </a:pPr>
            <a:r>
              <a:rPr lang="en-US" sz="1100" dirty="0"/>
              <a:t>For Vertical tables, the X variable will be on the left and Y on the right</a:t>
            </a:r>
          </a:p>
          <a:p>
            <a:pPr marL="285750" indent="-285750">
              <a:buFont typeface="Arial" panose="020B0604020202020204" pitchFamily="34" charset="0"/>
              <a:buChar char="•"/>
            </a:pPr>
            <a:r>
              <a:rPr lang="en-US" sz="1100" dirty="0"/>
              <a:t>For Horizontal tables, the X will be the top and Y the bottom</a:t>
            </a:r>
          </a:p>
        </p:txBody>
      </p:sp>
      <p:sp>
        <p:nvSpPr>
          <p:cNvPr id="24" name="TextBox 23">
            <a:extLst>
              <a:ext uri="{FF2B5EF4-FFF2-40B4-BE49-F238E27FC236}">
                <a16:creationId xmlns:a16="http://schemas.microsoft.com/office/drawing/2014/main" id="{E19D1C6F-1914-9A28-04D6-EF13929F5090}"/>
              </a:ext>
            </a:extLst>
          </p:cNvPr>
          <p:cNvSpPr txBox="1"/>
          <p:nvPr/>
        </p:nvSpPr>
        <p:spPr>
          <a:xfrm>
            <a:off x="5187897" y="3736117"/>
            <a:ext cx="6804526" cy="52322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400" b="1" dirty="0"/>
              <a:t>Setup: b) </a:t>
            </a:r>
            <a:r>
              <a:rPr lang="en-US" sz="1400" dirty="0"/>
              <a:t>Determine if there is a significant negative linear correlation between number of homes on the market in a subdivision and average sale price at a 1% level of significance.</a:t>
            </a:r>
          </a:p>
        </p:txBody>
      </p:sp>
      <p:grpSp>
        <p:nvGrpSpPr>
          <p:cNvPr id="26" name="Group 25">
            <a:extLst>
              <a:ext uri="{FF2B5EF4-FFF2-40B4-BE49-F238E27FC236}">
                <a16:creationId xmlns:a16="http://schemas.microsoft.com/office/drawing/2014/main" id="{16207941-FFB2-AD9F-F381-30EBFEC926C8}"/>
              </a:ext>
            </a:extLst>
          </p:cNvPr>
          <p:cNvGrpSpPr/>
          <p:nvPr/>
        </p:nvGrpSpPr>
        <p:grpSpPr>
          <a:xfrm>
            <a:off x="5169538" y="4318093"/>
            <a:ext cx="6763186" cy="2634208"/>
            <a:chOff x="5108651" y="4807177"/>
            <a:chExt cx="6763186" cy="2634208"/>
          </a:xfrm>
        </p:grpSpPr>
        <p:grpSp>
          <p:nvGrpSpPr>
            <p:cNvPr id="28" name="Group 27">
              <a:extLst>
                <a:ext uri="{FF2B5EF4-FFF2-40B4-BE49-F238E27FC236}">
                  <a16:creationId xmlns:a16="http://schemas.microsoft.com/office/drawing/2014/main" id="{81C162F4-1A28-C930-0F71-95354214FDDE}"/>
                </a:ext>
              </a:extLst>
            </p:cNvPr>
            <p:cNvGrpSpPr/>
            <p:nvPr/>
          </p:nvGrpSpPr>
          <p:grpSpPr>
            <a:xfrm>
              <a:off x="5108651" y="4807177"/>
              <a:ext cx="2238162" cy="2634208"/>
              <a:chOff x="3624159" y="4985977"/>
              <a:chExt cx="2238162" cy="2634208"/>
            </a:xfrm>
          </p:grpSpPr>
          <p:pic>
            <p:nvPicPr>
              <p:cNvPr id="30" name="Picture 29">
                <a:extLst>
                  <a:ext uri="{FF2B5EF4-FFF2-40B4-BE49-F238E27FC236}">
                    <a16:creationId xmlns:a16="http://schemas.microsoft.com/office/drawing/2014/main" id="{36441BA6-C989-723C-AF89-302E7FFA3CC6}"/>
                  </a:ext>
                </a:extLst>
              </p:cNvPr>
              <p:cNvPicPr>
                <a:picLocks noChangeAspect="1"/>
              </p:cNvPicPr>
              <p:nvPr/>
            </p:nvPicPr>
            <p:blipFill>
              <a:blip r:embed="rId6"/>
              <a:stretch>
                <a:fillRect/>
              </a:stretch>
            </p:blipFill>
            <p:spPr>
              <a:xfrm>
                <a:off x="3798889" y="5597612"/>
                <a:ext cx="2063432" cy="2022573"/>
              </a:xfrm>
              <a:prstGeom prst="rect">
                <a:avLst/>
              </a:prstGeom>
            </p:spPr>
          </p:pic>
          <p:sp>
            <p:nvSpPr>
              <p:cNvPr id="31" name="TextBox 30">
                <a:extLst>
                  <a:ext uri="{FF2B5EF4-FFF2-40B4-BE49-F238E27FC236}">
                    <a16:creationId xmlns:a16="http://schemas.microsoft.com/office/drawing/2014/main" id="{EEA36E93-06BB-3472-07EB-F48CFB45C3BF}"/>
                  </a:ext>
                </a:extLst>
              </p:cNvPr>
              <p:cNvSpPr txBox="1"/>
              <p:nvPr/>
            </p:nvSpPr>
            <p:spPr>
              <a:xfrm>
                <a:off x="3624159" y="4985977"/>
                <a:ext cx="290464" cy="584775"/>
              </a:xfrm>
              <a:prstGeom prst="rect">
                <a:avLst/>
              </a:prstGeom>
              <a:noFill/>
            </p:spPr>
            <p:txBody>
              <a:bodyPr wrap="none" rtlCol="0">
                <a:spAutoFit/>
              </a:bodyPr>
              <a:lstStyle/>
              <a:p>
                <a:r>
                  <a:rPr lang="en-US" sz="1600" dirty="0"/>
                  <a:t>X</a:t>
                </a:r>
              </a:p>
              <a:p>
                <a:r>
                  <a:rPr lang="en-US" sz="1600" dirty="0"/>
                  <a:t>Y</a:t>
                </a:r>
              </a:p>
            </p:txBody>
          </p:sp>
        </p:grpSp>
        <p:pic>
          <p:nvPicPr>
            <p:cNvPr id="29" name="Picture 28">
              <a:extLst>
                <a:ext uri="{FF2B5EF4-FFF2-40B4-BE49-F238E27FC236}">
                  <a16:creationId xmlns:a16="http://schemas.microsoft.com/office/drawing/2014/main" id="{3E81FA90-6745-4BF6-3709-12D52F7BE566}"/>
                </a:ext>
              </a:extLst>
            </p:cNvPr>
            <p:cNvPicPr>
              <a:picLocks noChangeAspect="1"/>
            </p:cNvPicPr>
            <p:nvPr/>
          </p:nvPicPr>
          <p:blipFill>
            <a:blip r:embed="rId7"/>
            <a:stretch>
              <a:fillRect/>
            </a:stretch>
          </p:blipFill>
          <p:spPr>
            <a:xfrm>
              <a:off x="5399115" y="4885298"/>
              <a:ext cx="6472722" cy="523219"/>
            </a:xfrm>
            <a:prstGeom prst="rect">
              <a:avLst/>
            </a:prstGeom>
          </p:spPr>
        </p:pic>
      </p:grpSp>
    </p:spTree>
    <p:extLst>
      <p:ext uri="{BB962C8B-B14F-4D97-AF65-F5344CB8AC3E}">
        <p14:creationId xmlns:p14="http://schemas.microsoft.com/office/powerpoint/2010/main" val="21320628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000EC-1649-9743-BC02-5EAC1FEC2F82}"/>
              </a:ext>
            </a:extLst>
          </p:cNvPr>
          <p:cNvSpPr>
            <a:spLocks noGrp="1"/>
          </p:cNvSpPr>
          <p:nvPr>
            <p:ph type="title"/>
          </p:nvPr>
        </p:nvSpPr>
        <p:spPr>
          <a:xfrm>
            <a:off x="415600" y="18657"/>
            <a:ext cx="11360800" cy="763600"/>
          </a:xfrm>
        </p:spPr>
        <p:txBody>
          <a:bodyPr/>
          <a:lstStyle/>
          <a:p>
            <a:r>
              <a:rPr lang="en-US" sz="4000" dirty="0"/>
              <a:t>Using Calc – Test on Correlation Coefficient</a:t>
            </a:r>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965A2407-584E-B248-87A3-CD88E93C743F}"/>
                  </a:ext>
                </a:extLst>
              </p:cNvPr>
              <p:cNvSpPr txBox="1">
                <a:spLocks/>
              </p:cNvSpPr>
              <p:nvPr/>
            </p:nvSpPr>
            <p:spPr>
              <a:xfrm>
                <a:off x="71941" y="1096120"/>
                <a:ext cx="7086600" cy="325645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u="sng" dirty="0"/>
                  <a:t>GOAL</a:t>
                </a:r>
                <a:r>
                  <a:rPr lang="en-US" sz="1800" dirty="0"/>
                  <a:t>: Conduct a Test on the Correlation Coefficient!</a:t>
                </a:r>
              </a:p>
              <a:p>
                <a:pPr marL="0" indent="0">
                  <a:buFont typeface="Arial" panose="020B0604020202020204" pitchFamily="34" charset="0"/>
                  <a:buNone/>
                </a:pPr>
                <a:endParaRPr lang="en-US" sz="1800" dirty="0"/>
              </a:p>
              <a:p>
                <a:pPr marL="514350" indent="-514350">
                  <a:buFont typeface="+mj-lt"/>
                  <a:buAutoNum type="arabicPeriod"/>
                </a:pPr>
                <a:r>
                  <a:rPr lang="en-US" sz="1800" dirty="0"/>
                  <a:t>Enter data</a:t>
                </a:r>
              </a:p>
              <a:p>
                <a:pPr marL="914400" lvl="1" indent="-457200">
                  <a:buFont typeface="+mj-lt"/>
                  <a:buAutoNum type="alphaLcParenR"/>
                </a:pPr>
                <a:r>
                  <a:rPr lang="en-US" sz="1600" dirty="0"/>
                  <a:t>X data in L</a:t>
                </a:r>
                <a:r>
                  <a:rPr lang="en-US" sz="1600" baseline="-25000" dirty="0"/>
                  <a:t>1</a:t>
                </a:r>
                <a:endParaRPr lang="en-US" sz="1600" dirty="0"/>
              </a:p>
              <a:p>
                <a:pPr marL="914400" lvl="1" indent="-457200">
                  <a:buFont typeface="+mj-lt"/>
                  <a:buAutoNum type="alphaLcParenR"/>
                </a:pPr>
                <a:r>
                  <a:rPr lang="en-US" sz="1600" dirty="0"/>
                  <a:t>Y data in L</a:t>
                </a:r>
                <a:r>
                  <a:rPr lang="en-US" sz="1600" baseline="-25000" dirty="0"/>
                  <a:t>2</a:t>
                </a:r>
              </a:p>
              <a:p>
                <a:pPr marL="514350" indent="-514350">
                  <a:buFont typeface="+mj-lt"/>
                  <a:buAutoNum type="arabicPeriod"/>
                </a:pPr>
                <a:r>
                  <a:rPr lang="en-US" sz="1800" dirty="0" err="1"/>
                  <a:t>LinRegTTest</a:t>
                </a:r>
                <a:endParaRPr lang="en-US" sz="1800" dirty="0"/>
              </a:p>
              <a:p>
                <a:pPr marL="914400" lvl="1" indent="-457200">
                  <a:buFont typeface="+mj-lt"/>
                  <a:buAutoNum type="alphaLcParenR"/>
                </a:pPr>
                <a:r>
                  <a:rPr lang="en-US" sz="1600" dirty="0" err="1"/>
                  <a:t>Xlist</a:t>
                </a:r>
                <a:r>
                  <a:rPr lang="en-US" sz="1600" dirty="0"/>
                  <a:t> = L</a:t>
                </a:r>
                <a:r>
                  <a:rPr lang="en-US" sz="1600" baseline="-25000" dirty="0"/>
                  <a:t>1</a:t>
                </a:r>
                <a:endParaRPr lang="en-US" sz="1600" dirty="0"/>
              </a:p>
              <a:p>
                <a:pPr marL="914400" lvl="1" indent="-457200">
                  <a:buFont typeface="+mj-lt"/>
                  <a:buAutoNum type="alphaLcParenR"/>
                </a:pPr>
                <a:r>
                  <a:rPr lang="en-US" sz="1600" dirty="0" err="1"/>
                  <a:t>Ylist</a:t>
                </a:r>
                <a:r>
                  <a:rPr lang="en-US" sz="1600" dirty="0"/>
                  <a:t> = L</a:t>
                </a:r>
                <a:r>
                  <a:rPr lang="en-US" sz="1600" baseline="-25000" dirty="0"/>
                  <a:t>2</a:t>
                </a:r>
              </a:p>
              <a:p>
                <a:pPr marL="914400" lvl="1" indent="-457200">
                  <a:buFont typeface="+mj-lt"/>
                  <a:buAutoNum type="alphaLcParenR"/>
                </a:pPr>
                <a:r>
                  <a:rPr lang="en-US" sz="1600" dirty="0"/>
                  <a:t>Freq = 1</a:t>
                </a:r>
              </a:p>
              <a:p>
                <a:pPr marL="914400" lvl="1" indent="-457200">
                  <a:buFont typeface="+mj-lt"/>
                  <a:buAutoNum type="alphaLcParenR"/>
                </a:pPr>
                <a14:m>
                  <m:oMath xmlns:m="http://schemas.openxmlformats.org/officeDocument/2006/math">
                    <m:r>
                      <a:rPr lang="en-US" sz="1600" b="0" i="1" smtClean="0">
                        <a:latin typeface="Cambria Math" panose="02040503050406030204" pitchFamily="18" charset="0"/>
                      </a:rPr>
                      <m:t>𝛽</m:t>
                    </m:r>
                    <m:r>
                      <a:rPr lang="en-US" sz="1600" b="0" i="1" smtClean="0">
                        <a:latin typeface="Cambria Math" panose="02040503050406030204" pitchFamily="18" charset="0"/>
                      </a:rPr>
                      <m:t> &amp; </m:t>
                    </m:r>
                    <m:r>
                      <a:rPr lang="en-US" sz="1600" b="0" i="1" smtClean="0">
                        <a:latin typeface="Cambria Math" panose="02040503050406030204" pitchFamily="18" charset="0"/>
                      </a:rPr>
                      <m:t>𝜌</m:t>
                    </m:r>
                  </m:oMath>
                </a14:m>
                <a:r>
                  <a:rPr lang="en-US" sz="1600" b="0" dirty="0"/>
                  <a:t> = Alternative Hypothesis</a:t>
                </a:r>
                <a:r>
                  <a:rPr lang="en-US" sz="1600" b="0" dirty="0">
                    <a:solidFill>
                      <a:srgbClr val="7030A0"/>
                    </a:solidFill>
                  </a:rPr>
                  <a:t> ***</a:t>
                </a:r>
              </a:p>
              <a:p>
                <a:pPr marL="914400" lvl="1" indent="-457200">
                  <a:buFont typeface="+mj-lt"/>
                  <a:buAutoNum type="alphaLcParenR"/>
                </a:pPr>
                <a:r>
                  <a:rPr lang="en-US" sz="1600" dirty="0"/>
                  <a:t>RegEQ: </a:t>
                </a:r>
                <a:r>
                  <a:rPr lang="en-US" sz="1600" i="1" dirty="0"/>
                  <a:t>Leave blank for now</a:t>
                </a:r>
              </a:p>
              <a:p>
                <a:pPr marL="457200" lvl="1" indent="0">
                  <a:buNone/>
                </a:pPr>
                <a:r>
                  <a:rPr lang="en-US" sz="1600" dirty="0"/>
                  <a:t>Calculate</a:t>
                </a:r>
              </a:p>
              <a:p>
                <a:pPr marL="914400" lvl="1" indent="-457200">
                  <a:buFont typeface="+mj-lt"/>
                  <a:buAutoNum type="alphaLcParenR"/>
                </a:pPr>
                <a:endParaRPr lang="en-US" sz="1600" dirty="0"/>
              </a:p>
            </p:txBody>
          </p:sp>
        </mc:Choice>
        <mc:Fallback xmlns="">
          <p:sp>
            <p:nvSpPr>
              <p:cNvPr id="13" name="Content Placeholder 2">
                <a:extLst>
                  <a:ext uri="{FF2B5EF4-FFF2-40B4-BE49-F238E27FC236}">
                    <a16:creationId xmlns:a16="http://schemas.microsoft.com/office/drawing/2014/main" id="{965A2407-584E-B248-87A3-CD88E93C743F}"/>
                  </a:ext>
                </a:extLst>
              </p:cNvPr>
              <p:cNvSpPr txBox="1">
                <a:spLocks noRot="1" noChangeAspect="1" noMove="1" noResize="1" noEditPoints="1" noAdjustHandles="1" noChangeArrowheads="1" noChangeShapeType="1" noTextEdit="1"/>
              </p:cNvSpPr>
              <p:nvPr/>
            </p:nvSpPr>
            <p:spPr>
              <a:xfrm>
                <a:off x="71941" y="1096120"/>
                <a:ext cx="7086600" cy="3256450"/>
              </a:xfrm>
              <a:prstGeom prst="rect">
                <a:avLst/>
              </a:prstGeom>
              <a:blipFill>
                <a:blip r:embed="rId2"/>
                <a:stretch>
                  <a:fillRect l="-716" t="-27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89BA45A-A2CB-9B54-C42B-DA2DFCA2F042}"/>
                  </a:ext>
                </a:extLst>
              </p:cNvPr>
              <p:cNvSpPr txBox="1"/>
              <p:nvPr/>
            </p:nvSpPr>
            <p:spPr>
              <a:xfrm>
                <a:off x="71941" y="4376885"/>
                <a:ext cx="4971874" cy="138499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400" i="1" dirty="0">
                    <a:solidFill>
                      <a:srgbClr val="7030A0"/>
                    </a:solidFill>
                  </a:rPr>
                  <a:t>*** </a:t>
                </a:r>
                <a:r>
                  <a:rPr lang="en-US" sz="1400" i="1" u="sng" dirty="0">
                    <a:solidFill>
                      <a:srgbClr val="7030A0"/>
                    </a:solidFill>
                  </a:rPr>
                  <a:t>Alternative Hypothesis in Calc</a:t>
                </a:r>
              </a:p>
              <a:p>
                <a:endParaRPr lang="en-US" sz="1400" i="1" dirty="0">
                  <a:solidFill>
                    <a:srgbClr val="7030A0"/>
                  </a:solidFill>
                </a:endParaRPr>
              </a:p>
              <a:p>
                <a14:m>
                  <m:oMath xmlns:m="http://schemas.openxmlformats.org/officeDocument/2006/math">
                    <m:r>
                      <a:rPr lang="en-US" sz="1400" i="1" smtClean="0">
                        <a:solidFill>
                          <a:srgbClr val="7030A0"/>
                        </a:solidFill>
                        <a:latin typeface="Cambria Math" panose="02040503050406030204" pitchFamily="18" charset="0"/>
                      </a:rPr>
                      <m:t>𝜌</m:t>
                    </m:r>
                  </m:oMath>
                </a14:m>
                <a:r>
                  <a:rPr lang="en-US" sz="1400" dirty="0">
                    <a:solidFill>
                      <a:srgbClr val="7030A0"/>
                    </a:solidFill>
                  </a:rPr>
                  <a:t> is the correlation between the X and Y values in the population</a:t>
                </a:r>
              </a:p>
              <a:p>
                <a:r>
                  <a:rPr lang="en-US" sz="1400" dirty="0">
                    <a:solidFill>
                      <a:srgbClr val="7030A0"/>
                    </a:solidFill>
                  </a:rPr>
                  <a:t>𝛽 is the true slope of our best line if we had population data</a:t>
                </a:r>
              </a:p>
              <a:p>
                <a:endParaRPr lang="en-US" sz="1400" dirty="0">
                  <a:solidFill>
                    <a:srgbClr val="7030A0"/>
                  </a:solidFill>
                </a:endParaRPr>
              </a:p>
              <a:p>
                <a:r>
                  <a:rPr lang="en-US" sz="1400" dirty="0">
                    <a:solidFill>
                      <a:srgbClr val="7030A0"/>
                    </a:solidFill>
                  </a:rPr>
                  <a:t>Recall the </a:t>
                </a:r>
                <a:r>
                  <a:rPr lang="en-US" sz="1400" u="sng" dirty="0">
                    <a:solidFill>
                      <a:srgbClr val="7030A0"/>
                    </a:solidFill>
                  </a:rPr>
                  <a:t>correlation will always have the same sign as our slope!</a:t>
                </a:r>
              </a:p>
            </p:txBody>
          </p:sp>
        </mc:Choice>
        <mc:Fallback xmlns="">
          <p:sp>
            <p:nvSpPr>
              <p:cNvPr id="5" name="TextBox 4">
                <a:extLst>
                  <a:ext uri="{FF2B5EF4-FFF2-40B4-BE49-F238E27FC236}">
                    <a16:creationId xmlns:a16="http://schemas.microsoft.com/office/drawing/2014/main" id="{889BA45A-A2CB-9B54-C42B-DA2DFCA2F042}"/>
                  </a:ext>
                </a:extLst>
              </p:cNvPr>
              <p:cNvSpPr txBox="1">
                <a:spLocks noRot="1" noChangeAspect="1" noMove="1" noResize="1" noEditPoints="1" noAdjustHandles="1" noChangeArrowheads="1" noChangeShapeType="1" noTextEdit="1"/>
              </p:cNvSpPr>
              <p:nvPr/>
            </p:nvSpPr>
            <p:spPr>
              <a:xfrm>
                <a:off x="71941" y="4376885"/>
                <a:ext cx="4971874" cy="1384995"/>
              </a:xfrm>
              <a:prstGeom prst="rect">
                <a:avLst/>
              </a:prstGeom>
              <a:blipFill>
                <a:blip r:embed="rId5"/>
                <a:stretch>
                  <a:fillRect l="-254" t="-901" b="-2703"/>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0EEAA21-30A8-F6CC-BBB3-DCE36F942B03}"/>
              </a:ext>
            </a:extLst>
          </p:cNvPr>
          <p:cNvSpPr txBox="1"/>
          <p:nvPr/>
        </p:nvSpPr>
        <p:spPr>
          <a:xfrm>
            <a:off x="5169538" y="879053"/>
            <a:ext cx="6606862" cy="52322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400" b="1" dirty="0"/>
              <a:t>Setup: a) </a:t>
            </a:r>
            <a:r>
              <a:rPr lang="en-US" sz="1400" dirty="0"/>
              <a:t>Determine if there is a significant linear correlation between the model year of a Honda Civic being sold on Craigslist and its selling price. Use a 5% significance level.</a:t>
            </a:r>
          </a:p>
        </p:txBody>
      </p:sp>
      <p:grpSp>
        <p:nvGrpSpPr>
          <p:cNvPr id="15" name="Group 14">
            <a:extLst>
              <a:ext uri="{FF2B5EF4-FFF2-40B4-BE49-F238E27FC236}">
                <a16:creationId xmlns:a16="http://schemas.microsoft.com/office/drawing/2014/main" id="{44F6D754-E7F9-05DF-B1F4-709C5EF7CE71}"/>
              </a:ext>
            </a:extLst>
          </p:cNvPr>
          <p:cNvGrpSpPr/>
          <p:nvPr/>
        </p:nvGrpSpPr>
        <p:grpSpPr>
          <a:xfrm>
            <a:off x="5497595" y="1551555"/>
            <a:ext cx="3487590" cy="2048187"/>
            <a:chOff x="5191690" y="1549838"/>
            <a:chExt cx="4319407" cy="2491613"/>
          </a:xfrm>
        </p:grpSpPr>
        <p:grpSp>
          <p:nvGrpSpPr>
            <p:cNvPr id="12" name="Group 11">
              <a:extLst>
                <a:ext uri="{FF2B5EF4-FFF2-40B4-BE49-F238E27FC236}">
                  <a16:creationId xmlns:a16="http://schemas.microsoft.com/office/drawing/2014/main" id="{A3E8BED2-500E-AEE9-C4CE-0A386C4A8D6E}"/>
                </a:ext>
              </a:extLst>
            </p:cNvPr>
            <p:cNvGrpSpPr/>
            <p:nvPr/>
          </p:nvGrpSpPr>
          <p:grpSpPr>
            <a:xfrm>
              <a:off x="5191690" y="1852384"/>
              <a:ext cx="4319407" cy="2189067"/>
              <a:chOff x="5169538" y="1629811"/>
              <a:chExt cx="4319407" cy="2189067"/>
            </a:xfrm>
          </p:grpSpPr>
          <p:pic>
            <p:nvPicPr>
              <p:cNvPr id="23" name="Picture 22">
                <a:extLst>
                  <a:ext uri="{FF2B5EF4-FFF2-40B4-BE49-F238E27FC236}">
                    <a16:creationId xmlns:a16="http://schemas.microsoft.com/office/drawing/2014/main" id="{DAF1EF90-66EF-27D2-AE1C-96EDC4159126}"/>
                  </a:ext>
                </a:extLst>
              </p:cNvPr>
              <p:cNvPicPr>
                <a:picLocks noChangeAspect="1"/>
              </p:cNvPicPr>
              <p:nvPr/>
            </p:nvPicPr>
            <p:blipFill>
              <a:blip r:embed="rId6"/>
              <a:stretch>
                <a:fillRect/>
              </a:stretch>
            </p:blipFill>
            <p:spPr>
              <a:xfrm>
                <a:off x="7026767" y="1917135"/>
                <a:ext cx="2462178" cy="1511864"/>
              </a:xfrm>
              <a:prstGeom prst="rect">
                <a:avLst/>
              </a:prstGeom>
            </p:spPr>
          </p:pic>
          <p:pic>
            <p:nvPicPr>
              <p:cNvPr id="11" name="Picture 10">
                <a:extLst>
                  <a:ext uri="{FF2B5EF4-FFF2-40B4-BE49-F238E27FC236}">
                    <a16:creationId xmlns:a16="http://schemas.microsoft.com/office/drawing/2014/main" id="{798FCA35-D5E9-7607-3544-618EA2BE2655}"/>
                  </a:ext>
                </a:extLst>
              </p:cNvPr>
              <p:cNvPicPr>
                <a:picLocks noChangeAspect="1"/>
              </p:cNvPicPr>
              <p:nvPr/>
            </p:nvPicPr>
            <p:blipFill>
              <a:blip r:embed="rId7"/>
              <a:stretch>
                <a:fillRect/>
              </a:stretch>
            </p:blipFill>
            <p:spPr>
              <a:xfrm>
                <a:off x="5169538" y="1629811"/>
                <a:ext cx="1759311" cy="2189067"/>
              </a:xfrm>
              <a:prstGeom prst="rect">
                <a:avLst/>
              </a:prstGeom>
            </p:spPr>
          </p:pic>
        </p:grpSp>
        <p:sp>
          <p:nvSpPr>
            <p:cNvPr id="14" name="TextBox 13">
              <a:extLst>
                <a:ext uri="{FF2B5EF4-FFF2-40B4-BE49-F238E27FC236}">
                  <a16:creationId xmlns:a16="http://schemas.microsoft.com/office/drawing/2014/main" id="{B11E0702-E2F3-4C30-5BE6-1E3435F4AA57}"/>
                </a:ext>
              </a:extLst>
            </p:cNvPr>
            <p:cNvSpPr txBox="1"/>
            <p:nvPr/>
          </p:nvSpPr>
          <p:spPr>
            <a:xfrm>
              <a:off x="5467303" y="1549838"/>
              <a:ext cx="1147920" cy="374410"/>
            </a:xfrm>
            <a:prstGeom prst="rect">
              <a:avLst/>
            </a:prstGeom>
            <a:noFill/>
          </p:spPr>
          <p:txBody>
            <a:bodyPr wrap="none" rtlCol="0">
              <a:spAutoFit/>
            </a:bodyPr>
            <a:lstStyle/>
            <a:p>
              <a:r>
                <a:rPr lang="en-US" sz="1400" dirty="0"/>
                <a:t>X              Y</a:t>
              </a:r>
            </a:p>
          </p:txBody>
        </p:sp>
      </p:grpSp>
      <p:sp>
        <p:nvSpPr>
          <p:cNvPr id="36" name="TextBox 35">
            <a:extLst>
              <a:ext uri="{FF2B5EF4-FFF2-40B4-BE49-F238E27FC236}">
                <a16:creationId xmlns:a16="http://schemas.microsoft.com/office/drawing/2014/main" id="{A2644FB7-B30A-30EE-8AD2-A3F1E452D17B}"/>
              </a:ext>
            </a:extLst>
          </p:cNvPr>
          <p:cNvSpPr txBox="1"/>
          <p:nvPr/>
        </p:nvSpPr>
        <p:spPr>
          <a:xfrm>
            <a:off x="71941" y="5863394"/>
            <a:ext cx="4442242" cy="938719"/>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100" dirty="0"/>
              <a:t>** </a:t>
            </a:r>
            <a:r>
              <a:rPr lang="en-US" sz="1100" u="sng" dirty="0"/>
              <a:t>Data table organization</a:t>
            </a:r>
          </a:p>
          <a:p>
            <a:endParaRPr lang="en-US" sz="1100" u="sng" dirty="0"/>
          </a:p>
          <a:p>
            <a:r>
              <a:rPr lang="en-US" sz="1100" dirty="0"/>
              <a:t>Whenever data is presented in a table like it is here, generally speaking:</a:t>
            </a:r>
          </a:p>
          <a:p>
            <a:pPr marL="285750" indent="-285750">
              <a:buFont typeface="Arial" panose="020B0604020202020204" pitchFamily="34" charset="0"/>
              <a:buChar char="•"/>
            </a:pPr>
            <a:r>
              <a:rPr lang="en-US" sz="1100" dirty="0"/>
              <a:t>For Vertical tables, the X variable will be on the left and Y on the right</a:t>
            </a:r>
          </a:p>
          <a:p>
            <a:pPr marL="285750" indent="-285750">
              <a:buFont typeface="Arial" panose="020B0604020202020204" pitchFamily="34" charset="0"/>
              <a:buChar char="•"/>
            </a:pPr>
            <a:r>
              <a:rPr lang="en-US" sz="1100" dirty="0"/>
              <a:t>For Horizontal tables, the X will be the top and Y the bottom</a:t>
            </a:r>
          </a:p>
        </p:txBody>
      </p:sp>
      <p:grpSp>
        <p:nvGrpSpPr>
          <p:cNvPr id="55" name="Group 54">
            <a:extLst>
              <a:ext uri="{FF2B5EF4-FFF2-40B4-BE49-F238E27FC236}">
                <a16:creationId xmlns:a16="http://schemas.microsoft.com/office/drawing/2014/main" id="{9BB102DE-9E8C-FBD2-E8DA-F70D0110EA03}"/>
              </a:ext>
            </a:extLst>
          </p:cNvPr>
          <p:cNvGrpSpPr/>
          <p:nvPr/>
        </p:nvGrpSpPr>
        <p:grpSpPr>
          <a:xfrm>
            <a:off x="5718244" y="4047626"/>
            <a:ext cx="5682083" cy="2387466"/>
            <a:chOff x="6902112" y="2891365"/>
            <a:chExt cx="5682083" cy="2387466"/>
          </a:xfrm>
        </p:grpSpPr>
        <p:grpSp>
          <p:nvGrpSpPr>
            <p:cNvPr id="54" name="Group 53">
              <a:extLst>
                <a:ext uri="{FF2B5EF4-FFF2-40B4-BE49-F238E27FC236}">
                  <a16:creationId xmlns:a16="http://schemas.microsoft.com/office/drawing/2014/main" id="{7158C0CA-940C-DC8C-1126-9EEF5A023C95}"/>
                </a:ext>
              </a:extLst>
            </p:cNvPr>
            <p:cNvGrpSpPr/>
            <p:nvPr/>
          </p:nvGrpSpPr>
          <p:grpSpPr>
            <a:xfrm>
              <a:off x="6902112" y="2891365"/>
              <a:ext cx="5682083" cy="2387466"/>
              <a:chOff x="5463809" y="4315604"/>
              <a:chExt cx="5682083" cy="2387466"/>
            </a:xfrm>
          </p:grpSpPr>
          <p:grpSp>
            <p:nvGrpSpPr>
              <p:cNvPr id="51" name="Group 50">
                <a:extLst>
                  <a:ext uri="{FF2B5EF4-FFF2-40B4-BE49-F238E27FC236}">
                    <a16:creationId xmlns:a16="http://schemas.microsoft.com/office/drawing/2014/main" id="{1253D37E-C348-1516-9BEC-93F4E22FBC9B}"/>
                  </a:ext>
                </a:extLst>
              </p:cNvPr>
              <p:cNvGrpSpPr/>
              <p:nvPr/>
            </p:nvGrpSpPr>
            <p:grpSpPr>
              <a:xfrm>
                <a:off x="5463809" y="4315604"/>
                <a:ext cx="5682083" cy="2387466"/>
                <a:chOff x="5463809" y="4315604"/>
                <a:chExt cx="5682083" cy="2387466"/>
              </a:xfrm>
            </p:grpSpPr>
            <p:grpSp>
              <p:nvGrpSpPr>
                <p:cNvPr id="50" name="Group 49">
                  <a:extLst>
                    <a:ext uri="{FF2B5EF4-FFF2-40B4-BE49-F238E27FC236}">
                      <a16:creationId xmlns:a16="http://schemas.microsoft.com/office/drawing/2014/main" id="{88C4627B-12DD-3D15-5329-A9C904138F3C}"/>
                    </a:ext>
                  </a:extLst>
                </p:cNvPr>
                <p:cNvGrpSpPr/>
                <p:nvPr/>
              </p:nvGrpSpPr>
              <p:grpSpPr>
                <a:xfrm>
                  <a:off x="5463809" y="4359420"/>
                  <a:ext cx="3140929" cy="2343650"/>
                  <a:chOff x="5463809" y="4359420"/>
                  <a:chExt cx="3140929" cy="2343650"/>
                </a:xfrm>
              </p:grpSpPr>
              <p:grpSp>
                <p:nvGrpSpPr>
                  <p:cNvPr id="47" name="Group 46">
                    <a:extLst>
                      <a:ext uri="{FF2B5EF4-FFF2-40B4-BE49-F238E27FC236}">
                        <a16:creationId xmlns:a16="http://schemas.microsoft.com/office/drawing/2014/main" id="{3C2C524D-0B6D-ADE1-C4F2-F6D6C8CB90B3}"/>
                      </a:ext>
                    </a:extLst>
                  </p:cNvPr>
                  <p:cNvGrpSpPr/>
                  <p:nvPr/>
                </p:nvGrpSpPr>
                <p:grpSpPr>
                  <a:xfrm>
                    <a:off x="5463809" y="4359420"/>
                    <a:ext cx="3140929" cy="2343650"/>
                    <a:chOff x="5131999" y="2132146"/>
                    <a:chExt cx="3140929" cy="2343650"/>
                  </a:xfrm>
                </p:grpSpPr>
                <p:pic>
                  <p:nvPicPr>
                    <p:cNvPr id="42" name="Picture 41">
                      <a:extLst>
                        <a:ext uri="{FF2B5EF4-FFF2-40B4-BE49-F238E27FC236}">
                          <a16:creationId xmlns:a16="http://schemas.microsoft.com/office/drawing/2014/main" id="{9B71E675-6276-A549-2C8E-860FD1F88951}"/>
                        </a:ext>
                      </a:extLst>
                    </p:cNvPr>
                    <p:cNvPicPr>
                      <a:picLocks noChangeAspect="1"/>
                    </p:cNvPicPr>
                    <p:nvPr/>
                  </p:nvPicPr>
                  <p:blipFill>
                    <a:blip r:embed="rId8"/>
                    <a:stretch>
                      <a:fillRect/>
                    </a:stretch>
                  </p:blipFill>
                  <p:spPr>
                    <a:xfrm>
                      <a:off x="5131999" y="2132146"/>
                      <a:ext cx="1549400" cy="1168400"/>
                    </a:xfrm>
                    <a:prstGeom prst="rect">
                      <a:avLst/>
                    </a:prstGeom>
                  </p:spPr>
                </p:pic>
                <p:pic>
                  <p:nvPicPr>
                    <p:cNvPr id="44" name="Picture 43">
                      <a:extLst>
                        <a:ext uri="{FF2B5EF4-FFF2-40B4-BE49-F238E27FC236}">
                          <a16:creationId xmlns:a16="http://schemas.microsoft.com/office/drawing/2014/main" id="{63F9699D-DCB8-63E7-F9B7-70DCEFAAD3FA}"/>
                        </a:ext>
                      </a:extLst>
                    </p:cNvPr>
                    <p:cNvPicPr>
                      <a:picLocks noChangeAspect="1"/>
                    </p:cNvPicPr>
                    <p:nvPr/>
                  </p:nvPicPr>
                  <p:blipFill>
                    <a:blip r:embed="rId9"/>
                    <a:stretch>
                      <a:fillRect/>
                    </a:stretch>
                  </p:blipFill>
                  <p:spPr>
                    <a:xfrm>
                      <a:off x="6723528" y="2132146"/>
                      <a:ext cx="1549400" cy="1168400"/>
                    </a:xfrm>
                    <a:prstGeom prst="rect">
                      <a:avLst/>
                    </a:prstGeom>
                  </p:spPr>
                </p:pic>
                <p:pic>
                  <p:nvPicPr>
                    <p:cNvPr id="46" name="Picture 45">
                      <a:extLst>
                        <a:ext uri="{FF2B5EF4-FFF2-40B4-BE49-F238E27FC236}">
                          <a16:creationId xmlns:a16="http://schemas.microsoft.com/office/drawing/2014/main" id="{38CA64D0-C55F-1770-2A05-E73339E216A4}"/>
                        </a:ext>
                      </a:extLst>
                    </p:cNvPr>
                    <p:cNvPicPr>
                      <a:picLocks noChangeAspect="1"/>
                    </p:cNvPicPr>
                    <p:nvPr/>
                  </p:nvPicPr>
                  <p:blipFill>
                    <a:blip r:embed="rId10"/>
                    <a:stretch>
                      <a:fillRect/>
                    </a:stretch>
                  </p:blipFill>
                  <p:spPr>
                    <a:xfrm>
                      <a:off x="6723528" y="3307396"/>
                      <a:ext cx="1549400" cy="1168400"/>
                    </a:xfrm>
                    <a:prstGeom prst="rect">
                      <a:avLst/>
                    </a:prstGeom>
                  </p:spPr>
                </p:pic>
              </p:grpSp>
              <p:sp>
                <p:nvSpPr>
                  <p:cNvPr id="48" name="Rounded Rectangle 47">
                    <a:extLst>
                      <a:ext uri="{FF2B5EF4-FFF2-40B4-BE49-F238E27FC236}">
                        <a16:creationId xmlns:a16="http://schemas.microsoft.com/office/drawing/2014/main" id="{440DB0AF-FD23-5C37-E538-336408DEB2E1}"/>
                      </a:ext>
                    </a:extLst>
                  </p:cNvPr>
                  <p:cNvSpPr/>
                  <p:nvPr/>
                </p:nvSpPr>
                <p:spPr>
                  <a:xfrm>
                    <a:off x="7104108" y="4734478"/>
                    <a:ext cx="1007475" cy="396322"/>
                  </a:xfrm>
                  <a:prstGeom prst="roundRect">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CBE605B-27D4-1473-E2B2-95AB44F50DA4}"/>
                        </a:ext>
                      </a:extLst>
                    </p:cNvPr>
                    <p:cNvSpPr txBox="1"/>
                    <p:nvPr/>
                  </p:nvSpPr>
                  <p:spPr>
                    <a:xfrm>
                      <a:off x="8653507" y="4315604"/>
                      <a:ext cx="2492385" cy="2308324"/>
                    </a:xfrm>
                    <a:prstGeom prst="rect">
                      <a:avLst/>
                    </a:prstGeom>
                    <a:noFill/>
                  </p:spPr>
                  <p:txBody>
                    <a:bodyPr wrap="square" rtlCol="0">
                      <a:spAutoFit/>
                    </a:bodyPr>
                    <a:lstStyle/>
                    <a:p>
                      <a:r>
                        <a:rPr lang="en-US" sz="1200" u="sng" dirty="0"/>
                        <a:t>Calc Output we want</a:t>
                      </a:r>
                    </a:p>
                    <a:p>
                      <a:endParaRPr lang="en-US" sz="1200" dirty="0"/>
                    </a:p>
                    <a:p>
                      <a14:m>
                        <m:oMath xmlns:m="http://schemas.openxmlformats.org/officeDocument/2006/math">
                          <m:r>
                            <a:rPr lang="en-US" sz="1200" i="1">
                              <a:latin typeface="Cambria Math" panose="02040503050406030204" pitchFamily="18" charset="0"/>
                            </a:rPr>
                            <m:t>𝛽</m:t>
                          </m:r>
                          <m:r>
                            <a:rPr lang="en-US" sz="1200" i="1">
                              <a:latin typeface="Cambria Math" panose="02040503050406030204" pitchFamily="18" charset="0"/>
                            </a:rPr>
                            <m:t> &amp; </m:t>
                          </m:r>
                          <m:r>
                            <a:rPr lang="en-US" sz="1200" i="1">
                              <a:latin typeface="Cambria Math" panose="02040503050406030204" pitchFamily="18" charset="0"/>
                            </a:rPr>
                            <m:t>𝜌</m:t>
                          </m:r>
                        </m:oMath>
                      </a14:m>
                      <a:r>
                        <a:rPr lang="en-US" sz="1200" dirty="0"/>
                        <a:t> = Alternative hypothesis</a:t>
                      </a:r>
                    </a:p>
                    <a:p>
                      <a:r>
                        <a:rPr lang="en-US" sz="1200" dirty="0"/>
                        <a:t>t = t</a:t>
                      </a:r>
                      <a:r>
                        <a:rPr lang="en-US" sz="1200" baseline="-25000" dirty="0"/>
                        <a:t>stat</a:t>
                      </a:r>
                      <a:r>
                        <a:rPr lang="en-US" sz="1200" dirty="0"/>
                        <a:t> (Test Statistic)</a:t>
                      </a:r>
                    </a:p>
                    <a:p>
                      <a:r>
                        <a:rPr lang="en-US" sz="1200" dirty="0"/>
                        <a:t>p = p-value</a:t>
                      </a:r>
                    </a:p>
                    <a:p>
                      <a:r>
                        <a:rPr lang="en-US" sz="1200" dirty="0" err="1"/>
                        <a:t>df</a:t>
                      </a:r>
                      <a:r>
                        <a:rPr lang="en-US" sz="1200" dirty="0"/>
                        <a:t> = degrees of freedom (n – 2)</a:t>
                      </a:r>
                    </a:p>
                    <a:p>
                      <a:endParaRPr lang="en-US" sz="1200" dirty="0"/>
                    </a:p>
                    <a:p>
                      <a:endParaRPr lang="en-US" sz="1200" dirty="0"/>
                    </a:p>
                    <a:p>
                      <a:endParaRPr lang="en-US" sz="1200" dirty="0"/>
                    </a:p>
                    <a:p>
                      <a:endParaRPr lang="en-US" sz="1200" dirty="0"/>
                    </a:p>
                    <a:p>
                      <a:endParaRPr lang="en-US" sz="1200" dirty="0"/>
                    </a:p>
                    <a:p>
                      <a:r>
                        <a:rPr lang="en-US" sz="1200" dirty="0"/>
                        <a:t>r = sample correlation</a:t>
                      </a:r>
                    </a:p>
                  </p:txBody>
                </p:sp>
              </mc:Choice>
              <mc:Fallback xmlns="">
                <p:sp>
                  <p:nvSpPr>
                    <p:cNvPr id="49" name="TextBox 48">
                      <a:extLst>
                        <a:ext uri="{FF2B5EF4-FFF2-40B4-BE49-F238E27FC236}">
                          <a16:creationId xmlns:a16="http://schemas.microsoft.com/office/drawing/2014/main" id="{5CBE605B-27D4-1473-E2B2-95AB44F50DA4}"/>
                        </a:ext>
                      </a:extLst>
                    </p:cNvPr>
                    <p:cNvSpPr txBox="1">
                      <a:spLocks noRot="1" noChangeAspect="1" noMove="1" noResize="1" noEditPoints="1" noAdjustHandles="1" noChangeArrowheads="1" noChangeShapeType="1" noTextEdit="1"/>
                    </p:cNvSpPr>
                    <p:nvPr/>
                  </p:nvSpPr>
                  <p:spPr>
                    <a:xfrm>
                      <a:off x="8653507" y="4315604"/>
                      <a:ext cx="2492385" cy="2308324"/>
                    </a:xfrm>
                    <a:prstGeom prst="rect">
                      <a:avLst/>
                    </a:prstGeom>
                    <a:blipFill>
                      <a:blip r:embed="rId11"/>
                      <a:stretch>
                        <a:fillRect b="-1093"/>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957066F0-E29D-2868-8059-E9D18CB91B91}"/>
                  </a:ext>
                </a:extLst>
              </p:cNvPr>
              <p:cNvSpPr txBox="1"/>
              <p:nvPr/>
            </p:nvSpPr>
            <p:spPr>
              <a:xfrm>
                <a:off x="5617016" y="5195540"/>
                <a:ext cx="995785" cy="646331"/>
              </a:xfrm>
              <a:prstGeom prst="rect">
                <a:avLst/>
              </a:prstGeom>
              <a:noFill/>
            </p:spPr>
            <p:txBody>
              <a:bodyPr wrap="none" rtlCol="0">
                <a:spAutoFit/>
              </a:bodyPr>
              <a:lstStyle/>
              <a:p>
                <a:r>
                  <a:rPr lang="en-US" i="1" dirty="0"/>
                  <a:t>H</a:t>
                </a:r>
                <a:r>
                  <a:rPr lang="en-US" i="1" baseline="-25000" dirty="0"/>
                  <a:t>0</a:t>
                </a:r>
                <a:r>
                  <a:rPr lang="en-US" i="1" dirty="0"/>
                  <a:t>: ⍴ = 0</a:t>
                </a:r>
              </a:p>
              <a:p>
                <a:r>
                  <a:rPr lang="en-US" i="1" dirty="0"/>
                  <a:t>H</a:t>
                </a:r>
                <a:r>
                  <a:rPr lang="en-US" i="1" baseline="-25000" dirty="0"/>
                  <a:t>A</a:t>
                </a:r>
                <a:r>
                  <a:rPr lang="en-US" i="1" dirty="0"/>
                  <a:t>: ⍴ </a:t>
                </a:r>
                <a:r>
                  <a:rPr lang="en-US" i="1" dirty="0">
                    <a:sym typeface="Wingdings" pitchFamily="2" charset="2"/>
                  </a:rPr>
                  <a:t>≠</a:t>
                </a:r>
                <a:r>
                  <a:rPr lang="en-US" i="1" dirty="0"/>
                  <a:t> 0</a:t>
                </a:r>
                <a:endParaRPr lang="en-US" i="1" u="sng" dirty="0"/>
              </a:p>
            </p:txBody>
          </p:sp>
        </p:grpSp>
        <p:sp>
          <p:nvSpPr>
            <p:cNvPr id="52" name="Rounded Rectangle 51">
              <a:extLst>
                <a:ext uri="{FF2B5EF4-FFF2-40B4-BE49-F238E27FC236}">
                  <a16:creationId xmlns:a16="http://schemas.microsoft.com/office/drawing/2014/main" id="{387472BF-F704-4008-AAA3-B162ACAD2384}"/>
                </a:ext>
              </a:extLst>
            </p:cNvPr>
            <p:cNvSpPr/>
            <p:nvPr/>
          </p:nvSpPr>
          <p:spPr>
            <a:xfrm>
              <a:off x="8542411" y="5037439"/>
              <a:ext cx="919417" cy="162250"/>
            </a:xfrm>
            <a:prstGeom prst="roundRect">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28877005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000EC-1649-9743-BC02-5EAC1FEC2F82}"/>
              </a:ext>
            </a:extLst>
          </p:cNvPr>
          <p:cNvSpPr>
            <a:spLocks noGrp="1"/>
          </p:cNvSpPr>
          <p:nvPr>
            <p:ph type="title"/>
          </p:nvPr>
        </p:nvSpPr>
        <p:spPr>
          <a:xfrm>
            <a:off x="415600" y="18657"/>
            <a:ext cx="11360800" cy="763600"/>
          </a:xfrm>
        </p:spPr>
        <p:txBody>
          <a:bodyPr/>
          <a:lstStyle/>
          <a:p>
            <a:r>
              <a:rPr lang="en-US" sz="4000" dirty="0"/>
              <a:t>Using Calc – Test on Correlation Coefficient</a:t>
            </a:r>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965A2407-584E-B248-87A3-CD88E93C743F}"/>
                  </a:ext>
                </a:extLst>
              </p:cNvPr>
              <p:cNvSpPr txBox="1">
                <a:spLocks/>
              </p:cNvSpPr>
              <p:nvPr/>
            </p:nvSpPr>
            <p:spPr>
              <a:xfrm>
                <a:off x="71941" y="1096120"/>
                <a:ext cx="7086600" cy="325645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u="sng" dirty="0"/>
                  <a:t>GOAL</a:t>
                </a:r>
                <a:r>
                  <a:rPr lang="en-US" sz="1800" dirty="0"/>
                  <a:t>: Conduct a Test on the Correlation Coefficient!</a:t>
                </a:r>
              </a:p>
              <a:p>
                <a:pPr marL="0" indent="0">
                  <a:buFont typeface="Arial" panose="020B0604020202020204" pitchFamily="34" charset="0"/>
                  <a:buNone/>
                </a:pPr>
                <a:endParaRPr lang="en-US" sz="1800" dirty="0"/>
              </a:p>
              <a:p>
                <a:pPr marL="514350" indent="-514350">
                  <a:buFont typeface="+mj-lt"/>
                  <a:buAutoNum type="arabicPeriod"/>
                </a:pPr>
                <a:r>
                  <a:rPr lang="en-US" sz="1800" dirty="0"/>
                  <a:t>Enter data</a:t>
                </a:r>
              </a:p>
              <a:p>
                <a:pPr marL="914400" lvl="1" indent="-457200">
                  <a:buFont typeface="+mj-lt"/>
                  <a:buAutoNum type="alphaLcParenR"/>
                </a:pPr>
                <a:r>
                  <a:rPr lang="en-US" sz="1600" dirty="0"/>
                  <a:t>X data in L</a:t>
                </a:r>
                <a:r>
                  <a:rPr lang="en-US" sz="1600" baseline="-25000" dirty="0"/>
                  <a:t>1</a:t>
                </a:r>
                <a:endParaRPr lang="en-US" sz="1600" dirty="0"/>
              </a:p>
              <a:p>
                <a:pPr marL="914400" lvl="1" indent="-457200">
                  <a:buFont typeface="+mj-lt"/>
                  <a:buAutoNum type="alphaLcParenR"/>
                </a:pPr>
                <a:r>
                  <a:rPr lang="en-US" sz="1600" dirty="0"/>
                  <a:t>Y data in L</a:t>
                </a:r>
                <a:r>
                  <a:rPr lang="en-US" sz="1600" baseline="-25000" dirty="0"/>
                  <a:t>2</a:t>
                </a:r>
              </a:p>
              <a:p>
                <a:pPr marL="514350" indent="-514350">
                  <a:buFont typeface="+mj-lt"/>
                  <a:buAutoNum type="arabicPeriod"/>
                </a:pPr>
                <a:r>
                  <a:rPr lang="en-US" sz="1800" dirty="0" err="1"/>
                  <a:t>LinRegTTest</a:t>
                </a:r>
                <a:endParaRPr lang="en-US" sz="1800" dirty="0"/>
              </a:p>
              <a:p>
                <a:pPr marL="914400" lvl="1" indent="-457200">
                  <a:buFont typeface="+mj-lt"/>
                  <a:buAutoNum type="alphaLcParenR"/>
                </a:pPr>
                <a:r>
                  <a:rPr lang="en-US" sz="1600" dirty="0" err="1"/>
                  <a:t>Xlist</a:t>
                </a:r>
                <a:r>
                  <a:rPr lang="en-US" sz="1600" dirty="0"/>
                  <a:t> = L</a:t>
                </a:r>
                <a:r>
                  <a:rPr lang="en-US" sz="1600" baseline="-25000" dirty="0"/>
                  <a:t>1</a:t>
                </a:r>
                <a:endParaRPr lang="en-US" sz="1600" dirty="0"/>
              </a:p>
              <a:p>
                <a:pPr marL="914400" lvl="1" indent="-457200">
                  <a:buFont typeface="+mj-lt"/>
                  <a:buAutoNum type="alphaLcParenR"/>
                </a:pPr>
                <a:r>
                  <a:rPr lang="en-US" sz="1600" dirty="0" err="1"/>
                  <a:t>Ylist</a:t>
                </a:r>
                <a:r>
                  <a:rPr lang="en-US" sz="1600" dirty="0"/>
                  <a:t> = L</a:t>
                </a:r>
                <a:r>
                  <a:rPr lang="en-US" sz="1600" baseline="-25000" dirty="0"/>
                  <a:t>2</a:t>
                </a:r>
              </a:p>
              <a:p>
                <a:pPr marL="914400" lvl="1" indent="-457200">
                  <a:buFont typeface="+mj-lt"/>
                  <a:buAutoNum type="alphaLcParenR"/>
                </a:pPr>
                <a:r>
                  <a:rPr lang="en-US" sz="1600" dirty="0"/>
                  <a:t>Freq = 1</a:t>
                </a:r>
              </a:p>
              <a:p>
                <a:pPr marL="914400" lvl="1" indent="-457200">
                  <a:buFont typeface="+mj-lt"/>
                  <a:buAutoNum type="alphaLcParenR"/>
                </a:pPr>
                <a14:m>
                  <m:oMath xmlns:m="http://schemas.openxmlformats.org/officeDocument/2006/math">
                    <m:r>
                      <a:rPr lang="en-US" sz="1600" b="0" i="1" smtClean="0">
                        <a:latin typeface="Cambria Math" panose="02040503050406030204" pitchFamily="18" charset="0"/>
                      </a:rPr>
                      <m:t>𝛽</m:t>
                    </m:r>
                    <m:r>
                      <a:rPr lang="en-US" sz="1600" b="0" i="1" smtClean="0">
                        <a:latin typeface="Cambria Math" panose="02040503050406030204" pitchFamily="18" charset="0"/>
                      </a:rPr>
                      <m:t> &amp; </m:t>
                    </m:r>
                    <m:r>
                      <a:rPr lang="en-US" sz="1600" b="0" i="1" smtClean="0">
                        <a:latin typeface="Cambria Math" panose="02040503050406030204" pitchFamily="18" charset="0"/>
                      </a:rPr>
                      <m:t>𝜌</m:t>
                    </m:r>
                  </m:oMath>
                </a14:m>
                <a:r>
                  <a:rPr lang="en-US" sz="1600" b="0" dirty="0"/>
                  <a:t> = Alternative Hypothesis</a:t>
                </a:r>
                <a:r>
                  <a:rPr lang="en-US" sz="1600" b="0" dirty="0">
                    <a:solidFill>
                      <a:srgbClr val="7030A0"/>
                    </a:solidFill>
                  </a:rPr>
                  <a:t> ***</a:t>
                </a:r>
              </a:p>
              <a:p>
                <a:pPr marL="914400" lvl="1" indent="-457200">
                  <a:buFont typeface="+mj-lt"/>
                  <a:buAutoNum type="alphaLcParenR"/>
                </a:pPr>
                <a:r>
                  <a:rPr lang="en-US" sz="1600" dirty="0"/>
                  <a:t>RegEQ: </a:t>
                </a:r>
                <a:r>
                  <a:rPr lang="en-US" sz="1600" i="1" dirty="0"/>
                  <a:t>Leave blank for now</a:t>
                </a:r>
              </a:p>
              <a:p>
                <a:pPr marL="457200" lvl="1" indent="0">
                  <a:buNone/>
                </a:pPr>
                <a:r>
                  <a:rPr lang="en-US" sz="1600" dirty="0"/>
                  <a:t>Calculate</a:t>
                </a:r>
              </a:p>
              <a:p>
                <a:pPr marL="914400" lvl="1" indent="-457200">
                  <a:buFont typeface="+mj-lt"/>
                  <a:buAutoNum type="alphaLcParenR"/>
                </a:pPr>
                <a:endParaRPr lang="en-US" sz="1600" dirty="0"/>
              </a:p>
            </p:txBody>
          </p:sp>
        </mc:Choice>
        <mc:Fallback xmlns="">
          <p:sp>
            <p:nvSpPr>
              <p:cNvPr id="13" name="Content Placeholder 2">
                <a:extLst>
                  <a:ext uri="{FF2B5EF4-FFF2-40B4-BE49-F238E27FC236}">
                    <a16:creationId xmlns:a16="http://schemas.microsoft.com/office/drawing/2014/main" id="{965A2407-584E-B248-87A3-CD88E93C743F}"/>
                  </a:ext>
                </a:extLst>
              </p:cNvPr>
              <p:cNvSpPr txBox="1">
                <a:spLocks noRot="1" noChangeAspect="1" noMove="1" noResize="1" noEditPoints="1" noAdjustHandles="1" noChangeArrowheads="1" noChangeShapeType="1" noTextEdit="1"/>
              </p:cNvSpPr>
              <p:nvPr/>
            </p:nvSpPr>
            <p:spPr>
              <a:xfrm>
                <a:off x="71941" y="1096120"/>
                <a:ext cx="7086600" cy="3256450"/>
              </a:xfrm>
              <a:prstGeom prst="rect">
                <a:avLst/>
              </a:prstGeom>
              <a:blipFill>
                <a:blip r:embed="rId2"/>
                <a:stretch>
                  <a:fillRect l="-716" t="-27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89BA45A-A2CB-9B54-C42B-DA2DFCA2F042}"/>
                  </a:ext>
                </a:extLst>
              </p:cNvPr>
              <p:cNvSpPr txBox="1"/>
              <p:nvPr/>
            </p:nvSpPr>
            <p:spPr>
              <a:xfrm>
                <a:off x="71941" y="4376885"/>
                <a:ext cx="4971874" cy="138499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400" i="1" dirty="0">
                    <a:solidFill>
                      <a:srgbClr val="7030A0"/>
                    </a:solidFill>
                  </a:rPr>
                  <a:t>*** </a:t>
                </a:r>
                <a:r>
                  <a:rPr lang="en-US" sz="1400" i="1" u="sng" dirty="0">
                    <a:solidFill>
                      <a:srgbClr val="7030A0"/>
                    </a:solidFill>
                  </a:rPr>
                  <a:t>Alternative Hypothesis in Calc</a:t>
                </a:r>
              </a:p>
              <a:p>
                <a:endParaRPr lang="en-US" sz="1400" i="1" dirty="0">
                  <a:solidFill>
                    <a:srgbClr val="7030A0"/>
                  </a:solidFill>
                </a:endParaRPr>
              </a:p>
              <a:p>
                <a14:m>
                  <m:oMath xmlns:m="http://schemas.openxmlformats.org/officeDocument/2006/math">
                    <m:r>
                      <a:rPr lang="en-US" sz="1400" i="1" smtClean="0">
                        <a:solidFill>
                          <a:srgbClr val="7030A0"/>
                        </a:solidFill>
                        <a:latin typeface="Cambria Math" panose="02040503050406030204" pitchFamily="18" charset="0"/>
                      </a:rPr>
                      <m:t>𝜌</m:t>
                    </m:r>
                  </m:oMath>
                </a14:m>
                <a:r>
                  <a:rPr lang="en-US" sz="1400" dirty="0">
                    <a:solidFill>
                      <a:srgbClr val="7030A0"/>
                    </a:solidFill>
                  </a:rPr>
                  <a:t> is the correlation between the X and Y values in the population</a:t>
                </a:r>
              </a:p>
              <a:p>
                <a:r>
                  <a:rPr lang="en-US" sz="1400" dirty="0">
                    <a:solidFill>
                      <a:srgbClr val="7030A0"/>
                    </a:solidFill>
                  </a:rPr>
                  <a:t>𝛽 is the true slope of our best line if we had population data</a:t>
                </a:r>
              </a:p>
              <a:p>
                <a:endParaRPr lang="en-US" sz="1400" dirty="0">
                  <a:solidFill>
                    <a:srgbClr val="7030A0"/>
                  </a:solidFill>
                </a:endParaRPr>
              </a:p>
              <a:p>
                <a:r>
                  <a:rPr lang="en-US" sz="1400" dirty="0">
                    <a:solidFill>
                      <a:srgbClr val="7030A0"/>
                    </a:solidFill>
                  </a:rPr>
                  <a:t>Recall the </a:t>
                </a:r>
                <a:r>
                  <a:rPr lang="en-US" sz="1400" u="sng" dirty="0">
                    <a:solidFill>
                      <a:srgbClr val="7030A0"/>
                    </a:solidFill>
                  </a:rPr>
                  <a:t>correlation will always have the same sign as our slope!</a:t>
                </a:r>
              </a:p>
            </p:txBody>
          </p:sp>
        </mc:Choice>
        <mc:Fallback xmlns="">
          <p:sp>
            <p:nvSpPr>
              <p:cNvPr id="5" name="TextBox 4">
                <a:extLst>
                  <a:ext uri="{FF2B5EF4-FFF2-40B4-BE49-F238E27FC236}">
                    <a16:creationId xmlns:a16="http://schemas.microsoft.com/office/drawing/2014/main" id="{889BA45A-A2CB-9B54-C42B-DA2DFCA2F042}"/>
                  </a:ext>
                </a:extLst>
              </p:cNvPr>
              <p:cNvSpPr txBox="1">
                <a:spLocks noRot="1" noChangeAspect="1" noMove="1" noResize="1" noEditPoints="1" noAdjustHandles="1" noChangeArrowheads="1" noChangeShapeType="1" noTextEdit="1"/>
              </p:cNvSpPr>
              <p:nvPr/>
            </p:nvSpPr>
            <p:spPr>
              <a:xfrm>
                <a:off x="71941" y="4376885"/>
                <a:ext cx="4971874" cy="1384995"/>
              </a:xfrm>
              <a:prstGeom prst="rect">
                <a:avLst/>
              </a:prstGeom>
              <a:blipFill>
                <a:blip r:embed="rId3"/>
                <a:stretch>
                  <a:fillRect l="-254" t="-901" b="-2703"/>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5484171F-C6E0-AABC-CE70-93E530AFEDF7}"/>
              </a:ext>
            </a:extLst>
          </p:cNvPr>
          <p:cNvSpPr txBox="1"/>
          <p:nvPr/>
        </p:nvSpPr>
        <p:spPr>
          <a:xfrm>
            <a:off x="5043815" y="915559"/>
            <a:ext cx="6804526" cy="52322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400" b="1" dirty="0"/>
              <a:t>Setup: b) </a:t>
            </a:r>
            <a:r>
              <a:rPr lang="en-US" sz="1400" dirty="0"/>
              <a:t>Determine if there is a significant negative linear correlation between number of homes on the market in a subdivision and average sale price at a 1% level of significance.</a:t>
            </a:r>
          </a:p>
        </p:txBody>
      </p:sp>
      <p:sp>
        <p:nvSpPr>
          <p:cNvPr id="36" name="TextBox 35">
            <a:extLst>
              <a:ext uri="{FF2B5EF4-FFF2-40B4-BE49-F238E27FC236}">
                <a16:creationId xmlns:a16="http://schemas.microsoft.com/office/drawing/2014/main" id="{A2644FB7-B30A-30EE-8AD2-A3F1E452D17B}"/>
              </a:ext>
            </a:extLst>
          </p:cNvPr>
          <p:cNvSpPr txBox="1"/>
          <p:nvPr/>
        </p:nvSpPr>
        <p:spPr>
          <a:xfrm>
            <a:off x="71941" y="5863394"/>
            <a:ext cx="4442242" cy="938719"/>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100" dirty="0"/>
              <a:t>** </a:t>
            </a:r>
            <a:r>
              <a:rPr lang="en-US" sz="1100" u="sng" dirty="0"/>
              <a:t>Data table organization</a:t>
            </a:r>
          </a:p>
          <a:p>
            <a:endParaRPr lang="en-US" sz="1100" u="sng" dirty="0"/>
          </a:p>
          <a:p>
            <a:r>
              <a:rPr lang="en-US" sz="1100" dirty="0"/>
              <a:t>Whenever data is presented in a table like it is here, generally speaking:</a:t>
            </a:r>
          </a:p>
          <a:p>
            <a:pPr marL="285750" indent="-285750">
              <a:buFont typeface="Arial" panose="020B0604020202020204" pitchFamily="34" charset="0"/>
              <a:buChar char="•"/>
            </a:pPr>
            <a:r>
              <a:rPr lang="en-US" sz="1100" dirty="0"/>
              <a:t>For Vertical tables, the X variable will be on the left and Y on the right</a:t>
            </a:r>
          </a:p>
          <a:p>
            <a:pPr marL="285750" indent="-285750">
              <a:buFont typeface="Arial" panose="020B0604020202020204" pitchFamily="34" charset="0"/>
              <a:buChar char="•"/>
            </a:pPr>
            <a:r>
              <a:rPr lang="en-US" sz="1100" dirty="0"/>
              <a:t>For Horizontal tables, the X will be the top and Y the bottom</a:t>
            </a:r>
          </a:p>
        </p:txBody>
      </p:sp>
      <p:grpSp>
        <p:nvGrpSpPr>
          <p:cNvPr id="25" name="Group 24">
            <a:extLst>
              <a:ext uri="{FF2B5EF4-FFF2-40B4-BE49-F238E27FC236}">
                <a16:creationId xmlns:a16="http://schemas.microsoft.com/office/drawing/2014/main" id="{C2880BA0-0CDF-E9EE-75B0-203A01C22E44}"/>
              </a:ext>
            </a:extLst>
          </p:cNvPr>
          <p:cNvGrpSpPr/>
          <p:nvPr/>
        </p:nvGrpSpPr>
        <p:grpSpPr>
          <a:xfrm>
            <a:off x="5043815" y="1537858"/>
            <a:ext cx="6763186" cy="2634208"/>
            <a:chOff x="5043815" y="1537858"/>
            <a:chExt cx="6763186" cy="2634208"/>
          </a:xfrm>
        </p:grpSpPr>
        <p:grpSp>
          <p:nvGrpSpPr>
            <p:cNvPr id="39" name="Group 38">
              <a:extLst>
                <a:ext uri="{FF2B5EF4-FFF2-40B4-BE49-F238E27FC236}">
                  <a16:creationId xmlns:a16="http://schemas.microsoft.com/office/drawing/2014/main" id="{DDA32FFA-83D1-82C1-CD96-52C7386CA251}"/>
                </a:ext>
              </a:extLst>
            </p:cNvPr>
            <p:cNvGrpSpPr/>
            <p:nvPr/>
          </p:nvGrpSpPr>
          <p:grpSpPr>
            <a:xfrm>
              <a:off x="5043815" y="1537858"/>
              <a:ext cx="6763186" cy="2634208"/>
              <a:chOff x="5108651" y="4807177"/>
              <a:chExt cx="6763186" cy="2634208"/>
            </a:xfrm>
          </p:grpSpPr>
          <p:grpSp>
            <p:nvGrpSpPr>
              <p:cNvPr id="32" name="Group 31">
                <a:extLst>
                  <a:ext uri="{FF2B5EF4-FFF2-40B4-BE49-F238E27FC236}">
                    <a16:creationId xmlns:a16="http://schemas.microsoft.com/office/drawing/2014/main" id="{D9942BAA-5DF0-164A-E06F-08D2061957D1}"/>
                  </a:ext>
                </a:extLst>
              </p:cNvPr>
              <p:cNvGrpSpPr/>
              <p:nvPr/>
            </p:nvGrpSpPr>
            <p:grpSpPr>
              <a:xfrm>
                <a:off x="5108651" y="4807177"/>
                <a:ext cx="2238162" cy="2634208"/>
                <a:chOff x="3624159" y="4985977"/>
                <a:chExt cx="2238162" cy="2634208"/>
              </a:xfrm>
            </p:grpSpPr>
            <p:pic>
              <p:nvPicPr>
                <p:cNvPr id="20" name="Picture 19">
                  <a:extLst>
                    <a:ext uri="{FF2B5EF4-FFF2-40B4-BE49-F238E27FC236}">
                      <a16:creationId xmlns:a16="http://schemas.microsoft.com/office/drawing/2014/main" id="{4388B928-81CD-5F83-EB06-E3492BE3DBE8}"/>
                    </a:ext>
                  </a:extLst>
                </p:cNvPr>
                <p:cNvPicPr>
                  <a:picLocks noChangeAspect="1"/>
                </p:cNvPicPr>
                <p:nvPr/>
              </p:nvPicPr>
              <p:blipFill>
                <a:blip r:embed="rId4"/>
                <a:stretch>
                  <a:fillRect/>
                </a:stretch>
              </p:blipFill>
              <p:spPr>
                <a:xfrm>
                  <a:off x="3798889" y="5597612"/>
                  <a:ext cx="2063432" cy="2022573"/>
                </a:xfrm>
                <a:prstGeom prst="rect">
                  <a:avLst/>
                </a:prstGeom>
              </p:spPr>
            </p:pic>
            <p:sp>
              <p:nvSpPr>
                <p:cNvPr id="35" name="TextBox 34">
                  <a:extLst>
                    <a:ext uri="{FF2B5EF4-FFF2-40B4-BE49-F238E27FC236}">
                      <a16:creationId xmlns:a16="http://schemas.microsoft.com/office/drawing/2014/main" id="{BF5F6FA4-5BF3-7A74-5E81-2E90ABC25FC1}"/>
                    </a:ext>
                  </a:extLst>
                </p:cNvPr>
                <p:cNvSpPr txBox="1"/>
                <p:nvPr/>
              </p:nvSpPr>
              <p:spPr>
                <a:xfrm>
                  <a:off x="3624159" y="4985977"/>
                  <a:ext cx="290464" cy="584775"/>
                </a:xfrm>
                <a:prstGeom prst="rect">
                  <a:avLst/>
                </a:prstGeom>
                <a:noFill/>
              </p:spPr>
              <p:txBody>
                <a:bodyPr wrap="none" rtlCol="0">
                  <a:spAutoFit/>
                </a:bodyPr>
                <a:lstStyle/>
                <a:p>
                  <a:r>
                    <a:rPr lang="en-US" sz="1600" dirty="0"/>
                    <a:t>X</a:t>
                  </a:r>
                </a:p>
                <a:p>
                  <a:r>
                    <a:rPr lang="en-US" sz="1600" dirty="0"/>
                    <a:t>Y</a:t>
                  </a:r>
                </a:p>
              </p:txBody>
            </p:sp>
          </p:grpSp>
          <p:pic>
            <p:nvPicPr>
              <p:cNvPr id="38" name="Picture 37">
                <a:extLst>
                  <a:ext uri="{FF2B5EF4-FFF2-40B4-BE49-F238E27FC236}">
                    <a16:creationId xmlns:a16="http://schemas.microsoft.com/office/drawing/2014/main" id="{8321E96D-47E6-FBD2-741A-9CD652D4471D}"/>
                  </a:ext>
                </a:extLst>
              </p:cNvPr>
              <p:cNvPicPr>
                <a:picLocks noChangeAspect="1"/>
              </p:cNvPicPr>
              <p:nvPr/>
            </p:nvPicPr>
            <p:blipFill>
              <a:blip r:embed="rId5"/>
              <a:stretch>
                <a:fillRect/>
              </a:stretch>
            </p:blipFill>
            <p:spPr>
              <a:xfrm>
                <a:off x="5399115" y="4885298"/>
                <a:ext cx="6472722" cy="523219"/>
              </a:xfrm>
              <a:prstGeom prst="rect">
                <a:avLst/>
              </a:prstGeom>
            </p:spPr>
          </p:pic>
        </p:grpSp>
        <p:pic>
          <p:nvPicPr>
            <p:cNvPr id="4" name="Picture 3">
              <a:extLst>
                <a:ext uri="{FF2B5EF4-FFF2-40B4-BE49-F238E27FC236}">
                  <a16:creationId xmlns:a16="http://schemas.microsoft.com/office/drawing/2014/main" id="{243AF119-D5F0-7D5F-9410-B81DBC459DDA}"/>
                </a:ext>
              </a:extLst>
            </p:cNvPr>
            <p:cNvPicPr>
              <a:picLocks noChangeAspect="1"/>
            </p:cNvPicPr>
            <p:nvPr/>
          </p:nvPicPr>
          <p:blipFill>
            <a:blip r:embed="rId6"/>
            <a:stretch>
              <a:fillRect/>
            </a:stretch>
          </p:blipFill>
          <p:spPr>
            <a:xfrm>
              <a:off x="7671378" y="2316398"/>
              <a:ext cx="1549400" cy="1168400"/>
            </a:xfrm>
            <a:prstGeom prst="rect">
              <a:avLst/>
            </a:prstGeom>
          </p:spPr>
        </p:pic>
      </p:grpSp>
      <p:grpSp>
        <p:nvGrpSpPr>
          <p:cNvPr id="24" name="Group 23">
            <a:extLst>
              <a:ext uri="{FF2B5EF4-FFF2-40B4-BE49-F238E27FC236}">
                <a16:creationId xmlns:a16="http://schemas.microsoft.com/office/drawing/2014/main" id="{A4094FDA-E286-9175-FCD4-7B79B4B68F2E}"/>
              </a:ext>
            </a:extLst>
          </p:cNvPr>
          <p:cNvGrpSpPr/>
          <p:nvPr/>
        </p:nvGrpSpPr>
        <p:grpSpPr>
          <a:xfrm>
            <a:off x="5971438" y="4410417"/>
            <a:ext cx="3249340" cy="2410949"/>
            <a:chOff x="5334279" y="4382079"/>
            <a:chExt cx="3249340" cy="2410949"/>
          </a:xfrm>
        </p:grpSpPr>
        <p:grpSp>
          <p:nvGrpSpPr>
            <p:cNvPr id="21" name="Group 20">
              <a:extLst>
                <a:ext uri="{FF2B5EF4-FFF2-40B4-BE49-F238E27FC236}">
                  <a16:creationId xmlns:a16="http://schemas.microsoft.com/office/drawing/2014/main" id="{9CAF3E4E-3A7E-C641-59EB-60EA6F507689}"/>
                </a:ext>
              </a:extLst>
            </p:cNvPr>
            <p:cNvGrpSpPr/>
            <p:nvPr/>
          </p:nvGrpSpPr>
          <p:grpSpPr>
            <a:xfrm>
              <a:off x="5334279" y="4382079"/>
              <a:ext cx="3249340" cy="2410949"/>
              <a:chOff x="5321300" y="4629662"/>
              <a:chExt cx="3249340" cy="2410949"/>
            </a:xfrm>
          </p:grpSpPr>
          <p:grpSp>
            <p:nvGrpSpPr>
              <p:cNvPr id="18" name="Group 17">
                <a:extLst>
                  <a:ext uri="{FF2B5EF4-FFF2-40B4-BE49-F238E27FC236}">
                    <a16:creationId xmlns:a16="http://schemas.microsoft.com/office/drawing/2014/main" id="{EA176DC0-454E-EC08-084C-DC0EAB83B9F0}"/>
                  </a:ext>
                </a:extLst>
              </p:cNvPr>
              <p:cNvGrpSpPr/>
              <p:nvPr/>
            </p:nvGrpSpPr>
            <p:grpSpPr>
              <a:xfrm>
                <a:off x="5321300" y="4629662"/>
                <a:ext cx="3249340" cy="2410949"/>
                <a:chOff x="5321300" y="4629662"/>
                <a:chExt cx="3249340" cy="2410949"/>
              </a:xfrm>
            </p:grpSpPr>
            <p:pic>
              <p:nvPicPr>
                <p:cNvPr id="8" name="Picture 7">
                  <a:extLst>
                    <a:ext uri="{FF2B5EF4-FFF2-40B4-BE49-F238E27FC236}">
                      <a16:creationId xmlns:a16="http://schemas.microsoft.com/office/drawing/2014/main" id="{B3CD2A10-959B-206E-484B-8142BE2A0329}"/>
                    </a:ext>
                  </a:extLst>
                </p:cNvPr>
                <p:cNvPicPr>
                  <a:picLocks noChangeAspect="1"/>
                </p:cNvPicPr>
                <p:nvPr/>
              </p:nvPicPr>
              <p:blipFill>
                <a:blip r:embed="rId7"/>
                <a:stretch>
                  <a:fillRect/>
                </a:stretch>
              </p:blipFill>
              <p:spPr>
                <a:xfrm>
                  <a:off x="5321300" y="4633571"/>
                  <a:ext cx="1549400" cy="1168400"/>
                </a:xfrm>
                <a:prstGeom prst="rect">
                  <a:avLst/>
                </a:prstGeom>
              </p:spPr>
            </p:pic>
            <p:pic>
              <p:nvPicPr>
                <p:cNvPr id="10" name="Picture 9">
                  <a:extLst>
                    <a:ext uri="{FF2B5EF4-FFF2-40B4-BE49-F238E27FC236}">
                      <a16:creationId xmlns:a16="http://schemas.microsoft.com/office/drawing/2014/main" id="{29C10DB2-F0C5-DD1E-4EE0-BA47B6185BDF}"/>
                    </a:ext>
                  </a:extLst>
                </p:cNvPr>
                <p:cNvPicPr>
                  <a:picLocks noChangeAspect="1"/>
                </p:cNvPicPr>
                <p:nvPr/>
              </p:nvPicPr>
              <p:blipFill>
                <a:blip r:embed="rId8"/>
                <a:stretch>
                  <a:fillRect/>
                </a:stretch>
              </p:blipFill>
              <p:spPr>
                <a:xfrm>
                  <a:off x="7021240" y="4629662"/>
                  <a:ext cx="1549400" cy="1168400"/>
                </a:xfrm>
                <a:prstGeom prst="rect">
                  <a:avLst/>
                </a:prstGeom>
              </p:spPr>
            </p:pic>
            <p:pic>
              <p:nvPicPr>
                <p:cNvPr id="17" name="Picture 16">
                  <a:extLst>
                    <a:ext uri="{FF2B5EF4-FFF2-40B4-BE49-F238E27FC236}">
                      <a16:creationId xmlns:a16="http://schemas.microsoft.com/office/drawing/2014/main" id="{5EEAD519-828A-D386-F7F9-3488B33113FD}"/>
                    </a:ext>
                  </a:extLst>
                </p:cNvPr>
                <p:cNvPicPr>
                  <a:picLocks noChangeAspect="1"/>
                </p:cNvPicPr>
                <p:nvPr/>
              </p:nvPicPr>
              <p:blipFill>
                <a:blip r:embed="rId9"/>
                <a:stretch>
                  <a:fillRect/>
                </a:stretch>
              </p:blipFill>
              <p:spPr>
                <a:xfrm>
                  <a:off x="7021240" y="5872211"/>
                  <a:ext cx="1549400" cy="1168400"/>
                </a:xfrm>
                <a:prstGeom prst="rect">
                  <a:avLst/>
                </a:prstGeom>
              </p:spPr>
            </p:pic>
          </p:grpSp>
          <p:sp>
            <p:nvSpPr>
              <p:cNvPr id="19" name="TextBox 18">
                <a:extLst>
                  <a:ext uri="{FF2B5EF4-FFF2-40B4-BE49-F238E27FC236}">
                    <a16:creationId xmlns:a16="http://schemas.microsoft.com/office/drawing/2014/main" id="{14356BFD-6FF3-76AB-A732-332A62A35E40}"/>
                  </a:ext>
                </a:extLst>
              </p:cNvPr>
              <p:cNvSpPr txBox="1"/>
              <p:nvPr/>
            </p:nvSpPr>
            <p:spPr>
              <a:xfrm>
                <a:off x="5598107" y="5480776"/>
                <a:ext cx="995785" cy="646331"/>
              </a:xfrm>
              <a:prstGeom prst="rect">
                <a:avLst/>
              </a:prstGeom>
              <a:noFill/>
            </p:spPr>
            <p:txBody>
              <a:bodyPr wrap="none" rtlCol="0">
                <a:spAutoFit/>
              </a:bodyPr>
              <a:lstStyle/>
              <a:p>
                <a:r>
                  <a:rPr lang="en-US" i="1" dirty="0"/>
                  <a:t>H</a:t>
                </a:r>
                <a:r>
                  <a:rPr lang="en-US" i="1" baseline="-25000" dirty="0"/>
                  <a:t>0</a:t>
                </a:r>
                <a:r>
                  <a:rPr lang="en-US" i="1" dirty="0"/>
                  <a:t>: ⍴ = 0</a:t>
                </a:r>
              </a:p>
              <a:p>
                <a:r>
                  <a:rPr lang="en-US" i="1" dirty="0"/>
                  <a:t>H</a:t>
                </a:r>
                <a:r>
                  <a:rPr lang="en-US" i="1" baseline="-25000" dirty="0"/>
                  <a:t>A</a:t>
                </a:r>
                <a:r>
                  <a:rPr lang="en-US" i="1" dirty="0"/>
                  <a:t>: ⍴ </a:t>
                </a:r>
                <a:r>
                  <a:rPr lang="en-US" i="1" dirty="0">
                    <a:sym typeface="Wingdings" pitchFamily="2" charset="2"/>
                  </a:rPr>
                  <a:t>&lt;</a:t>
                </a:r>
                <a:r>
                  <a:rPr lang="en-US" i="1" dirty="0"/>
                  <a:t> 0</a:t>
                </a:r>
                <a:endParaRPr lang="en-US" i="1" u="sng" dirty="0"/>
              </a:p>
            </p:txBody>
          </p:sp>
        </p:grpSp>
        <p:sp>
          <p:nvSpPr>
            <p:cNvPr id="41" name="Rounded Rectangle 40">
              <a:extLst>
                <a:ext uri="{FF2B5EF4-FFF2-40B4-BE49-F238E27FC236}">
                  <a16:creationId xmlns:a16="http://schemas.microsoft.com/office/drawing/2014/main" id="{44B1F91E-1668-DEA4-E010-589ED75899DA}"/>
                </a:ext>
              </a:extLst>
            </p:cNvPr>
            <p:cNvSpPr/>
            <p:nvPr/>
          </p:nvSpPr>
          <p:spPr>
            <a:xfrm>
              <a:off x="7056102" y="4762734"/>
              <a:ext cx="1007475" cy="407089"/>
            </a:xfrm>
            <a:prstGeom prst="roundRect">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3" name="Rounded Rectangle 42">
              <a:extLst>
                <a:ext uri="{FF2B5EF4-FFF2-40B4-BE49-F238E27FC236}">
                  <a16:creationId xmlns:a16="http://schemas.microsoft.com/office/drawing/2014/main" id="{666418C4-7768-6106-89DC-84C311575EFE}"/>
                </a:ext>
              </a:extLst>
            </p:cNvPr>
            <p:cNvSpPr/>
            <p:nvPr/>
          </p:nvSpPr>
          <p:spPr>
            <a:xfrm>
              <a:off x="7100130" y="6560641"/>
              <a:ext cx="919417" cy="136721"/>
            </a:xfrm>
            <a:prstGeom prst="roundRect">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284490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54916-E77F-B347-99D1-D287976CFA41}"/>
              </a:ext>
            </a:extLst>
          </p:cNvPr>
          <p:cNvSpPr>
            <a:spLocks noGrp="1"/>
          </p:cNvSpPr>
          <p:nvPr>
            <p:ph type="title"/>
          </p:nvPr>
        </p:nvSpPr>
        <p:spPr>
          <a:xfrm>
            <a:off x="365236" y="204518"/>
            <a:ext cx="7774212" cy="561650"/>
          </a:xfrm>
        </p:spPr>
        <p:txBody>
          <a:bodyPr/>
          <a:lstStyle/>
          <a:p>
            <a:r>
              <a:rPr lang="en-US" sz="3200" dirty="0"/>
              <a:t>LCQ – Conclusions and Interpretations</a:t>
            </a:r>
          </a:p>
        </p:txBody>
      </p:sp>
      <p:sp>
        <p:nvSpPr>
          <p:cNvPr id="3" name="Text Placeholder 2">
            <a:extLst>
              <a:ext uri="{FF2B5EF4-FFF2-40B4-BE49-F238E27FC236}">
                <a16:creationId xmlns:a16="http://schemas.microsoft.com/office/drawing/2014/main" id="{9C4C984B-E17A-4945-AF74-05024F528872}"/>
              </a:ext>
            </a:extLst>
          </p:cNvPr>
          <p:cNvSpPr>
            <a:spLocks noGrp="1"/>
          </p:cNvSpPr>
          <p:nvPr>
            <p:ph type="body" idx="1"/>
          </p:nvPr>
        </p:nvSpPr>
        <p:spPr>
          <a:xfrm>
            <a:off x="365236" y="974983"/>
            <a:ext cx="11360800" cy="4555200"/>
          </a:xfrm>
        </p:spPr>
        <p:txBody>
          <a:bodyPr/>
          <a:lstStyle/>
          <a:p>
            <a:pPr marL="0" indent="0">
              <a:buNone/>
            </a:pPr>
            <a:r>
              <a:rPr lang="en-US" sz="1600" b="1" dirty="0"/>
              <a:t>Problem</a:t>
            </a:r>
            <a:r>
              <a:rPr lang="en-US" sz="1600" dirty="0"/>
              <a:t>: Write the conclusions and interpretations for the previous scenarios using our results.</a:t>
            </a:r>
          </a:p>
          <a:p>
            <a:pPr marL="0" indent="0">
              <a:buNone/>
            </a:pPr>
            <a:endParaRPr lang="en-US" sz="1600" dirty="0"/>
          </a:p>
          <a:p>
            <a:pPr marL="0" indent="0">
              <a:buNone/>
            </a:pPr>
            <a:r>
              <a:rPr lang="en-US" sz="1600" b="1" dirty="0"/>
              <a:t>a) Use the Traditional Method</a:t>
            </a:r>
          </a:p>
          <a:p>
            <a:pPr marL="0" indent="0">
              <a:buNone/>
            </a:pPr>
            <a:r>
              <a:rPr lang="en-US" sz="1600" u="sng" dirty="0"/>
              <a:t>Setup</a:t>
            </a:r>
            <a:r>
              <a:rPr lang="en-US" sz="1600" dirty="0"/>
              <a:t>: a) Determine if there is a significant linear correlation between the model year of a Honda Civic being sold on Craigslist and its selling price. Use a 5% significance level.</a:t>
            </a:r>
          </a:p>
          <a:p>
            <a:pPr marL="0" indent="0">
              <a:buNone/>
            </a:pPr>
            <a:endParaRPr lang="en-US" sz="1600" b="1" dirty="0"/>
          </a:p>
          <a:p>
            <a:pPr marL="0" indent="-342900">
              <a:buFont typeface="+mj-lt"/>
              <a:buAutoNum type="alphaLcParenR"/>
            </a:pPr>
            <a:endParaRPr lang="en-US" sz="1600" b="1" dirty="0"/>
          </a:p>
          <a:p>
            <a:pPr marL="0" indent="-342900">
              <a:buFont typeface="+mj-lt"/>
              <a:buAutoNum type="alphaLcParenR"/>
            </a:pPr>
            <a:endParaRPr lang="en-US" sz="1600" b="1" dirty="0"/>
          </a:p>
          <a:p>
            <a:pPr marL="0" indent="-342900">
              <a:buFont typeface="+mj-lt"/>
              <a:buAutoNum type="alphaLcParenR"/>
            </a:pPr>
            <a:endParaRPr lang="en-US" sz="1600" b="1" dirty="0"/>
          </a:p>
          <a:p>
            <a:pPr marL="0" indent="-342900">
              <a:buFont typeface="+mj-lt"/>
              <a:buAutoNum type="alphaLcParenR"/>
            </a:pPr>
            <a:endParaRPr lang="en-US" sz="1600" b="1" dirty="0"/>
          </a:p>
          <a:p>
            <a:pPr marL="0" indent="-342900">
              <a:buFont typeface="+mj-lt"/>
              <a:buAutoNum type="alphaLcParenR"/>
            </a:pPr>
            <a:endParaRPr lang="en-US" sz="1600" b="1" dirty="0"/>
          </a:p>
          <a:p>
            <a:pPr marL="0" indent="-342900">
              <a:buFont typeface="+mj-lt"/>
              <a:buAutoNum type="alphaLcParenR"/>
            </a:pPr>
            <a:endParaRPr lang="en-US" sz="1600" b="1" dirty="0"/>
          </a:p>
          <a:p>
            <a:pPr marL="0" indent="-342900">
              <a:buFont typeface="+mj-lt"/>
              <a:buAutoNum type="alphaLcParenR"/>
            </a:pPr>
            <a:endParaRPr lang="en-US" sz="1600" b="1" dirty="0"/>
          </a:p>
          <a:p>
            <a:pPr marL="0" indent="0">
              <a:buNone/>
            </a:pPr>
            <a:r>
              <a:rPr lang="en-US" sz="1600" b="1" dirty="0"/>
              <a:t>b) Use the P-Value Method</a:t>
            </a:r>
          </a:p>
          <a:p>
            <a:pPr marL="0" indent="0">
              <a:buNone/>
            </a:pPr>
            <a:r>
              <a:rPr lang="en-US" sz="1600" u="sng" dirty="0"/>
              <a:t>Setup</a:t>
            </a:r>
            <a:r>
              <a:rPr lang="en-US" sz="1600" dirty="0"/>
              <a:t>: b) Determine if there is a significant negative linear correlation between number of homes on the market in a subdivision and average sale price at a 1% level of significance.</a:t>
            </a:r>
          </a:p>
        </p:txBody>
      </p:sp>
    </p:spTree>
    <p:extLst>
      <p:ext uri="{BB962C8B-B14F-4D97-AF65-F5344CB8AC3E}">
        <p14:creationId xmlns:p14="http://schemas.microsoft.com/office/powerpoint/2010/main" val="41158373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54916-E77F-B347-99D1-D287976CFA41}"/>
              </a:ext>
            </a:extLst>
          </p:cNvPr>
          <p:cNvSpPr>
            <a:spLocks noGrp="1"/>
          </p:cNvSpPr>
          <p:nvPr>
            <p:ph type="title"/>
          </p:nvPr>
        </p:nvSpPr>
        <p:spPr>
          <a:xfrm>
            <a:off x="365236" y="204518"/>
            <a:ext cx="7774212" cy="561650"/>
          </a:xfrm>
        </p:spPr>
        <p:txBody>
          <a:bodyPr/>
          <a:lstStyle/>
          <a:p>
            <a:r>
              <a:rPr lang="en-US" sz="3600" dirty="0"/>
              <a:t>LCQ – Conclusions and Interpretations</a:t>
            </a:r>
          </a:p>
        </p:txBody>
      </p:sp>
      <p:sp>
        <p:nvSpPr>
          <p:cNvPr id="3" name="Text Placeholder 2">
            <a:extLst>
              <a:ext uri="{FF2B5EF4-FFF2-40B4-BE49-F238E27FC236}">
                <a16:creationId xmlns:a16="http://schemas.microsoft.com/office/drawing/2014/main" id="{9C4C984B-E17A-4945-AF74-05024F528872}"/>
              </a:ext>
            </a:extLst>
          </p:cNvPr>
          <p:cNvSpPr>
            <a:spLocks noGrp="1"/>
          </p:cNvSpPr>
          <p:nvPr>
            <p:ph type="body" idx="1"/>
          </p:nvPr>
        </p:nvSpPr>
        <p:spPr>
          <a:xfrm>
            <a:off x="365235" y="974983"/>
            <a:ext cx="12053305" cy="4555200"/>
          </a:xfrm>
        </p:spPr>
        <p:txBody>
          <a:bodyPr/>
          <a:lstStyle/>
          <a:p>
            <a:pPr marL="0" indent="0">
              <a:lnSpc>
                <a:spcPct val="100000"/>
              </a:lnSpc>
              <a:buNone/>
            </a:pPr>
            <a:r>
              <a:rPr lang="en-US" sz="1300" b="1" dirty="0"/>
              <a:t>Problem</a:t>
            </a:r>
            <a:r>
              <a:rPr lang="en-US" sz="1300" dirty="0"/>
              <a:t>: Write the conclusions and interpretations for the previous scenarios using our results.</a:t>
            </a:r>
          </a:p>
          <a:p>
            <a:pPr marL="0" indent="0">
              <a:lnSpc>
                <a:spcPct val="100000"/>
              </a:lnSpc>
              <a:buNone/>
            </a:pPr>
            <a:endParaRPr lang="en-US" sz="1300" dirty="0"/>
          </a:p>
          <a:p>
            <a:pPr marL="0" indent="0">
              <a:lnSpc>
                <a:spcPct val="100000"/>
              </a:lnSpc>
              <a:buNone/>
            </a:pPr>
            <a:r>
              <a:rPr lang="en-US" sz="1300" b="1" dirty="0"/>
              <a:t>a) Use the Traditional Method</a:t>
            </a:r>
          </a:p>
          <a:p>
            <a:pPr marL="0" indent="0">
              <a:lnSpc>
                <a:spcPct val="100000"/>
              </a:lnSpc>
              <a:buNone/>
            </a:pPr>
            <a:r>
              <a:rPr lang="en-US" sz="1300" u="sng" dirty="0"/>
              <a:t>Setup</a:t>
            </a:r>
            <a:r>
              <a:rPr lang="en-US" sz="1300" dirty="0"/>
              <a:t>: a) Determine if there is a significant linear correlation between the model year of a Honda Civic being sold on Craigslist and its selling price. Use a 5% significance level. (Recall there was a sample size of n = 9)</a:t>
            </a:r>
            <a:endParaRPr lang="en-US" sz="1300" b="1" dirty="0"/>
          </a:p>
          <a:p>
            <a:pPr marL="0" indent="-342900">
              <a:lnSpc>
                <a:spcPct val="100000"/>
              </a:lnSpc>
              <a:buFont typeface="+mj-lt"/>
              <a:buAutoNum type="alphaLcParenR"/>
            </a:pPr>
            <a:endParaRPr lang="en-US" sz="1300" b="1" dirty="0"/>
          </a:p>
          <a:p>
            <a:pPr marL="0" indent="0">
              <a:lnSpc>
                <a:spcPct val="100000"/>
              </a:lnSpc>
              <a:buNone/>
            </a:pPr>
            <a:endParaRPr lang="en-US" sz="1300" b="1" dirty="0"/>
          </a:p>
          <a:p>
            <a:pPr marL="0" indent="0">
              <a:lnSpc>
                <a:spcPct val="100000"/>
              </a:lnSpc>
              <a:buNone/>
            </a:pPr>
            <a:r>
              <a:rPr lang="en-US" sz="1300" u="sng" dirty="0"/>
              <a:t>Test Statistic</a:t>
            </a:r>
          </a:p>
          <a:p>
            <a:pPr marL="0" indent="0">
              <a:lnSpc>
                <a:spcPct val="100000"/>
              </a:lnSpc>
              <a:buNone/>
            </a:pPr>
            <a:r>
              <a:rPr lang="en-US" sz="1300" dirty="0">
                <a:solidFill>
                  <a:srgbClr val="7030A0"/>
                </a:solidFill>
              </a:rPr>
              <a:t>Traditional Method → Need to find Critical Value first !!</a:t>
            </a:r>
          </a:p>
          <a:p>
            <a:pPr marL="0" indent="0">
              <a:lnSpc>
                <a:spcPct val="100000"/>
              </a:lnSpc>
              <a:buNone/>
            </a:pPr>
            <a:endParaRPr lang="en-US" sz="1300" dirty="0"/>
          </a:p>
          <a:p>
            <a:pPr marL="0" indent="0">
              <a:lnSpc>
                <a:spcPct val="100000"/>
              </a:lnSpc>
              <a:buNone/>
            </a:pPr>
            <a:r>
              <a:rPr lang="en-US" sz="1300" dirty="0">
                <a:solidFill>
                  <a:srgbClr val="FF0000"/>
                </a:solidFill>
              </a:rPr>
              <a:t>CV = t* = </a:t>
            </a:r>
            <a:r>
              <a:rPr lang="en-US" sz="1300" dirty="0" err="1">
                <a:solidFill>
                  <a:srgbClr val="FF0000"/>
                </a:solidFill>
              </a:rPr>
              <a:t>invT</a:t>
            </a:r>
            <a:r>
              <a:rPr lang="en-US" sz="1300" dirty="0">
                <a:solidFill>
                  <a:srgbClr val="FF0000"/>
                </a:solidFill>
              </a:rPr>
              <a:t>(area = 0.05/2, </a:t>
            </a:r>
            <a:r>
              <a:rPr lang="en-US" sz="1300" dirty="0" err="1">
                <a:solidFill>
                  <a:srgbClr val="FF0000"/>
                </a:solidFill>
              </a:rPr>
              <a:t>df</a:t>
            </a:r>
            <a:r>
              <a:rPr lang="en-US" sz="1300" dirty="0">
                <a:solidFill>
                  <a:srgbClr val="FF0000"/>
                </a:solidFill>
              </a:rPr>
              <a:t> = 9 – 2) = -2.365</a:t>
            </a:r>
          </a:p>
          <a:p>
            <a:pPr marL="0" indent="0">
              <a:lnSpc>
                <a:spcPct val="100000"/>
              </a:lnSpc>
              <a:buNone/>
            </a:pPr>
            <a:r>
              <a:rPr lang="en-US" sz="1300" dirty="0">
                <a:solidFill>
                  <a:srgbClr val="7030A0"/>
                </a:solidFill>
              </a:rPr>
              <a:t>→  TWO tailed test, so we have to split alpha in two and we know that we will be comparing the absolute values of or CV and TS!</a:t>
            </a:r>
          </a:p>
          <a:p>
            <a:pPr marL="0" indent="0">
              <a:lnSpc>
                <a:spcPct val="100000"/>
              </a:lnSpc>
              <a:buNone/>
            </a:pPr>
            <a:endParaRPr lang="en-US" sz="1300" b="1" dirty="0"/>
          </a:p>
          <a:p>
            <a:pPr marL="0" indent="0">
              <a:lnSpc>
                <a:spcPct val="100000"/>
              </a:lnSpc>
              <a:buNone/>
            </a:pPr>
            <a:r>
              <a:rPr lang="en-US" sz="1300" dirty="0">
                <a:solidFill>
                  <a:srgbClr val="7030A0"/>
                </a:solidFill>
              </a:rPr>
              <a:t>Showing work for Test Statistic we did earlier</a:t>
            </a:r>
          </a:p>
          <a:p>
            <a:pPr marL="0" indent="0">
              <a:lnSpc>
                <a:spcPct val="100000"/>
              </a:lnSpc>
              <a:buNone/>
            </a:pPr>
            <a:r>
              <a:rPr lang="en-US" sz="1300" dirty="0">
                <a:solidFill>
                  <a:srgbClr val="FF0000"/>
                </a:solidFill>
              </a:rPr>
              <a:t>Entered X data in L</a:t>
            </a:r>
            <a:r>
              <a:rPr lang="en-US" sz="1300" baseline="-25000" dirty="0">
                <a:solidFill>
                  <a:srgbClr val="FF0000"/>
                </a:solidFill>
              </a:rPr>
              <a:t>1</a:t>
            </a:r>
            <a:r>
              <a:rPr lang="en-US" sz="1300" dirty="0">
                <a:solidFill>
                  <a:srgbClr val="FF0000"/>
                </a:solidFill>
              </a:rPr>
              <a:t> and Y data in L</a:t>
            </a:r>
            <a:r>
              <a:rPr lang="en-US" sz="1300" baseline="-25000" dirty="0">
                <a:solidFill>
                  <a:srgbClr val="FF0000"/>
                </a:solidFill>
              </a:rPr>
              <a:t>2</a:t>
            </a:r>
            <a:endParaRPr lang="en-US" sz="1300" dirty="0">
              <a:solidFill>
                <a:srgbClr val="FF0000"/>
              </a:solidFill>
            </a:endParaRPr>
          </a:p>
          <a:p>
            <a:pPr marL="0" indent="0">
              <a:lnSpc>
                <a:spcPct val="100000"/>
              </a:lnSpc>
              <a:buNone/>
            </a:pPr>
            <a:r>
              <a:rPr lang="en-US" sz="1300" dirty="0">
                <a:solidFill>
                  <a:srgbClr val="FF0000"/>
                </a:solidFill>
              </a:rPr>
              <a:t>TS = t</a:t>
            </a:r>
            <a:r>
              <a:rPr lang="en-US" sz="1300" baseline="-25000" dirty="0">
                <a:solidFill>
                  <a:srgbClr val="FF0000"/>
                </a:solidFill>
              </a:rPr>
              <a:t>stat</a:t>
            </a:r>
            <a:r>
              <a:rPr lang="en-US" sz="1300" dirty="0">
                <a:solidFill>
                  <a:srgbClr val="FF0000"/>
                </a:solidFill>
              </a:rPr>
              <a:t> = </a:t>
            </a:r>
            <a:r>
              <a:rPr lang="en-US" sz="1300" dirty="0" err="1">
                <a:solidFill>
                  <a:srgbClr val="FF0000"/>
                </a:solidFill>
              </a:rPr>
              <a:t>LinRegTTest</a:t>
            </a:r>
            <a:r>
              <a:rPr lang="en-US" sz="1300" dirty="0">
                <a:solidFill>
                  <a:srgbClr val="FF0000"/>
                </a:solidFill>
              </a:rPr>
              <a:t>(</a:t>
            </a:r>
            <a:r>
              <a:rPr lang="en-US" sz="1300" dirty="0" err="1">
                <a:solidFill>
                  <a:srgbClr val="FF0000"/>
                </a:solidFill>
              </a:rPr>
              <a:t>Xlist</a:t>
            </a:r>
            <a:r>
              <a:rPr lang="en-US" sz="1300" dirty="0">
                <a:solidFill>
                  <a:srgbClr val="FF0000"/>
                </a:solidFill>
              </a:rPr>
              <a:t> = L</a:t>
            </a:r>
            <a:r>
              <a:rPr lang="en-US" sz="1300" baseline="-25000" dirty="0">
                <a:solidFill>
                  <a:srgbClr val="FF0000"/>
                </a:solidFill>
              </a:rPr>
              <a:t>1</a:t>
            </a:r>
            <a:r>
              <a:rPr lang="en-US" sz="1300" dirty="0">
                <a:solidFill>
                  <a:srgbClr val="FF0000"/>
                </a:solidFill>
              </a:rPr>
              <a:t>, </a:t>
            </a:r>
            <a:r>
              <a:rPr lang="en-US" sz="1300" dirty="0" err="1">
                <a:solidFill>
                  <a:srgbClr val="FF0000"/>
                </a:solidFill>
              </a:rPr>
              <a:t>Ylist</a:t>
            </a:r>
            <a:r>
              <a:rPr lang="en-US" sz="1300" dirty="0">
                <a:solidFill>
                  <a:srgbClr val="FF0000"/>
                </a:solidFill>
              </a:rPr>
              <a:t> = L</a:t>
            </a:r>
            <a:r>
              <a:rPr lang="en-US" sz="1300" baseline="-25000" dirty="0">
                <a:solidFill>
                  <a:srgbClr val="FF0000"/>
                </a:solidFill>
              </a:rPr>
              <a:t>2</a:t>
            </a:r>
            <a:r>
              <a:rPr lang="en-US" sz="1300" dirty="0">
                <a:solidFill>
                  <a:srgbClr val="FF0000"/>
                </a:solidFill>
              </a:rPr>
              <a:t>, Freq = 1, 𝛽 &amp; ⍴ ≠ 0) = 6.842</a:t>
            </a:r>
          </a:p>
          <a:p>
            <a:pPr marL="0" indent="0">
              <a:lnSpc>
                <a:spcPct val="100000"/>
              </a:lnSpc>
              <a:buNone/>
            </a:pPr>
            <a:r>
              <a:rPr lang="en-US" sz="1300" dirty="0" err="1">
                <a:solidFill>
                  <a:srgbClr val="FF0000"/>
                </a:solidFill>
              </a:rPr>
              <a:t>df</a:t>
            </a:r>
            <a:r>
              <a:rPr lang="en-US" sz="1300" dirty="0">
                <a:solidFill>
                  <a:srgbClr val="FF0000"/>
                </a:solidFill>
              </a:rPr>
              <a:t> = 7</a:t>
            </a:r>
          </a:p>
          <a:p>
            <a:pPr marL="0" indent="0">
              <a:lnSpc>
                <a:spcPct val="100000"/>
              </a:lnSpc>
              <a:buNone/>
            </a:pPr>
            <a:endParaRPr lang="en-US" sz="1300" dirty="0">
              <a:solidFill>
                <a:srgbClr val="FF0000"/>
              </a:solidFill>
            </a:endParaRPr>
          </a:p>
          <a:p>
            <a:pPr marL="0" indent="0">
              <a:lnSpc>
                <a:spcPct val="100000"/>
              </a:lnSpc>
              <a:buNone/>
            </a:pPr>
            <a:r>
              <a:rPr lang="en-US" sz="1300" dirty="0">
                <a:solidFill>
                  <a:srgbClr val="FF0000"/>
                </a:solidFill>
              </a:rPr>
              <a:t>|t</a:t>
            </a:r>
            <a:r>
              <a:rPr lang="en-US" sz="1300" baseline="-25000" dirty="0">
                <a:solidFill>
                  <a:srgbClr val="FF0000"/>
                </a:solidFill>
              </a:rPr>
              <a:t>stat</a:t>
            </a:r>
            <a:r>
              <a:rPr lang="en-US" sz="1300" dirty="0">
                <a:solidFill>
                  <a:srgbClr val="FF0000"/>
                </a:solidFill>
              </a:rPr>
              <a:t>| = 6.842 &gt; 2.365 = |t*| → Reject H</a:t>
            </a:r>
            <a:r>
              <a:rPr lang="en-US" sz="1300" baseline="-25000" dirty="0">
                <a:solidFill>
                  <a:srgbClr val="FF0000"/>
                </a:solidFill>
              </a:rPr>
              <a:t>0</a:t>
            </a:r>
            <a:r>
              <a:rPr lang="en-US" sz="1300" dirty="0">
                <a:solidFill>
                  <a:srgbClr val="FF0000"/>
                </a:solidFill>
              </a:rPr>
              <a:t>!</a:t>
            </a:r>
          </a:p>
          <a:p>
            <a:pPr marL="0" indent="0">
              <a:lnSpc>
                <a:spcPct val="100000"/>
              </a:lnSpc>
              <a:buNone/>
            </a:pPr>
            <a:endParaRPr lang="en-US" sz="1300" dirty="0">
              <a:solidFill>
                <a:srgbClr val="FF0000"/>
              </a:solidFill>
            </a:endParaRPr>
          </a:p>
          <a:p>
            <a:pPr marL="0" indent="0">
              <a:lnSpc>
                <a:spcPct val="100000"/>
              </a:lnSpc>
              <a:buNone/>
            </a:pPr>
            <a:r>
              <a:rPr lang="en-US" sz="1300" u="sng" dirty="0"/>
              <a:t>Conclusion and Interpretation</a:t>
            </a:r>
            <a:endParaRPr lang="en-US" sz="1300" b="1" dirty="0"/>
          </a:p>
          <a:p>
            <a:pPr marL="0" indent="0">
              <a:lnSpc>
                <a:spcPct val="100000"/>
              </a:lnSpc>
              <a:buNone/>
            </a:pPr>
            <a:endParaRPr lang="en-US" sz="1300" b="1" dirty="0"/>
          </a:p>
          <a:p>
            <a:pPr marL="0" indent="0">
              <a:lnSpc>
                <a:spcPct val="100000"/>
              </a:lnSpc>
              <a:buNone/>
            </a:pPr>
            <a:r>
              <a:rPr lang="en-US" sz="1300" i="1" dirty="0">
                <a:solidFill>
                  <a:srgbClr val="FF0000"/>
                </a:solidFill>
              </a:rPr>
              <a:t>Since the absolute value of our TS t</a:t>
            </a:r>
            <a:r>
              <a:rPr lang="en-US" sz="1300" i="1" baseline="-25000" dirty="0">
                <a:solidFill>
                  <a:srgbClr val="FF0000"/>
                </a:solidFill>
              </a:rPr>
              <a:t>stat</a:t>
            </a:r>
            <a:r>
              <a:rPr lang="en-US" sz="1300" i="1" dirty="0">
                <a:solidFill>
                  <a:srgbClr val="FF0000"/>
                </a:solidFill>
              </a:rPr>
              <a:t> = 6.82 is greater than the absolute value our CV t* = 2.365, we reject the null hypothesis.</a:t>
            </a:r>
          </a:p>
          <a:p>
            <a:pPr marL="0" indent="0">
              <a:lnSpc>
                <a:spcPct val="100000"/>
              </a:lnSpc>
              <a:buNone/>
            </a:pPr>
            <a:endParaRPr lang="en-US" sz="1300" i="1" dirty="0">
              <a:solidFill>
                <a:srgbClr val="FF0000"/>
              </a:solidFill>
            </a:endParaRPr>
          </a:p>
          <a:p>
            <a:pPr marL="0" indent="0">
              <a:lnSpc>
                <a:spcPct val="100000"/>
              </a:lnSpc>
              <a:buNone/>
            </a:pPr>
            <a:r>
              <a:rPr lang="en-US" sz="1300" i="1" dirty="0">
                <a:solidFill>
                  <a:srgbClr val="FF0000"/>
                </a:solidFill>
              </a:rPr>
              <a:t>We have sufficient evidence to conclude that there is a significant (positive) linear correlation between the model year of a Honda Civic and its selling price</a:t>
            </a:r>
            <a:r>
              <a:rPr lang="en-US" sz="1300" i="1" dirty="0"/>
              <a:t> </a:t>
            </a:r>
            <a:r>
              <a:rPr lang="en-US" sz="1300" i="1" dirty="0">
                <a:solidFill>
                  <a:srgbClr val="7030A0"/>
                </a:solidFill>
                <a:sym typeface="Wingdings" pitchFamily="2" charset="2"/>
              </a:rPr>
              <a:t> PERFECT</a:t>
            </a:r>
            <a:endParaRPr lang="en-US" sz="1300" i="1" dirty="0">
              <a:solidFill>
                <a:srgbClr val="7030A0"/>
              </a:solidFill>
            </a:endParaRPr>
          </a:p>
          <a:p>
            <a:pPr marL="285750" indent="-285750">
              <a:lnSpc>
                <a:spcPct val="100000"/>
              </a:lnSpc>
              <a:buFont typeface="Arial" panose="020B0604020202020204" pitchFamily="34" charset="0"/>
              <a:buChar char="•"/>
            </a:pPr>
            <a:r>
              <a:rPr lang="en-US" sz="1300" i="1" dirty="0">
                <a:solidFill>
                  <a:srgbClr val="7030A0"/>
                </a:solidFill>
              </a:rPr>
              <a:t>Remember to put the values for the TS and CV in our conclusion, </a:t>
            </a:r>
            <a:r>
              <a:rPr lang="en-US" sz="1300" i="1" u="sng" dirty="0">
                <a:solidFill>
                  <a:srgbClr val="7030A0"/>
                </a:solidFill>
              </a:rPr>
              <a:t>be specific</a:t>
            </a:r>
            <a:r>
              <a:rPr lang="en-US" sz="1300" i="1" dirty="0">
                <a:solidFill>
                  <a:srgbClr val="7030A0"/>
                </a:solidFill>
              </a:rPr>
              <a:t>!</a:t>
            </a:r>
          </a:p>
          <a:p>
            <a:pPr marL="285750" indent="-285750">
              <a:lnSpc>
                <a:spcPct val="100000"/>
              </a:lnSpc>
              <a:buFont typeface="Arial" panose="020B0604020202020204" pitchFamily="34" charset="0"/>
              <a:buChar char="•"/>
            </a:pPr>
            <a:r>
              <a:rPr lang="en-US" sz="1300" i="1" dirty="0">
                <a:solidFill>
                  <a:srgbClr val="7030A0"/>
                </a:solidFill>
              </a:rPr>
              <a:t>Our alternative is that there is a significant linear correlation!! And it is between our two variables IN CONTEXT!!!!! Don’t just say X and Y</a:t>
            </a:r>
          </a:p>
          <a:p>
            <a:pPr marL="895335" lvl="1" indent="-285750">
              <a:lnSpc>
                <a:spcPct val="100000"/>
              </a:lnSpc>
              <a:spcBef>
                <a:spcPts val="0"/>
              </a:spcBef>
              <a:buFont typeface="Arial" panose="020B0604020202020204" pitchFamily="34" charset="0"/>
              <a:buChar char="•"/>
            </a:pPr>
            <a:r>
              <a:rPr lang="en-US" sz="1300" i="1" dirty="0">
                <a:solidFill>
                  <a:srgbClr val="7030A0"/>
                </a:solidFill>
              </a:rPr>
              <a:t>We could also say significant linear relationship, both would be correct!</a:t>
            </a:r>
          </a:p>
          <a:p>
            <a:pPr marL="285750" indent="-285750">
              <a:lnSpc>
                <a:spcPct val="100000"/>
              </a:lnSpc>
              <a:buFont typeface="Arial" panose="020B0604020202020204" pitchFamily="34" charset="0"/>
              <a:buChar char="•"/>
            </a:pPr>
            <a:r>
              <a:rPr lang="en-US" sz="1300" i="1" dirty="0">
                <a:solidFill>
                  <a:srgbClr val="7030A0"/>
                </a:solidFill>
              </a:rPr>
              <a:t>Additionally, we can </a:t>
            </a:r>
            <a:r>
              <a:rPr lang="en-US" sz="1300" i="1" u="sng" dirty="0">
                <a:solidFill>
                  <a:srgbClr val="7030A0"/>
                </a:solidFill>
              </a:rPr>
              <a:t>write the extra info</a:t>
            </a:r>
            <a:r>
              <a:rPr lang="en-US" sz="1300" i="1" dirty="0">
                <a:solidFill>
                  <a:srgbClr val="7030A0"/>
                </a:solidFill>
              </a:rPr>
              <a:t> that this is a </a:t>
            </a:r>
            <a:r>
              <a:rPr lang="en-US" sz="1300" i="1" u="sng" dirty="0">
                <a:solidFill>
                  <a:srgbClr val="7030A0"/>
                </a:solidFill>
              </a:rPr>
              <a:t>positive linear relationship</a:t>
            </a:r>
            <a:r>
              <a:rPr lang="en-US" sz="1300" i="1" dirty="0">
                <a:solidFill>
                  <a:srgbClr val="7030A0"/>
                </a:solidFill>
              </a:rPr>
              <a:t>, which we know because the </a:t>
            </a:r>
            <a:r>
              <a:rPr lang="en-US" sz="1300" i="1" u="sng" dirty="0">
                <a:solidFill>
                  <a:srgbClr val="7030A0"/>
                </a:solidFill>
              </a:rPr>
              <a:t>Test Statistic was positive</a:t>
            </a:r>
            <a:r>
              <a:rPr lang="en-US" sz="1300" i="1" dirty="0">
                <a:solidFill>
                  <a:srgbClr val="7030A0"/>
                </a:solidFill>
              </a:rPr>
              <a:t> (and the sample correlation = 0.933)</a:t>
            </a:r>
            <a:endParaRPr lang="en-US" sz="1300" b="1" dirty="0"/>
          </a:p>
        </p:txBody>
      </p:sp>
      <p:sp>
        <p:nvSpPr>
          <p:cNvPr id="45" name="TextBox 44">
            <a:extLst>
              <a:ext uri="{FF2B5EF4-FFF2-40B4-BE49-F238E27FC236}">
                <a16:creationId xmlns:a16="http://schemas.microsoft.com/office/drawing/2014/main" id="{F822F407-F458-0137-D2A2-0AE78686FEF9}"/>
              </a:ext>
            </a:extLst>
          </p:cNvPr>
          <p:cNvSpPr txBox="1"/>
          <p:nvPr/>
        </p:nvSpPr>
        <p:spPr>
          <a:xfrm>
            <a:off x="4782561" y="2143902"/>
            <a:ext cx="1043876" cy="738664"/>
          </a:xfrm>
          <a:prstGeom prst="rect">
            <a:avLst/>
          </a:prstGeom>
          <a:noFill/>
        </p:spPr>
        <p:txBody>
          <a:bodyPr wrap="none" rtlCol="0">
            <a:spAutoFit/>
          </a:bodyPr>
          <a:lstStyle/>
          <a:p>
            <a:r>
              <a:rPr lang="en-US" sz="1400" u="sng" dirty="0">
                <a:solidFill>
                  <a:srgbClr val="7030A0"/>
                </a:solidFill>
              </a:rPr>
              <a:t>Hypotheses</a:t>
            </a:r>
          </a:p>
          <a:p>
            <a:r>
              <a:rPr lang="en-US" sz="1400" i="1" dirty="0">
                <a:solidFill>
                  <a:srgbClr val="7030A0"/>
                </a:solidFill>
              </a:rPr>
              <a:t>H</a:t>
            </a:r>
            <a:r>
              <a:rPr lang="en-US" sz="1400" i="1" baseline="-25000" dirty="0">
                <a:solidFill>
                  <a:srgbClr val="7030A0"/>
                </a:solidFill>
              </a:rPr>
              <a:t>0</a:t>
            </a:r>
            <a:r>
              <a:rPr lang="en-US" sz="1400" i="1" dirty="0">
                <a:solidFill>
                  <a:srgbClr val="7030A0"/>
                </a:solidFill>
              </a:rPr>
              <a:t>: ⍴ = 0</a:t>
            </a:r>
          </a:p>
          <a:p>
            <a:r>
              <a:rPr lang="en-US" sz="1400" i="1" dirty="0">
                <a:solidFill>
                  <a:srgbClr val="7030A0"/>
                </a:solidFill>
              </a:rPr>
              <a:t>H</a:t>
            </a:r>
            <a:r>
              <a:rPr lang="en-US" sz="1400" i="1" baseline="-25000" dirty="0">
                <a:solidFill>
                  <a:srgbClr val="7030A0"/>
                </a:solidFill>
              </a:rPr>
              <a:t>A</a:t>
            </a:r>
            <a:r>
              <a:rPr lang="en-US" sz="1400" i="1" dirty="0">
                <a:solidFill>
                  <a:srgbClr val="7030A0"/>
                </a:solidFill>
              </a:rPr>
              <a:t>: ⍴ </a:t>
            </a:r>
            <a:r>
              <a:rPr lang="en-US" sz="1400" i="1" dirty="0">
                <a:solidFill>
                  <a:srgbClr val="7030A0"/>
                </a:solidFill>
                <a:sym typeface="Wingdings" pitchFamily="2" charset="2"/>
              </a:rPr>
              <a:t>≠</a:t>
            </a:r>
            <a:r>
              <a:rPr lang="en-US" sz="1400" i="1" dirty="0">
                <a:solidFill>
                  <a:srgbClr val="7030A0"/>
                </a:solidFill>
              </a:rPr>
              <a:t> 0</a:t>
            </a:r>
            <a:endParaRPr lang="en-US" sz="1400" i="1" u="sng" dirty="0">
              <a:solidFill>
                <a:srgbClr val="7030A0"/>
              </a:solidFill>
            </a:endParaRPr>
          </a:p>
        </p:txBody>
      </p:sp>
      <p:pic>
        <p:nvPicPr>
          <p:cNvPr id="6" name="Picture 5">
            <a:extLst>
              <a:ext uri="{FF2B5EF4-FFF2-40B4-BE49-F238E27FC236}">
                <a16:creationId xmlns:a16="http://schemas.microsoft.com/office/drawing/2014/main" id="{8812182C-C584-C07A-8592-23EBF0936434}"/>
              </a:ext>
            </a:extLst>
          </p:cNvPr>
          <p:cNvPicPr>
            <a:picLocks noChangeAspect="1"/>
          </p:cNvPicPr>
          <p:nvPr/>
        </p:nvPicPr>
        <p:blipFill>
          <a:blip r:embed="rId2"/>
          <a:stretch>
            <a:fillRect/>
          </a:stretch>
        </p:blipFill>
        <p:spPr>
          <a:xfrm>
            <a:off x="9305225" y="2453998"/>
            <a:ext cx="1939375" cy="1505996"/>
          </a:xfrm>
          <a:prstGeom prst="rect">
            <a:avLst/>
          </a:prstGeom>
        </p:spPr>
      </p:pic>
    </p:spTree>
    <p:extLst>
      <p:ext uri="{BB962C8B-B14F-4D97-AF65-F5344CB8AC3E}">
        <p14:creationId xmlns:p14="http://schemas.microsoft.com/office/powerpoint/2010/main" val="7803903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54916-E77F-B347-99D1-D287976CFA41}"/>
              </a:ext>
            </a:extLst>
          </p:cNvPr>
          <p:cNvSpPr>
            <a:spLocks noGrp="1"/>
          </p:cNvSpPr>
          <p:nvPr>
            <p:ph type="title"/>
          </p:nvPr>
        </p:nvSpPr>
        <p:spPr>
          <a:xfrm>
            <a:off x="365236" y="204518"/>
            <a:ext cx="7774212" cy="561650"/>
          </a:xfrm>
        </p:spPr>
        <p:txBody>
          <a:bodyPr/>
          <a:lstStyle/>
          <a:p>
            <a:r>
              <a:rPr lang="en-US" sz="3600" dirty="0"/>
              <a:t>LCQ – Conclusions and Interpretations</a:t>
            </a:r>
          </a:p>
        </p:txBody>
      </p:sp>
      <p:sp>
        <p:nvSpPr>
          <p:cNvPr id="3" name="Text Placeholder 2">
            <a:extLst>
              <a:ext uri="{FF2B5EF4-FFF2-40B4-BE49-F238E27FC236}">
                <a16:creationId xmlns:a16="http://schemas.microsoft.com/office/drawing/2014/main" id="{9C4C984B-E17A-4945-AF74-05024F528872}"/>
              </a:ext>
            </a:extLst>
          </p:cNvPr>
          <p:cNvSpPr>
            <a:spLocks noGrp="1"/>
          </p:cNvSpPr>
          <p:nvPr>
            <p:ph type="body" idx="1"/>
          </p:nvPr>
        </p:nvSpPr>
        <p:spPr>
          <a:xfrm>
            <a:off x="365236" y="974983"/>
            <a:ext cx="11360800" cy="4555200"/>
          </a:xfrm>
        </p:spPr>
        <p:txBody>
          <a:bodyPr/>
          <a:lstStyle/>
          <a:p>
            <a:pPr marL="0" indent="0">
              <a:buNone/>
            </a:pPr>
            <a:r>
              <a:rPr lang="en-US" sz="1400" b="1" dirty="0"/>
              <a:t>Problem</a:t>
            </a:r>
            <a:r>
              <a:rPr lang="en-US" sz="1400" dirty="0"/>
              <a:t>: Write the conclusions and interpretations for the previous scenarios using our results.</a:t>
            </a:r>
          </a:p>
          <a:p>
            <a:pPr marL="0" indent="-342900">
              <a:buFont typeface="+mj-lt"/>
              <a:buAutoNum type="alphaLcParenR"/>
            </a:pPr>
            <a:endParaRPr lang="en-US" sz="1400" b="1" dirty="0"/>
          </a:p>
          <a:p>
            <a:pPr marL="0" indent="-342900">
              <a:buFont typeface="+mj-lt"/>
              <a:buAutoNum type="alphaLcParenR"/>
            </a:pPr>
            <a:endParaRPr lang="en-US" sz="1400" b="1" dirty="0"/>
          </a:p>
          <a:p>
            <a:pPr marL="0" indent="0">
              <a:buNone/>
            </a:pPr>
            <a:r>
              <a:rPr lang="en-US" sz="1400" b="1" dirty="0"/>
              <a:t>b) Use the P-Value Method</a:t>
            </a:r>
          </a:p>
          <a:p>
            <a:pPr marL="0" indent="0">
              <a:buNone/>
            </a:pPr>
            <a:r>
              <a:rPr lang="en-US" sz="1400" u="sng" dirty="0"/>
              <a:t>Setup</a:t>
            </a:r>
            <a:r>
              <a:rPr lang="en-US" sz="1400" dirty="0"/>
              <a:t>: b) Determine if there is a significant negative linear correlation between number of homes on the market in a subdivision and average sale price at a 1% level of significance.</a:t>
            </a:r>
          </a:p>
          <a:p>
            <a:pPr marL="0" indent="0">
              <a:buNone/>
            </a:pPr>
            <a:endParaRPr lang="en-US" sz="1400" dirty="0"/>
          </a:p>
          <a:p>
            <a:pPr marL="0" indent="0">
              <a:lnSpc>
                <a:spcPct val="100000"/>
              </a:lnSpc>
              <a:buNone/>
            </a:pPr>
            <a:r>
              <a:rPr lang="en-US" sz="1300" u="sng" dirty="0"/>
              <a:t>P-Value Method</a:t>
            </a:r>
          </a:p>
          <a:p>
            <a:pPr marL="0" indent="0">
              <a:lnSpc>
                <a:spcPct val="100000"/>
              </a:lnSpc>
              <a:buNone/>
            </a:pPr>
            <a:endParaRPr lang="en-US" sz="1300" b="1" dirty="0"/>
          </a:p>
          <a:p>
            <a:pPr marL="0" indent="0">
              <a:lnSpc>
                <a:spcPct val="100000"/>
              </a:lnSpc>
              <a:buNone/>
            </a:pPr>
            <a:r>
              <a:rPr lang="en-US" sz="1300" dirty="0">
                <a:solidFill>
                  <a:srgbClr val="7030A0"/>
                </a:solidFill>
              </a:rPr>
              <a:t>Showing work for p-value we did earlier</a:t>
            </a:r>
          </a:p>
          <a:p>
            <a:pPr marL="0" indent="0">
              <a:lnSpc>
                <a:spcPct val="100000"/>
              </a:lnSpc>
              <a:buNone/>
            </a:pPr>
            <a:r>
              <a:rPr lang="en-US" sz="1300" dirty="0">
                <a:solidFill>
                  <a:srgbClr val="FF0000"/>
                </a:solidFill>
              </a:rPr>
              <a:t>Entered X data in L</a:t>
            </a:r>
            <a:r>
              <a:rPr lang="en-US" sz="1300" baseline="-25000" dirty="0">
                <a:solidFill>
                  <a:srgbClr val="FF0000"/>
                </a:solidFill>
              </a:rPr>
              <a:t>1</a:t>
            </a:r>
            <a:r>
              <a:rPr lang="en-US" sz="1300" dirty="0">
                <a:solidFill>
                  <a:srgbClr val="FF0000"/>
                </a:solidFill>
              </a:rPr>
              <a:t> and Y data in L</a:t>
            </a:r>
            <a:r>
              <a:rPr lang="en-US" sz="1300" baseline="-25000" dirty="0">
                <a:solidFill>
                  <a:srgbClr val="FF0000"/>
                </a:solidFill>
              </a:rPr>
              <a:t>2</a:t>
            </a:r>
            <a:endParaRPr lang="en-US" sz="1300" dirty="0">
              <a:solidFill>
                <a:srgbClr val="FF0000"/>
              </a:solidFill>
            </a:endParaRPr>
          </a:p>
          <a:p>
            <a:pPr marL="0" indent="0">
              <a:lnSpc>
                <a:spcPct val="100000"/>
              </a:lnSpc>
              <a:buNone/>
            </a:pPr>
            <a:r>
              <a:rPr lang="en-US" sz="1300" dirty="0">
                <a:solidFill>
                  <a:srgbClr val="FF0000"/>
                </a:solidFill>
              </a:rPr>
              <a:t>P-value = </a:t>
            </a:r>
            <a:r>
              <a:rPr lang="en-US" sz="1300" dirty="0" err="1">
                <a:solidFill>
                  <a:srgbClr val="FF0000"/>
                </a:solidFill>
              </a:rPr>
              <a:t>LinRegTTest</a:t>
            </a:r>
            <a:r>
              <a:rPr lang="en-US" sz="1300" dirty="0">
                <a:solidFill>
                  <a:srgbClr val="FF0000"/>
                </a:solidFill>
              </a:rPr>
              <a:t>(</a:t>
            </a:r>
            <a:r>
              <a:rPr lang="en-US" sz="1300" dirty="0" err="1">
                <a:solidFill>
                  <a:srgbClr val="FF0000"/>
                </a:solidFill>
              </a:rPr>
              <a:t>Xlist</a:t>
            </a:r>
            <a:r>
              <a:rPr lang="en-US" sz="1300" dirty="0">
                <a:solidFill>
                  <a:srgbClr val="FF0000"/>
                </a:solidFill>
              </a:rPr>
              <a:t> = L</a:t>
            </a:r>
            <a:r>
              <a:rPr lang="en-US" sz="1300" baseline="-25000" dirty="0">
                <a:solidFill>
                  <a:srgbClr val="FF0000"/>
                </a:solidFill>
              </a:rPr>
              <a:t>1</a:t>
            </a:r>
            <a:r>
              <a:rPr lang="en-US" sz="1300" dirty="0">
                <a:solidFill>
                  <a:srgbClr val="FF0000"/>
                </a:solidFill>
              </a:rPr>
              <a:t>, </a:t>
            </a:r>
            <a:r>
              <a:rPr lang="en-US" sz="1300" dirty="0" err="1">
                <a:solidFill>
                  <a:srgbClr val="FF0000"/>
                </a:solidFill>
              </a:rPr>
              <a:t>Ylist</a:t>
            </a:r>
            <a:r>
              <a:rPr lang="en-US" sz="1300" dirty="0">
                <a:solidFill>
                  <a:srgbClr val="FF0000"/>
                </a:solidFill>
              </a:rPr>
              <a:t> = L</a:t>
            </a:r>
            <a:r>
              <a:rPr lang="en-US" sz="1300" baseline="-25000" dirty="0">
                <a:solidFill>
                  <a:srgbClr val="FF0000"/>
                </a:solidFill>
              </a:rPr>
              <a:t>2</a:t>
            </a:r>
            <a:r>
              <a:rPr lang="en-US" sz="1300" dirty="0">
                <a:solidFill>
                  <a:srgbClr val="FF0000"/>
                </a:solidFill>
              </a:rPr>
              <a:t>, Freq = 1, 𝛽 &amp; ⍴ &lt; 0) ≈ 0</a:t>
            </a:r>
          </a:p>
          <a:p>
            <a:pPr marL="0" indent="0">
              <a:lnSpc>
                <a:spcPct val="100000"/>
              </a:lnSpc>
              <a:buNone/>
            </a:pPr>
            <a:r>
              <a:rPr lang="en-US" sz="1300" dirty="0">
                <a:solidFill>
                  <a:srgbClr val="FF0000"/>
                </a:solidFill>
              </a:rPr>
              <a:t>TS = t</a:t>
            </a:r>
            <a:r>
              <a:rPr lang="en-US" sz="1300" baseline="-25000" dirty="0">
                <a:solidFill>
                  <a:srgbClr val="FF0000"/>
                </a:solidFill>
              </a:rPr>
              <a:t>stat</a:t>
            </a:r>
            <a:r>
              <a:rPr lang="en-US" sz="1300" dirty="0">
                <a:solidFill>
                  <a:srgbClr val="FF0000"/>
                </a:solidFill>
              </a:rPr>
              <a:t> = -4.888</a:t>
            </a:r>
          </a:p>
          <a:p>
            <a:pPr marL="0" indent="0">
              <a:lnSpc>
                <a:spcPct val="100000"/>
              </a:lnSpc>
              <a:buNone/>
            </a:pPr>
            <a:r>
              <a:rPr lang="en-US" sz="1300" dirty="0" err="1">
                <a:solidFill>
                  <a:srgbClr val="FF0000"/>
                </a:solidFill>
              </a:rPr>
              <a:t>df</a:t>
            </a:r>
            <a:r>
              <a:rPr lang="en-US" sz="1300" dirty="0">
                <a:solidFill>
                  <a:srgbClr val="FF0000"/>
                </a:solidFill>
              </a:rPr>
              <a:t> = 7</a:t>
            </a:r>
          </a:p>
          <a:p>
            <a:pPr marL="0" indent="0">
              <a:lnSpc>
                <a:spcPct val="100000"/>
              </a:lnSpc>
              <a:buNone/>
            </a:pPr>
            <a:endParaRPr lang="en-US" sz="1300" dirty="0">
              <a:solidFill>
                <a:srgbClr val="FF0000"/>
              </a:solidFill>
            </a:endParaRPr>
          </a:p>
          <a:p>
            <a:pPr marL="0" indent="0">
              <a:lnSpc>
                <a:spcPct val="100000"/>
              </a:lnSpc>
              <a:buNone/>
            </a:pPr>
            <a:r>
              <a:rPr lang="en-US" sz="1300" dirty="0">
                <a:solidFill>
                  <a:srgbClr val="FF0000"/>
                </a:solidFill>
              </a:rPr>
              <a:t>p-value ≈ 0 &lt; 0.01 = 𝛼 → Reject H</a:t>
            </a:r>
            <a:r>
              <a:rPr lang="en-US" sz="1300" baseline="-25000" dirty="0">
                <a:solidFill>
                  <a:srgbClr val="FF0000"/>
                </a:solidFill>
              </a:rPr>
              <a:t>0</a:t>
            </a:r>
            <a:r>
              <a:rPr lang="en-US" sz="1300" dirty="0">
                <a:solidFill>
                  <a:srgbClr val="FF0000"/>
                </a:solidFill>
              </a:rPr>
              <a:t>!</a:t>
            </a:r>
          </a:p>
          <a:p>
            <a:pPr marL="0" indent="0">
              <a:lnSpc>
                <a:spcPct val="100000"/>
              </a:lnSpc>
              <a:buNone/>
            </a:pPr>
            <a:endParaRPr lang="en-US" sz="1300" dirty="0">
              <a:solidFill>
                <a:srgbClr val="FF0000"/>
              </a:solidFill>
            </a:endParaRPr>
          </a:p>
          <a:p>
            <a:pPr marL="0" indent="0">
              <a:lnSpc>
                <a:spcPct val="100000"/>
              </a:lnSpc>
              <a:buNone/>
            </a:pPr>
            <a:r>
              <a:rPr lang="en-US" sz="1300" u="sng" dirty="0"/>
              <a:t>Conclusion and Interpretation</a:t>
            </a:r>
            <a:endParaRPr lang="en-US" sz="1300" b="1" dirty="0"/>
          </a:p>
          <a:p>
            <a:pPr marL="0" indent="0">
              <a:lnSpc>
                <a:spcPct val="100000"/>
              </a:lnSpc>
              <a:buNone/>
            </a:pPr>
            <a:endParaRPr lang="en-US" sz="1300" b="1" dirty="0"/>
          </a:p>
          <a:p>
            <a:pPr marL="0" indent="0">
              <a:lnSpc>
                <a:spcPct val="100000"/>
              </a:lnSpc>
              <a:buNone/>
            </a:pPr>
            <a:r>
              <a:rPr lang="en-US" sz="1300" i="1" dirty="0">
                <a:solidFill>
                  <a:srgbClr val="FF0000"/>
                </a:solidFill>
              </a:rPr>
              <a:t>Since the p-value </a:t>
            </a:r>
            <a:r>
              <a:rPr lang="en-US" sz="1300" dirty="0">
                <a:solidFill>
                  <a:srgbClr val="FF0000"/>
                </a:solidFill>
              </a:rPr>
              <a:t>≈ 0</a:t>
            </a:r>
            <a:r>
              <a:rPr lang="en-US" sz="1300" i="1" dirty="0">
                <a:solidFill>
                  <a:srgbClr val="FF0000"/>
                </a:solidFill>
              </a:rPr>
              <a:t> is less than the significance level = 0.01, we reject the null hypothesis.</a:t>
            </a:r>
          </a:p>
          <a:p>
            <a:pPr marL="0" indent="0">
              <a:lnSpc>
                <a:spcPct val="100000"/>
              </a:lnSpc>
              <a:buNone/>
            </a:pPr>
            <a:endParaRPr lang="en-US" sz="1300" i="1" dirty="0">
              <a:solidFill>
                <a:srgbClr val="FF0000"/>
              </a:solidFill>
            </a:endParaRPr>
          </a:p>
          <a:p>
            <a:pPr marL="0" indent="0">
              <a:lnSpc>
                <a:spcPct val="100000"/>
              </a:lnSpc>
              <a:buNone/>
            </a:pPr>
            <a:r>
              <a:rPr lang="en-US" sz="1300" i="1" dirty="0">
                <a:solidFill>
                  <a:srgbClr val="FF0000"/>
                </a:solidFill>
              </a:rPr>
              <a:t>We have sufficient evidence to conclude that there is a significant negative linear correlation between the number of homes for sale in a neighborhood and the average selling price</a:t>
            </a:r>
            <a:r>
              <a:rPr lang="en-US" sz="1300" i="1" dirty="0"/>
              <a:t> </a:t>
            </a:r>
            <a:r>
              <a:rPr lang="en-US" sz="1300" i="1" dirty="0">
                <a:solidFill>
                  <a:srgbClr val="7030A0"/>
                </a:solidFill>
                <a:sym typeface="Wingdings" pitchFamily="2" charset="2"/>
              </a:rPr>
              <a:t> PERFECT</a:t>
            </a:r>
            <a:endParaRPr lang="en-US" sz="1300" i="1" dirty="0">
              <a:solidFill>
                <a:srgbClr val="7030A0"/>
              </a:solidFill>
            </a:endParaRPr>
          </a:p>
          <a:p>
            <a:pPr marL="285750" indent="-285750">
              <a:lnSpc>
                <a:spcPct val="100000"/>
              </a:lnSpc>
              <a:buFont typeface="Arial" panose="020B0604020202020204" pitchFamily="34" charset="0"/>
              <a:buChar char="•"/>
            </a:pPr>
            <a:r>
              <a:rPr lang="en-US" sz="1300" i="1" dirty="0">
                <a:solidFill>
                  <a:srgbClr val="7030A0"/>
                </a:solidFill>
              </a:rPr>
              <a:t>Remember to put the values for the p-value and significance level, be specific!</a:t>
            </a:r>
          </a:p>
          <a:p>
            <a:pPr marL="285750" indent="-285750">
              <a:lnSpc>
                <a:spcPct val="100000"/>
              </a:lnSpc>
              <a:buFont typeface="Arial" panose="020B0604020202020204" pitchFamily="34" charset="0"/>
              <a:buChar char="•"/>
            </a:pPr>
            <a:r>
              <a:rPr lang="en-US" sz="1300" i="1" dirty="0">
                <a:solidFill>
                  <a:srgbClr val="7030A0"/>
                </a:solidFill>
              </a:rPr>
              <a:t>Again, USE CONTEXT!!!!! Don’t just say X and Y</a:t>
            </a:r>
          </a:p>
          <a:p>
            <a:pPr marL="285750" indent="-285750">
              <a:lnSpc>
                <a:spcPct val="100000"/>
              </a:lnSpc>
              <a:buFont typeface="Arial" panose="020B0604020202020204" pitchFamily="34" charset="0"/>
              <a:buChar char="•"/>
            </a:pPr>
            <a:r>
              <a:rPr lang="en-US" sz="1300" i="1" dirty="0">
                <a:solidFill>
                  <a:srgbClr val="7030A0"/>
                </a:solidFill>
              </a:rPr>
              <a:t>And </a:t>
            </a:r>
            <a:r>
              <a:rPr lang="en-US" sz="1300" i="1" u="sng" dirty="0">
                <a:solidFill>
                  <a:srgbClr val="7030A0"/>
                </a:solidFill>
              </a:rPr>
              <a:t>negative</a:t>
            </a:r>
            <a:r>
              <a:rPr lang="en-US" sz="1300" i="1" dirty="0">
                <a:solidFill>
                  <a:srgbClr val="7030A0"/>
                </a:solidFill>
              </a:rPr>
              <a:t> linear relationship because of the negative TS and r = -0.866</a:t>
            </a:r>
            <a:endParaRPr lang="en-US" sz="1300" i="1" u="sng" dirty="0">
              <a:solidFill>
                <a:srgbClr val="7030A0"/>
              </a:solidFill>
            </a:endParaRPr>
          </a:p>
          <a:p>
            <a:pPr marL="0" indent="0">
              <a:buNone/>
            </a:pPr>
            <a:endParaRPr lang="en-US" sz="1400" dirty="0"/>
          </a:p>
        </p:txBody>
      </p:sp>
      <p:sp>
        <p:nvSpPr>
          <p:cNvPr id="39" name="TextBox 38">
            <a:extLst>
              <a:ext uri="{FF2B5EF4-FFF2-40B4-BE49-F238E27FC236}">
                <a16:creationId xmlns:a16="http://schemas.microsoft.com/office/drawing/2014/main" id="{868B460F-2CAF-2BC8-9762-C32EC7E38139}"/>
              </a:ext>
            </a:extLst>
          </p:cNvPr>
          <p:cNvSpPr txBox="1"/>
          <p:nvPr/>
        </p:nvSpPr>
        <p:spPr>
          <a:xfrm>
            <a:off x="6265693" y="2644170"/>
            <a:ext cx="4805961" cy="156966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u="sng" dirty="0">
                <a:solidFill>
                  <a:srgbClr val="7030A0"/>
                </a:solidFill>
              </a:rPr>
              <a:t>Really Small Probabilities</a:t>
            </a:r>
          </a:p>
          <a:p>
            <a:endParaRPr lang="en-US" sz="1200" dirty="0">
              <a:solidFill>
                <a:srgbClr val="7030A0"/>
              </a:solidFill>
            </a:endParaRPr>
          </a:p>
          <a:p>
            <a:r>
              <a:rPr lang="en-US" sz="1200" dirty="0">
                <a:solidFill>
                  <a:srgbClr val="7030A0"/>
                </a:solidFill>
              </a:rPr>
              <a:t>Remember what the notation our calculator uses for really small numbers!</a:t>
            </a:r>
          </a:p>
          <a:p>
            <a:r>
              <a:rPr lang="en-US" sz="1200" dirty="0">
                <a:solidFill>
                  <a:srgbClr val="7030A0"/>
                </a:solidFill>
              </a:rPr>
              <a:t>P-value = 6.059 E-4</a:t>
            </a:r>
          </a:p>
          <a:p>
            <a:r>
              <a:rPr lang="en-US" sz="1200" dirty="0">
                <a:solidFill>
                  <a:srgbClr val="7030A0"/>
                </a:solidFill>
              </a:rPr>
              <a:t>               = 6.059 x 10</a:t>
            </a:r>
            <a:r>
              <a:rPr lang="en-US" sz="1200" baseline="30000" dirty="0">
                <a:solidFill>
                  <a:srgbClr val="7030A0"/>
                </a:solidFill>
              </a:rPr>
              <a:t>-4</a:t>
            </a:r>
            <a:r>
              <a:rPr lang="en-US" sz="1200" dirty="0">
                <a:solidFill>
                  <a:srgbClr val="7030A0"/>
                </a:solidFill>
              </a:rPr>
              <a:t> </a:t>
            </a:r>
          </a:p>
          <a:p>
            <a:r>
              <a:rPr lang="en-US" sz="1200" dirty="0">
                <a:solidFill>
                  <a:srgbClr val="7030A0"/>
                </a:solidFill>
              </a:rPr>
              <a:t>               = 6.059/10000</a:t>
            </a:r>
          </a:p>
          <a:p>
            <a:r>
              <a:rPr lang="en-US" sz="1200" dirty="0">
                <a:solidFill>
                  <a:srgbClr val="7030A0"/>
                </a:solidFill>
              </a:rPr>
              <a:t>               = 0.0006059</a:t>
            </a:r>
          </a:p>
          <a:p>
            <a:r>
              <a:rPr lang="en-US" sz="1200" dirty="0">
                <a:solidFill>
                  <a:srgbClr val="7030A0"/>
                </a:solidFill>
              </a:rPr>
              <a:t>               ≈ 0</a:t>
            </a:r>
          </a:p>
        </p:txBody>
      </p:sp>
      <p:sp>
        <p:nvSpPr>
          <p:cNvPr id="46" name="TextBox 45">
            <a:extLst>
              <a:ext uri="{FF2B5EF4-FFF2-40B4-BE49-F238E27FC236}">
                <a16:creationId xmlns:a16="http://schemas.microsoft.com/office/drawing/2014/main" id="{4F670420-A2D8-E268-C5F6-60876E8CD93F}"/>
              </a:ext>
            </a:extLst>
          </p:cNvPr>
          <p:cNvSpPr txBox="1"/>
          <p:nvPr/>
        </p:nvSpPr>
        <p:spPr>
          <a:xfrm>
            <a:off x="4252342" y="2190753"/>
            <a:ext cx="1043876" cy="738664"/>
          </a:xfrm>
          <a:prstGeom prst="rect">
            <a:avLst/>
          </a:prstGeom>
          <a:noFill/>
        </p:spPr>
        <p:txBody>
          <a:bodyPr wrap="none" rtlCol="0">
            <a:spAutoFit/>
          </a:bodyPr>
          <a:lstStyle/>
          <a:p>
            <a:r>
              <a:rPr lang="en-US" sz="1400" u="sng" dirty="0">
                <a:solidFill>
                  <a:srgbClr val="7030A0"/>
                </a:solidFill>
              </a:rPr>
              <a:t>Hypotheses</a:t>
            </a:r>
          </a:p>
          <a:p>
            <a:r>
              <a:rPr lang="en-US" sz="1400" i="1" dirty="0">
                <a:solidFill>
                  <a:srgbClr val="7030A0"/>
                </a:solidFill>
              </a:rPr>
              <a:t>H</a:t>
            </a:r>
            <a:r>
              <a:rPr lang="en-US" sz="1400" i="1" baseline="-25000" dirty="0">
                <a:solidFill>
                  <a:srgbClr val="7030A0"/>
                </a:solidFill>
              </a:rPr>
              <a:t>0</a:t>
            </a:r>
            <a:r>
              <a:rPr lang="en-US" sz="1400" i="1" dirty="0">
                <a:solidFill>
                  <a:srgbClr val="7030A0"/>
                </a:solidFill>
              </a:rPr>
              <a:t>: ⍴ = 0</a:t>
            </a:r>
          </a:p>
          <a:p>
            <a:r>
              <a:rPr lang="en-US" sz="1400" i="1" dirty="0">
                <a:solidFill>
                  <a:srgbClr val="7030A0"/>
                </a:solidFill>
              </a:rPr>
              <a:t>H</a:t>
            </a:r>
            <a:r>
              <a:rPr lang="en-US" sz="1400" i="1" baseline="-25000" dirty="0">
                <a:solidFill>
                  <a:srgbClr val="7030A0"/>
                </a:solidFill>
              </a:rPr>
              <a:t>A</a:t>
            </a:r>
            <a:r>
              <a:rPr lang="en-US" sz="1400" i="1" dirty="0">
                <a:solidFill>
                  <a:srgbClr val="7030A0"/>
                </a:solidFill>
              </a:rPr>
              <a:t>: ⍴ </a:t>
            </a:r>
            <a:r>
              <a:rPr lang="en-US" sz="1400" i="1" dirty="0">
                <a:solidFill>
                  <a:srgbClr val="7030A0"/>
                </a:solidFill>
                <a:sym typeface="Wingdings" pitchFamily="2" charset="2"/>
              </a:rPr>
              <a:t>&lt;</a:t>
            </a:r>
            <a:r>
              <a:rPr lang="en-US" sz="1400" i="1" dirty="0">
                <a:solidFill>
                  <a:srgbClr val="7030A0"/>
                </a:solidFill>
              </a:rPr>
              <a:t> 0</a:t>
            </a:r>
            <a:endParaRPr lang="en-US" sz="1400" i="1" u="sng" dirty="0">
              <a:solidFill>
                <a:srgbClr val="7030A0"/>
              </a:solidFill>
            </a:endParaRPr>
          </a:p>
        </p:txBody>
      </p:sp>
    </p:spTree>
    <p:extLst>
      <p:ext uri="{BB962C8B-B14F-4D97-AF65-F5344CB8AC3E}">
        <p14:creationId xmlns:p14="http://schemas.microsoft.com/office/powerpoint/2010/main" val="35019473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9BD57-57EB-E665-1080-A4ED8DF84B9D}"/>
              </a:ext>
            </a:extLst>
          </p:cNvPr>
          <p:cNvSpPr>
            <a:spLocks noGrp="1"/>
          </p:cNvSpPr>
          <p:nvPr>
            <p:ph type="title"/>
          </p:nvPr>
        </p:nvSpPr>
        <p:spPr/>
        <p:txBody>
          <a:bodyPr/>
          <a:lstStyle/>
          <a:p>
            <a:r>
              <a:rPr lang="en-US" dirty="0"/>
              <a:t>Problem Session!!!</a:t>
            </a:r>
          </a:p>
        </p:txBody>
      </p:sp>
      <p:sp>
        <p:nvSpPr>
          <p:cNvPr id="3" name="Text Placeholder 2">
            <a:extLst>
              <a:ext uri="{FF2B5EF4-FFF2-40B4-BE49-F238E27FC236}">
                <a16:creationId xmlns:a16="http://schemas.microsoft.com/office/drawing/2014/main" id="{2B4A8C7F-56E2-B77C-733E-027B4D3592C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612415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Example 1</a:t>
            </a:r>
          </a:p>
        </p:txBody>
      </p:sp>
      <p:sp>
        <p:nvSpPr>
          <p:cNvPr id="4" name="Content Placeholder 3"/>
          <p:cNvSpPr>
            <a:spLocks noGrp="1"/>
          </p:cNvSpPr>
          <p:nvPr>
            <p:ph idx="1"/>
          </p:nvPr>
        </p:nvSpPr>
        <p:spPr/>
        <p:txBody>
          <a:bodyPr>
            <a:normAutofit/>
          </a:bodyPr>
          <a:lstStyle/>
          <a:p>
            <a:r>
              <a:rPr lang="en-US" sz="2000" dirty="0"/>
              <a:t>The article “Effects of Gamma Radiation on Juvenile and Mature Cuttings of Quaking Aspen” (Forest Science [1967]: 240-245) reported data on x = exposure time to radiation and y = dry weight of roots.</a:t>
            </a:r>
          </a:p>
          <a:p>
            <a:pPr marL="514350" indent="-514350">
              <a:buFont typeface="+mj-lt"/>
              <a:buAutoNum type="alphaLcParenR"/>
            </a:pPr>
            <a:r>
              <a:rPr lang="en-US" sz="2000" dirty="0"/>
              <a:t>Does there seem to be a positive association, a negative association, or no association?</a:t>
            </a:r>
          </a:p>
          <a:p>
            <a:pPr marL="514350" indent="-514350">
              <a:buFont typeface="+mj-lt"/>
              <a:buAutoNum type="alphaLcParenR"/>
            </a:pPr>
            <a:r>
              <a:rPr lang="en-US" sz="2000" dirty="0"/>
              <a:t>Can the trend in the data points be approximated reasonably well by a straight line?</a:t>
            </a:r>
            <a:br>
              <a:rPr lang="en-US" sz="2000" dirty="0"/>
            </a:br>
            <a:endParaRPr lang="en-US" sz="2000" dirty="0"/>
          </a:p>
        </p:txBody>
      </p:sp>
      <p:pic>
        <p:nvPicPr>
          <p:cNvPr id="5" name="Picture 2">
            <a:extLst>
              <a:ext uri="{FF2B5EF4-FFF2-40B4-BE49-F238E27FC236}">
                <a16:creationId xmlns:a16="http://schemas.microsoft.com/office/drawing/2014/main" id="{A1641C32-BE41-3186-7365-09ED1DA339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5385" y="3698631"/>
            <a:ext cx="3159369" cy="3159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2107877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80F4E-17AD-2564-0772-7D401D7AE8F9}"/>
              </a:ext>
            </a:extLst>
          </p:cNvPr>
          <p:cNvSpPr>
            <a:spLocks noGrp="1"/>
          </p:cNvSpPr>
          <p:nvPr>
            <p:ph type="title"/>
          </p:nvPr>
        </p:nvSpPr>
        <p:spPr>
          <a:xfrm>
            <a:off x="416169" y="-92075"/>
            <a:ext cx="10515600" cy="1325563"/>
          </a:xfrm>
        </p:spPr>
        <p:txBody>
          <a:bodyPr/>
          <a:lstStyle/>
          <a:p>
            <a:r>
              <a:rPr lang="en-US" dirty="0"/>
              <a:t>Scatterplots</a:t>
            </a:r>
          </a:p>
        </p:txBody>
      </p:sp>
      <p:sp>
        <p:nvSpPr>
          <p:cNvPr id="9" name="Content Placeholder 2">
            <a:extLst>
              <a:ext uri="{FF2B5EF4-FFF2-40B4-BE49-F238E27FC236}">
                <a16:creationId xmlns:a16="http://schemas.microsoft.com/office/drawing/2014/main" id="{C884E780-8F69-49DB-D2E5-779362CAA7A9}"/>
              </a:ext>
            </a:extLst>
          </p:cNvPr>
          <p:cNvSpPr txBox="1">
            <a:spLocks/>
          </p:cNvSpPr>
          <p:nvPr/>
        </p:nvSpPr>
        <p:spPr>
          <a:xfrm>
            <a:off x="421056" y="909515"/>
            <a:ext cx="6383497" cy="29473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u="sng" dirty="0"/>
              <a:t>Scatterplot</a:t>
            </a:r>
          </a:p>
          <a:p>
            <a:r>
              <a:rPr lang="en-US" sz="1400" dirty="0"/>
              <a:t>Displays the relationship between </a:t>
            </a:r>
            <a:r>
              <a:rPr lang="en-US" sz="1400" b="1" dirty="0"/>
              <a:t>two quantitative </a:t>
            </a:r>
            <a:r>
              <a:rPr lang="en-US" sz="1400" dirty="0"/>
              <a:t>variables measured on the same individuals.</a:t>
            </a:r>
          </a:p>
          <a:p>
            <a:r>
              <a:rPr lang="en-US" sz="1400" dirty="0"/>
              <a:t>Useful to determine if an </a:t>
            </a:r>
            <a:r>
              <a:rPr lang="en-US" sz="1400" u="sng" dirty="0"/>
              <a:t>association</a:t>
            </a:r>
            <a:r>
              <a:rPr lang="en-US" sz="1400" dirty="0"/>
              <a:t> exists!</a:t>
            </a:r>
          </a:p>
          <a:p>
            <a:pPr lvl="1"/>
            <a:r>
              <a:rPr lang="en-US" sz="1400" dirty="0"/>
              <a:t> So is there a pattern where </a:t>
            </a:r>
            <a:r>
              <a:rPr lang="en-US" sz="1400" i="1" dirty="0"/>
              <a:t>some values of one variable</a:t>
            </a:r>
            <a:r>
              <a:rPr lang="en-US" sz="1400" dirty="0"/>
              <a:t> </a:t>
            </a:r>
            <a:r>
              <a:rPr lang="en-US" sz="1400" u="sng" dirty="0"/>
              <a:t>tend to occur</a:t>
            </a:r>
            <a:r>
              <a:rPr lang="en-US" sz="1400" dirty="0"/>
              <a:t> with </a:t>
            </a:r>
            <a:r>
              <a:rPr lang="en-US" sz="1400" i="1" dirty="0"/>
              <a:t>some values of the other variable</a:t>
            </a:r>
          </a:p>
          <a:p>
            <a:pPr lvl="1"/>
            <a:r>
              <a:rPr lang="en-US" sz="1400" dirty="0"/>
              <a:t>Example) Smaller carat diamonds tend to have lower prices, and as the carat increases prices tend to increase as well</a:t>
            </a:r>
          </a:p>
          <a:p>
            <a:r>
              <a:rPr lang="en-US" sz="1400" dirty="0"/>
              <a:t>In some situations, such as experiments or studies, we want to see if one variable </a:t>
            </a:r>
            <a:r>
              <a:rPr lang="en-US" sz="1400" u="sng" dirty="0"/>
              <a:t>explains the variability</a:t>
            </a:r>
            <a:r>
              <a:rPr lang="en-US" sz="1400" dirty="0"/>
              <a:t> of the other.</a:t>
            </a:r>
          </a:p>
          <a:p>
            <a:pPr lvl="1"/>
            <a:r>
              <a:rPr lang="en-US" sz="1400" dirty="0"/>
              <a:t>Can we use one variable to </a:t>
            </a:r>
            <a:r>
              <a:rPr lang="en-US" sz="1400" u="sng" dirty="0"/>
              <a:t>predict</a:t>
            </a:r>
            <a:r>
              <a:rPr lang="en-US" sz="1400" dirty="0"/>
              <a:t> the other?</a:t>
            </a:r>
          </a:p>
          <a:p>
            <a:pPr lvl="1"/>
            <a:r>
              <a:rPr lang="en-US" sz="1400" dirty="0"/>
              <a:t>Example) If I have  a 2.5 carat diamond, how much will it cost?</a:t>
            </a:r>
          </a:p>
          <a:p>
            <a:pPr marL="0" indent="0">
              <a:buNone/>
            </a:pPr>
            <a:endParaRPr lang="en-US" sz="1400" dirty="0"/>
          </a:p>
        </p:txBody>
      </p:sp>
      <p:pic>
        <p:nvPicPr>
          <p:cNvPr id="10" name="Picture 9">
            <a:extLst>
              <a:ext uri="{FF2B5EF4-FFF2-40B4-BE49-F238E27FC236}">
                <a16:creationId xmlns:a16="http://schemas.microsoft.com/office/drawing/2014/main" id="{14B3378F-F75A-79E8-EE9E-0087FE9FC2A5}"/>
              </a:ext>
            </a:extLst>
          </p:cNvPr>
          <p:cNvPicPr>
            <a:picLocks noChangeAspect="1"/>
          </p:cNvPicPr>
          <p:nvPr/>
        </p:nvPicPr>
        <p:blipFill>
          <a:blip r:embed="rId2"/>
          <a:stretch>
            <a:fillRect/>
          </a:stretch>
        </p:blipFill>
        <p:spPr>
          <a:xfrm>
            <a:off x="7049625" y="903226"/>
            <a:ext cx="4721319" cy="3274463"/>
          </a:xfrm>
          <a:prstGeom prst="rect">
            <a:avLst/>
          </a:prstGeom>
        </p:spPr>
      </p:pic>
      <p:sp>
        <p:nvSpPr>
          <p:cNvPr id="15" name="TextBox 14">
            <a:extLst>
              <a:ext uri="{FF2B5EF4-FFF2-40B4-BE49-F238E27FC236}">
                <a16:creationId xmlns:a16="http://schemas.microsoft.com/office/drawing/2014/main" id="{233575BC-5F53-2D3E-BE03-45916E7B0A3D}"/>
              </a:ext>
            </a:extLst>
          </p:cNvPr>
          <p:cNvSpPr txBox="1"/>
          <p:nvPr/>
        </p:nvSpPr>
        <p:spPr>
          <a:xfrm>
            <a:off x="416169" y="4048735"/>
            <a:ext cx="10136301" cy="2865400"/>
          </a:xfrm>
          <a:prstGeom prst="rect">
            <a:avLst/>
          </a:prstGeom>
          <a:noFill/>
        </p:spPr>
        <p:txBody>
          <a:bodyPr wrap="none" rtlCol="0">
            <a:spAutoFit/>
          </a:bodyPr>
          <a:lstStyle/>
          <a:p>
            <a:r>
              <a:rPr lang="en-US" sz="1600" u="sng" dirty="0"/>
              <a:t>Setup</a:t>
            </a:r>
          </a:p>
          <a:p>
            <a:endParaRPr lang="en-US" sz="1300" u="sng" dirty="0"/>
          </a:p>
          <a:p>
            <a:pPr marL="285750" indent="-285750">
              <a:lnSpc>
                <a:spcPct val="100000"/>
              </a:lnSpc>
              <a:buFont typeface="Arial" panose="020B0604020202020204" pitchFamily="34" charset="0"/>
              <a:buChar char="•"/>
            </a:pPr>
            <a:r>
              <a:rPr lang="en-US" sz="1300" dirty="0"/>
              <a:t>Axes</a:t>
            </a:r>
          </a:p>
          <a:p>
            <a:pPr marL="742950" lvl="1" indent="-285750">
              <a:lnSpc>
                <a:spcPct val="100000"/>
              </a:lnSpc>
              <a:buFont typeface="Arial" panose="020B0604020202020204" pitchFamily="34" charset="0"/>
              <a:buChar char="•"/>
            </a:pPr>
            <a:r>
              <a:rPr lang="en-US" sz="1300" dirty="0"/>
              <a:t>The </a:t>
            </a:r>
            <a:r>
              <a:rPr lang="en-US" sz="1300" u="sng" dirty="0"/>
              <a:t>explanatory (independent)</a:t>
            </a:r>
            <a:r>
              <a:rPr lang="en-US" sz="1300" dirty="0"/>
              <a:t> variable goes on the </a:t>
            </a:r>
            <a:r>
              <a:rPr lang="en-US" sz="1300" u="sng" dirty="0"/>
              <a:t>X (horizontal) axis</a:t>
            </a:r>
          </a:p>
          <a:p>
            <a:pPr marL="742950" lvl="1" indent="-285750">
              <a:lnSpc>
                <a:spcPct val="100000"/>
              </a:lnSpc>
              <a:buFont typeface="Arial" panose="020B0604020202020204" pitchFamily="34" charset="0"/>
              <a:buChar char="•"/>
            </a:pPr>
            <a:r>
              <a:rPr lang="en-US" sz="1300" dirty="0"/>
              <a:t>The </a:t>
            </a:r>
            <a:r>
              <a:rPr lang="en-US" sz="1300" u="sng" dirty="0"/>
              <a:t>response (dependent</a:t>
            </a:r>
            <a:r>
              <a:rPr lang="en-US" sz="1300" dirty="0"/>
              <a:t>) variable goes on the </a:t>
            </a:r>
            <a:r>
              <a:rPr lang="en-US" sz="1300" u="sng" dirty="0"/>
              <a:t>Y (vertical) axis</a:t>
            </a:r>
          </a:p>
          <a:p>
            <a:pPr marL="742950" lvl="1" indent="-285750">
              <a:lnSpc>
                <a:spcPct val="100000"/>
              </a:lnSpc>
              <a:buFont typeface="Arial" panose="020B0604020202020204" pitchFamily="34" charset="0"/>
              <a:buChar char="•"/>
            </a:pPr>
            <a:endParaRPr lang="en-US" sz="1300" u="sng" dirty="0"/>
          </a:p>
          <a:p>
            <a:pPr marL="1200150" lvl="2" indent="-285750">
              <a:buFont typeface="Arial" panose="020B0604020202020204" pitchFamily="34" charset="0"/>
              <a:buChar char="•"/>
            </a:pPr>
            <a:r>
              <a:rPr lang="en-US" sz="1300" dirty="0"/>
              <a:t>Example) How large a diamond is impacts how much it costs! So the price would be the dependent (Y) and carat independent (X)</a:t>
            </a:r>
          </a:p>
          <a:p>
            <a:pPr marL="1200150" lvl="2" indent="-285750">
              <a:buFont typeface="Arial" panose="020B0604020202020204" pitchFamily="34" charset="0"/>
              <a:buChar char="•"/>
            </a:pPr>
            <a:endParaRPr lang="en-US" sz="1300" dirty="0"/>
          </a:p>
          <a:p>
            <a:pPr marL="742950" lvl="1" indent="-285750">
              <a:lnSpc>
                <a:spcPct val="110000"/>
              </a:lnSpc>
              <a:buFont typeface="Arial" panose="020B0604020202020204" pitchFamily="34" charset="0"/>
              <a:buChar char="•"/>
            </a:pPr>
            <a:r>
              <a:rPr lang="en-US" sz="1300" dirty="0"/>
              <a:t>If there is no clear explanatory/response relationship, then it does not make a difference which variable goes on which axis.</a:t>
            </a:r>
          </a:p>
          <a:p>
            <a:pPr marL="285750" indent="-285750">
              <a:lnSpc>
                <a:spcPct val="110000"/>
              </a:lnSpc>
              <a:buFont typeface="Arial" panose="020B0604020202020204" pitchFamily="34" charset="0"/>
              <a:buChar char="•"/>
            </a:pPr>
            <a:r>
              <a:rPr lang="en-US" sz="1300" dirty="0"/>
              <a:t>Points</a:t>
            </a:r>
          </a:p>
          <a:p>
            <a:pPr marL="742950" lvl="1" indent="-285750">
              <a:lnSpc>
                <a:spcPct val="110000"/>
              </a:lnSpc>
              <a:buFont typeface="Arial" panose="020B0604020202020204" pitchFamily="34" charset="0"/>
              <a:buChar char="•"/>
            </a:pPr>
            <a:r>
              <a:rPr lang="en-US" sz="1300" dirty="0"/>
              <a:t>Every individual in the data set has two measurements, one for each variable, and each individual appears as a dot on the plot.</a:t>
            </a:r>
          </a:p>
          <a:p>
            <a:pPr marL="742950" lvl="1" indent="-285750">
              <a:lnSpc>
                <a:spcPct val="110000"/>
              </a:lnSpc>
              <a:buFont typeface="Arial" panose="020B0604020202020204" pitchFamily="34" charset="0"/>
              <a:buChar char="•"/>
            </a:pPr>
            <a:r>
              <a:rPr lang="en-US" sz="1300" dirty="0"/>
              <a:t>Every point is an ordered pair (</a:t>
            </a:r>
            <a:r>
              <a:rPr lang="en-US" sz="1300" dirty="0" err="1"/>
              <a:t>x,y</a:t>
            </a:r>
            <a:r>
              <a:rPr lang="en-US" sz="1300" dirty="0"/>
              <a:t>)</a:t>
            </a:r>
          </a:p>
          <a:p>
            <a:endParaRPr lang="en-US" sz="1600" dirty="0"/>
          </a:p>
        </p:txBody>
      </p:sp>
    </p:spTree>
    <p:extLst>
      <p:ext uri="{BB962C8B-B14F-4D97-AF65-F5344CB8AC3E}">
        <p14:creationId xmlns:p14="http://schemas.microsoft.com/office/powerpoint/2010/main" val="28904827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215" y="0"/>
            <a:ext cx="10515600" cy="1325563"/>
          </a:xfrm>
        </p:spPr>
        <p:txBody>
          <a:bodyPr/>
          <a:lstStyle/>
          <a:p>
            <a:r>
              <a:rPr lang="en-US" dirty="0"/>
              <a:t>TV Watching and Birth Rate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7215" y="1205456"/>
                <a:ext cx="10515600" cy="4351338"/>
              </a:xfrm>
            </p:spPr>
            <p:txBody>
              <a:bodyPr>
                <a:normAutofit/>
              </a:bodyPr>
              <a:lstStyle/>
              <a:p>
                <a:pPr marL="0" indent="0">
                  <a:buNone/>
                </a:pPr>
                <a:r>
                  <a:rPr lang="en-US" sz="2200" dirty="0"/>
                  <a:t>The figure shows recent data on x = the number of TVs per 100 people and y = the birth rate (number of births per 1000 people) for 6 African and Asian nations.  The regression line </a:t>
                </a:r>
                <a14:m>
                  <m:oMath xmlns:m="http://schemas.openxmlformats.org/officeDocument/2006/math">
                    <m:acc>
                      <m:accPr>
                        <m:chr m:val="̂"/>
                        <m:ctrlPr>
                          <a:rPr lang="en-US" sz="2200" i="1">
                            <a:latin typeface="Cambria Math" panose="02040503050406030204" pitchFamily="18" charset="0"/>
                          </a:rPr>
                        </m:ctrlPr>
                      </m:accPr>
                      <m:e>
                        <m:r>
                          <a:rPr lang="en-US" sz="2200" i="1">
                            <a:latin typeface="Cambria Math"/>
                          </a:rPr>
                          <m:t>𝑦</m:t>
                        </m:r>
                      </m:e>
                    </m:acc>
                    <m:r>
                      <a:rPr lang="en-US" sz="2200" i="1">
                        <a:latin typeface="Cambria Math"/>
                      </a:rPr>
                      <m:t>=29.8−0.024</m:t>
                    </m:r>
                    <m:r>
                      <a:rPr lang="en-US" sz="2200" i="1">
                        <a:latin typeface="Cambria Math"/>
                      </a:rPr>
                      <m:t>𝑥</m:t>
                    </m:r>
                  </m:oMath>
                </a14:m>
                <a:r>
                  <a:rPr lang="en-US" sz="2200" dirty="0"/>
                  <a:t> applies to the data for these six countries.  For illustration, another point is added at (81, 15.2) which is the observation for the United States. The regression line for all 7 points is </a:t>
                </a:r>
                <a14:m>
                  <m:oMath xmlns:m="http://schemas.openxmlformats.org/officeDocument/2006/math">
                    <m:acc>
                      <m:accPr>
                        <m:chr m:val="̂"/>
                        <m:ctrlPr>
                          <a:rPr lang="en-US" sz="2200" i="1">
                            <a:latin typeface="Cambria Math" panose="02040503050406030204" pitchFamily="18" charset="0"/>
                          </a:rPr>
                        </m:ctrlPr>
                      </m:accPr>
                      <m:e>
                        <m:r>
                          <a:rPr lang="en-US" sz="2200" i="1">
                            <a:latin typeface="Cambria Math"/>
                          </a:rPr>
                          <m:t>𝑦</m:t>
                        </m:r>
                      </m:e>
                    </m:acc>
                    <m:r>
                      <a:rPr lang="en-US" sz="2200" i="1">
                        <a:latin typeface="Cambria Math"/>
                      </a:rPr>
                      <m:t>=31.2−0.195</m:t>
                    </m:r>
                    <m:r>
                      <a:rPr lang="en-US" sz="2200" i="1">
                        <a:latin typeface="Cambria Math"/>
                      </a:rPr>
                      <m:t>𝑥</m:t>
                    </m:r>
                  </m:oMath>
                </a14:m>
                <a:r>
                  <a:rPr lang="en-US" sz="2200" dirty="0"/>
                  <a:t>.</a:t>
                </a:r>
              </a:p>
              <a:p>
                <a:endParaRPr lang="en-US" sz="2200" dirty="0"/>
              </a:p>
              <a:p>
                <a:r>
                  <a:rPr lang="en-US" sz="2200" dirty="0"/>
                  <a:t>Does the U.S. observation appear to be an outlier on x? an outlier on y? or both?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7215" y="1205456"/>
                <a:ext cx="10515600" cy="4351338"/>
              </a:xfrm>
              <a:blipFill>
                <a:blip r:embed="rId3"/>
                <a:stretch>
                  <a:fillRect l="-724" t="-2041" r="-965"/>
                </a:stretch>
              </a:blipFill>
            </p:spPr>
            <p:txBody>
              <a:bodyPr/>
              <a:lstStyle/>
              <a:p>
                <a:r>
                  <a:rPr lang="en-US">
                    <a:noFill/>
                  </a:rPr>
                  <a:t> </a:t>
                </a:r>
              </a:p>
            </p:txBody>
          </p:sp>
        </mc:Fallback>
      </mc:AlternateContent>
      <p:pic>
        <p:nvPicPr>
          <p:cNvPr id="4" name="Picture 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58150" y="3718155"/>
            <a:ext cx="3057650" cy="3139845"/>
          </a:xfrm>
          <a:prstGeom prst="rect">
            <a:avLst/>
          </a:prstGeom>
        </p:spPr>
      </p:pic>
      <p:sp>
        <p:nvSpPr>
          <p:cNvPr id="5" name="TextBox 4"/>
          <p:cNvSpPr txBox="1"/>
          <p:nvPr/>
        </p:nvSpPr>
        <p:spPr>
          <a:xfrm>
            <a:off x="2286000" y="6019800"/>
            <a:ext cx="4953000" cy="738664"/>
          </a:xfrm>
          <a:prstGeom prst="rect">
            <a:avLst/>
          </a:prstGeom>
          <a:noFill/>
        </p:spPr>
        <p:txBody>
          <a:bodyPr wrap="square" rtlCol="0">
            <a:spAutoFit/>
          </a:bodyPr>
          <a:lstStyle/>
          <a:p>
            <a:r>
              <a:rPr lang="en-US" sz="1200" dirty="0">
                <a:latin typeface="Gotham Book"/>
                <a:sym typeface="Stone Sans ITC TT-Semi" charset="0"/>
              </a:rPr>
              <a:t>Agresti, A., &amp; Franklin, C. (2013). </a:t>
            </a:r>
            <a:r>
              <a:rPr lang="en-US" sz="1200" i="1" dirty="0">
                <a:latin typeface="Gotham Book"/>
                <a:sym typeface="Stone Sans ITC TT-Semi" charset="0"/>
              </a:rPr>
              <a:t>Statistics: The Art and Science of Learning from Data</a:t>
            </a:r>
            <a:r>
              <a:rPr lang="en-US" sz="1200" dirty="0">
                <a:latin typeface="Gotham Book"/>
                <a:sym typeface="Stone Sans ITC TT-Semi" charset="0"/>
              </a:rPr>
              <a:t>, 3</a:t>
            </a:r>
            <a:r>
              <a:rPr lang="en-US" sz="1200" baseline="30000" dirty="0">
                <a:latin typeface="Gotham Book"/>
                <a:sym typeface="Stone Sans ITC TT-Semi" charset="0"/>
              </a:rPr>
              <a:t>rd</a:t>
            </a:r>
            <a:r>
              <a:rPr lang="en-US" sz="1200" dirty="0">
                <a:latin typeface="Gotham Book"/>
                <a:sym typeface="Stone Sans ITC TT-Semi" charset="0"/>
              </a:rPr>
              <a:t> edition.  Boston, MA: Pearson.</a:t>
            </a:r>
          </a:p>
          <a:p>
            <a:endParaRPr lang="en-US" dirty="0"/>
          </a:p>
        </p:txBody>
      </p:sp>
    </p:spTree>
    <p:custDataLst>
      <p:tags r:id="rId1"/>
    </p:custDataLst>
    <p:extLst>
      <p:ext uri="{BB962C8B-B14F-4D97-AF65-F5344CB8AC3E}">
        <p14:creationId xmlns:p14="http://schemas.microsoft.com/office/powerpoint/2010/main" val="42037324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215" y="0"/>
            <a:ext cx="10515600" cy="1325563"/>
          </a:xfrm>
        </p:spPr>
        <p:txBody>
          <a:bodyPr/>
          <a:lstStyle/>
          <a:p>
            <a:r>
              <a:rPr lang="en-US" dirty="0"/>
              <a:t>TV Watching and Birth Rate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7215" y="1205456"/>
                <a:ext cx="10515600" cy="4351338"/>
              </a:xfrm>
            </p:spPr>
            <p:txBody>
              <a:bodyPr>
                <a:normAutofit/>
              </a:bodyPr>
              <a:lstStyle/>
              <a:p>
                <a:pPr marL="0" indent="0">
                  <a:buNone/>
                </a:pPr>
                <a:r>
                  <a:rPr lang="en-US" sz="2200" dirty="0"/>
                  <a:t>The figure shows recent data on x = the number of TVs per 100 people and y = the birth rate (number of births per 1000 people) for 6 African and Asian nations.  The regression line </a:t>
                </a:r>
                <a14:m>
                  <m:oMath xmlns:m="http://schemas.openxmlformats.org/officeDocument/2006/math">
                    <m:acc>
                      <m:accPr>
                        <m:chr m:val="̂"/>
                        <m:ctrlPr>
                          <a:rPr lang="en-US" sz="2200" i="1">
                            <a:latin typeface="Cambria Math" panose="02040503050406030204" pitchFamily="18" charset="0"/>
                          </a:rPr>
                        </m:ctrlPr>
                      </m:accPr>
                      <m:e>
                        <m:r>
                          <a:rPr lang="en-US" sz="2200" i="1">
                            <a:latin typeface="Cambria Math"/>
                          </a:rPr>
                          <m:t>𝑦</m:t>
                        </m:r>
                      </m:e>
                    </m:acc>
                    <m:r>
                      <a:rPr lang="en-US" sz="2200" i="1">
                        <a:latin typeface="Cambria Math"/>
                      </a:rPr>
                      <m:t>=29.8−0.024</m:t>
                    </m:r>
                    <m:r>
                      <a:rPr lang="en-US" sz="2200" i="1">
                        <a:latin typeface="Cambria Math"/>
                      </a:rPr>
                      <m:t>𝑥</m:t>
                    </m:r>
                  </m:oMath>
                </a14:m>
                <a:r>
                  <a:rPr lang="en-US" sz="2200" dirty="0"/>
                  <a:t> applies to the data for these six countries.  For illustration, another point is added at (81, 15.2) which is the observation for the United States. The regression line for all 7 points is </a:t>
                </a:r>
                <a14:m>
                  <m:oMath xmlns:m="http://schemas.openxmlformats.org/officeDocument/2006/math">
                    <m:acc>
                      <m:accPr>
                        <m:chr m:val="̂"/>
                        <m:ctrlPr>
                          <a:rPr lang="en-US" sz="2200" i="1">
                            <a:latin typeface="Cambria Math" panose="02040503050406030204" pitchFamily="18" charset="0"/>
                          </a:rPr>
                        </m:ctrlPr>
                      </m:accPr>
                      <m:e>
                        <m:r>
                          <a:rPr lang="en-US" sz="2200" i="1">
                            <a:latin typeface="Cambria Math"/>
                          </a:rPr>
                          <m:t>𝑦</m:t>
                        </m:r>
                      </m:e>
                    </m:acc>
                    <m:r>
                      <a:rPr lang="en-US" sz="2200" i="1">
                        <a:latin typeface="Cambria Math"/>
                      </a:rPr>
                      <m:t>=31.2−0.195</m:t>
                    </m:r>
                    <m:r>
                      <a:rPr lang="en-US" sz="2200" i="1">
                        <a:latin typeface="Cambria Math"/>
                      </a:rPr>
                      <m:t>𝑥</m:t>
                    </m:r>
                  </m:oMath>
                </a14:m>
                <a:r>
                  <a:rPr lang="en-US" sz="2200" dirty="0"/>
                  <a:t>.</a:t>
                </a:r>
              </a:p>
              <a:p>
                <a:endParaRPr lang="en-US" sz="2200" dirty="0"/>
              </a:p>
              <a:p>
                <a:r>
                  <a:rPr lang="en-US" sz="2200" dirty="0"/>
                  <a:t>Does the U.S. observation appear to be an outlier on x? an outlier on y? or both?</a:t>
                </a:r>
              </a:p>
              <a:p>
                <a:pPr marL="0" indent="0">
                  <a:buNone/>
                </a:pPr>
                <a:r>
                  <a:rPr lang="en-US" sz="2200" dirty="0">
                    <a:solidFill>
                      <a:srgbClr val="FF0000"/>
                    </a:solidFill>
                  </a:rPr>
                  <a:t>BOTH, very far in the X and Y from the rest of the data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7215" y="1205456"/>
                <a:ext cx="10515600" cy="4351338"/>
              </a:xfrm>
              <a:blipFill>
                <a:blip r:embed="rId3"/>
                <a:stretch>
                  <a:fillRect l="-724" t="-2041" r="-965"/>
                </a:stretch>
              </a:blipFill>
            </p:spPr>
            <p:txBody>
              <a:bodyPr/>
              <a:lstStyle/>
              <a:p>
                <a:r>
                  <a:rPr lang="en-US">
                    <a:noFill/>
                  </a:rPr>
                  <a:t> </a:t>
                </a:r>
              </a:p>
            </p:txBody>
          </p:sp>
        </mc:Fallback>
      </mc:AlternateContent>
      <p:pic>
        <p:nvPicPr>
          <p:cNvPr id="4" name="Picture 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58150" y="3718155"/>
            <a:ext cx="3057650" cy="3139845"/>
          </a:xfrm>
          <a:prstGeom prst="rect">
            <a:avLst/>
          </a:prstGeom>
        </p:spPr>
      </p:pic>
      <p:sp>
        <p:nvSpPr>
          <p:cNvPr id="5" name="TextBox 4"/>
          <p:cNvSpPr txBox="1"/>
          <p:nvPr/>
        </p:nvSpPr>
        <p:spPr>
          <a:xfrm>
            <a:off x="2286000" y="6019800"/>
            <a:ext cx="4953000" cy="738664"/>
          </a:xfrm>
          <a:prstGeom prst="rect">
            <a:avLst/>
          </a:prstGeom>
          <a:noFill/>
        </p:spPr>
        <p:txBody>
          <a:bodyPr wrap="square" rtlCol="0">
            <a:spAutoFit/>
          </a:bodyPr>
          <a:lstStyle/>
          <a:p>
            <a:r>
              <a:rPr lang="en-US" sz="1200" dirty="0">
                <a:latin typeface="Gotham Book"/>
                <a:sym typeface="Stone Sans ITC TT-Semi" charset="0"/>
              </a:rPr>
              <a:t>Agresti, A., &amp; Franklin, C. (2013). </a:t>
            </a:r>
            <a:r>
              <a:rPr lang="en-US" sz="1200" i="1" dirty="0">
                <a:latin typeface="Gotham Book"/>
                <a:sym typeface="Stone Sans ITC TT-Semi" charset="0"/>
              </a:rPr>
              <a:t>Statistics: The Art and Science of Learning from Data</a:t>
            </a:r>
            <a:r>
              <a:rPr lang="en-US" sz="1200" dirty="0">
                <a:latin typeface="Gotham Book"/>
                <a:sym typeface="Stone Sans ITC TT-Semi" charset="0"/>
              </a:rPr>
              <a:t>, 3</a:t>
            </a:r>
            <a:r>
              <a:rPr lang="en-US" sz="1200" baseline="30000" dirty="0">
                <a:latin typeface="Gotham Book"/>
                <a:sym typeface="Stone Sans ITC TT-Semi" charset="0"/>
              </a:rPr>
              <a:t>rd</a:t>
            </a:r>
            <a:r>
              <a:rPr lang="en-US" sz="1200" dirty="0">
                <a:latin typeface="Gotham Book"/>
                <a:sym typeface="Stone Sans ITC TT-Semi" charset="0"/>
              </a:rPr>
              <a:t> edition.  Boston, MA: Pearson.</a:t>
            </a:r>
          </a:p>
          <a:p>
            <a:endParaRPr lang="en-US" dirty="0"/>
          </a:p>
        </p:txBody>
      </p:sp>
    </p:spTree>
    <p:custDataLst>
      <p:tags r:id="rId1"/>
    </p:custDataLst>
    <p:extLst>
      <p:ext uri="{BB962C8B-B14F-4D97-AF65-F5344CB8AC3E}">
        <p14:creationId xmlns:p14="http://schemas.microsoft.com/office/powerpoint/2010/main" val="17824855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TV Watching and Birth Rate, p.4 </a:t>
            </a:r>
          </a:p>
        </p:txBody>
      </p:sp>
      <p:sp>
        <p:nvSpPr>
          <p:cNvPr id="3" name="Content Placeholder 2"/>
          <p:cNvSpPr>
            <a:spLocks noGrp="1"/>
          </p:cNvSpPr>
          <p:nvPr>
            <p:ph idx="1"/>
          </p:nvPr>
        </p:nvSpPr>
        <p:spPr/>
        <p:txBody>
          <a:bodyPr>
            <a:normAutofit/>
          </a:bodyPr>
          <a:lstStyle/>
          <a:p>
            <a:pPr marL="0" indent="0">
              <a:buNone/>
            </a:pPr>
            <a:r>
              <a:rPr lang="en-US" sz="2600" dirty="0"/>
              <a:t>The correlation r = -0.051 without the U.S. but with the U.S., r = -0.935.  Why you would conclude that the association between birth rate and number of TVs is very weak without the U.S. point and very strong with the U.S. point?</a:t>
            </a: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1" y="3329647"/>
            <a:ext cx="3269521" cy="3357411"/>
          </a:xfrm>
          <a:prstGeom prst="rect">
            <a:avLst/>
          </a:prstGeom>
        </p:spPr>
      </p:pic>
    </p:spTree>
    <p:custDataLst>
      <p:tags r:id="rId1"/>
    </p:custDataLst>
    <p:extLst>
      <p:ext uri="{BB962C8B-B14F-4D97-AF65-F5344CB8AC3E}">
        <p14:creationId xmlns:p14="http://schemas.microsoft.com/office/powerpoint/2010/main" val="24211696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TV Watching and Birth Rate, p.5</a:t>
            </a:r>
          </a:p>
        </p:txBody>
      </p:sp>
      <p:sp>
        <p:nvSpPr>
          <p:cNvPr id="3" name="Content Placeholder 2"/>
          <p:cNvSpPr>
            <a:spLocks noGrp="1"/>
          </p:cNvSpPr>
          <p:nvPr>
            <p:ph idx="1"/>
          </p:nvPr>
        </p:nvSpPr>
        <p:spPr/>
        <p:txBody>
          <a:bodyPr>
            <a:normAutofit/>
          </a:bodyPr>
          <a:lstStyle/>
          <a:p>
            <a:pPr marL="0" indent="0">
              <a:buNone/>
            </a:pPr>
            <a:r>
              <a:rPr lang="en-US" sz="2600" dirty="0"/>
              <a:t>The correlation r = -0.051 without the U.S. but with the U.S., r = -0.935.  Why you would conclude that the association between birth rate and number of TVs is very weak without the U.S. point and very strong with the U.S. point?</a:t>
            </a:r>
          </a:p>
          <a:p>
            <a:r>
              <a:rPr lang="en-US" sz="2600" dirty="0">
                <a:solidFill>
                  <a:srgbClr val="FF0000"/>
                </a:solidFill>
              </a:rPr>
              <a:t>The association is very weak w/o the U.S. because the 6 countries all have very few TVs.  The association is very strong w/the U.S. because the U.S. is so much higher in #of TVs and so much lower on birth rate that it makes the 2 variables seem related.</a:t>
            </a:r>
          </a:p>
          <a:p>
            <a:endParaRPr lang="en-US" sz="2600" dirty="0"/>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3446" y="4406114"/>
            <a:ext cx="2723548" cy="2796761"/>
          </a:xfrm>
          <a:prstGeom prst="rect">
            <a:avLst/>
          </a:prstGeom>
        </p:spPr>
      </p:pic>
    </p:spTree>
    <p:custDataLst>
      <p:tags r:id="rId1"/>
    </p:custDataLst>
    <p:extLst>
      <p:ext uri="{BB962C8B-B14F-4D97-AF65-F5344CB8AC3E}">
        <p14:creationId xmlns:p14="http://schemas.microsoft.com/office/powerpoint/2010/main" val="29800729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#3</a:t>
            </a:r>
          </a:p>
        </p:txBody>
      </p:sp>
      <p:sp>
        <p:nvSpPr>
          <p:cNvPr id="3" name="Content Placeholder 2"/>
          <p:cNvSpPr>
            <a:spLocks noGrp="1"/>
          </p:cNvSpPr>
          <p:nvPr>
            <p:ph idx="1"/>
          </p:nvPr>
        </p:nvSpPr>
        <p:spPr/>
        <p:txBody>
          <a:bodyPr>
            <a:normAutofit/>
          </a:bodyPr>
          <a:lstStyle/>
          <a:p>
            <a:pPr marL="0" indent="0">
              <a:buNone/>
            </a:pPr>
            <a:r>
              <a:rPr lang="en-US" dirty="0"/>
              <a:t>The human resources department at a large multinational corporation wants to be able to predict average salary for a given number of years’ experience.  Data on salary (in $1000s) and years of experience were collected for a sample of employees.</a:t>
            </a:r>
          </a:p>
          <a:p>
            <a:pPr marL="514350" indent="-514350">
              <a:buFont typeface="+mj-lt"/>
              <a:buAutoNum type="alphaLcParenR"/>
            </a:pPr>
            <a:r>
              <a:rPr lang="en-US" dirty="0"/>
              <a:t>Which variable is the explanatory or predictor variable?</a:t>
            </a:r>
          </a:p>
          <a:p>
            <a:pPr marL="514350" indent="-514350">
              <a:buFont typeface="+mj-lt"/>
              <a:buAutoNum type="alphaLcParenR"/>
            </a:pPr>
            <a:r>
              <a:rPr lang="en-US" dirty="0"/>
              <a:t>Which variable is the response variable?</a:t>
            </a:r>
          </a:p>
          <a:p>
            <a:pPr marL="514350" indent="-514350">
              <a:buFont typeface="+mj-lt"/>
              <a:buAutoNum type="alphaLcParenR"/>
            </a:pPr>
            <a:r>
              <a:rPr lang="en-US" dirty="0"/>
              <a:t>Which variable would you plot on the y axis?</a:t>
            </a:r>
          </a:p>
        </p:txBody>
      </p:sp>
    </p:spTree>
    <p:custDataLst>
      <p:tags r:id="rId1"/>
    </p:custDataLst>
    <p:extLst>
      <p:ext uri="{BB962C8B-B14F-4D97-AF65-F5344CB8AC3E}">
        <p14:creationId xmlns:p14="http://schemas.microsoft.com/office/powerpoint/2010/main" val="5372147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#3 Solution</a:t>
            </a:r>
          </a:p>
        </p:txBody>
      </p:sp>
      <p:sp>
        <p:nvSpPr>
          <p:cNvPr id="3" name="Content Placeholder 2"/>
          <p:cNvSpPr>
            <a:spLocks noGrp="1"/>
          </p:cNvSpPr>
          <p:nvPr>
            <p:ph idx="1"/>
          </p:nvPr>
        </p:nvSpPr>
        <p:spPr/>
        <p:txBody>
          <a:bodyPr>
            <a:normAutofit/>
          </a:bodyPr>
          <a:lstStyle/>
          <a:p>
            <a:pPr marL="0" indent="0">
              <a:buNone/>
            </a:pPr>
            <a:r>
              <a:rPr lang="en-US" dirty="0"/>
              <a:t>The human resources department at a large multinational corporation wants to be able to predict average salary for a given number of years’ experience.  Data on salary (in $1000s) and years of experience were collected for a sample of employees.</a:t>
            </a:r>
          </a:p>
          <a:p>
            <a:pPr marL="514350" indent="-514350">
              <a:buFont typeface="+mj-lt"/>
              <a:buAutoNum type="alphaLcParenR"/>
            </a:pPr>
            <a:r>
              <a:rPr lang="en-US" dirty="0"/>
              <a:t>Which variable is the explanatory or predictor variable?  </a:t>
            </a:r>
            <a:r>
              <a:rPr lang="en-US" b="1" dirty="0">
                <a:solidFill>
                  <a:srgbClr val="C00000"/>
                </a:solidFill>
              </a:rPr>
              <a:t>Years of experience</a:t>
            </a:r>
          </a:p>
          <a:p>
            <a:pPr marL="514350" indent="-514350">
              <a:buFont typeface="+mj-lt"/>
              <a:buAutoNum type="alphaLcParenR"/>
            </a:pPr>
            <a:r>
              <a:rPr lang="en-US" dirty="0"/>
              <a:t>Which variable is the response variable?  </a:t>
            </a:r>
            <a:r>
              <a:rPr lang="en-US" b="1" dirty="0">
                <a:solidFill>
                  <a:srgbClr val="C00000"/>
                </a:solidFill>
              </a:rPr>
              <a:t>Salary</a:t>
            </a:r>
          </a:p>
          <a:p>
            <a:pPr marL="514350" indent="-514350">
              <a:buFont typeface="+mj-lt"/>
              <a:buAutoNum type="alphaLcParenR"/>
            </a:pPr>
            <a:r>
              <a:rPr lang="en-US" dirty="0"/>
              <a:t>Which variable would you plot on the y axis? </a:t>
            </a:r>
            <a:r>
              <a:rPr lang="en-US" b="1" dirty="0">
                <a:solidFill>
                  <a:srgbClr val="C00000"/>
                </a:solidFill>
              </a:rPr>
              <a:t>Salary</a:t>
            </a:r>
            <a:endParaRPr lang="en-US" dirty="0"/>
          </a:p>
        </p:txBody>
      </p:sp>
    </p:spTree>
    <p:custDataLst>
      <p:tags r:id="rId1"/>
    </p:custDataLst>
    <p:extLst>
      <p:ext uri="{BB962C8B-B14F-4D97-AF65-F5344CB8AC3E}">
        <p14:creationId xmlns:p14="http://schemas.microsoft.com/office/powerpoint/2010/main" val="17683160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a:t>
            </a:r>
          </a:p>
        </p:txBody>
      </p:sp>
      <p:sp>
        <p:nvSpPr>
          <p:cNvPr id="3" name="Content Placeholder 2"/>
          <p:cNvSpPr>
            <a:spLocks noGrp="1"/>
          </p:cNvSpPr>
          <p:nvPr>
            <p:ph idx="1"/>
          </p:nvPr>
        </p:nvSpPr>
        <p:spPr>
          <a:xfrm>
            <a:off x="1981200" y="1600201"/>
            <a:ext cx="5334000" cy="4525963"/>
          </a:xfrm>
        </p:spPr>
        <p:txBody>
          <a:bodyPr>
            <a:normAutofit fontScale="92500" lnSpcReduction="20000"/>
          </a:bodyPr>
          <a:lstStyle/>
          <a:p>
            <a:pPr marL="0" indent="0">
              <a:buNone/>
            </a:pPr>
            <a:r>
              <a:rPr lang="en-US" dirty="0"/>
              <a:t>Consider the data from a small bookstore.</a:t>
            </a:r>
          </a:p>
          <a:p>
            <a:pPr marL="514350" indent="-514350">
              <a:buFont typeface="+mj-lt"/>
              <a:buAutoNum type="alphaLcParenR"/>
            </a:pPr>
            <a:r>
              <a:rPr lang="en-US" dirty="0"/>
              <a:t>Prepare a scatterplot of Sales against Number of Sales People Working.</a:t>
            </a:r>
          </a:p>
          <a:p>
            <a:pPr marL="514350" indent="-514350">
              <a:buFont typeface="+mj-lt"/>
              <a:buAutoNum type="alphaLcParenR"/>
            </a:pPr>
            <a:r>
              <a:rPr lang="en-US" dirty="0"/>
              <a:t>What can you say about the direction of the association?</a:t>
            </a:r>
          </a:p>
          <a:p>
            <a:pPr marL="514350" indent="-514350">
              <a:buFont typeface="+mj-lt"/>
              <a:buAutoNum type="alphaLcParenR"/>
            </a:pPr>
            <a:r>
              <a:rPr lang="en-US" dirty="0"/>
              <a:t>What can you say about the form of the relationship?</a:t>
            </a:r>
          </a:p>
          <a:p>
            <a:pPr marL="514350" indent="-514350">
              <a:buFont typeface="+mj-lt"/>
              <a:buAutoNum type="alphaLcParenR"/>
            </a:pPr>
            <a:r>
              <a:rPr lang="en-US" dirty="0"/>
              <a:t>What can you say about the strength of the relationship?</a:t>
            </a:r>
          </a:p>
          <a:p>
            <a:pPr marL="514350" indent="-514350">
              <a:buFont typeface="+mj-lt"/>
              <a:buAutoNum type="alphaLcParenR"/>
            </a:pPr>
            <a:r>
              <a:rPr lang="en-US" dirty="0"/>
              <a:t>Does the scatterplot show any outliers?</a:t>
            </a:r>
          </a:p>
        </p:txBody>
      </p:sp>
      <p:pic>
        <p:nvPicPr>
          <p:cNvPr id="4" name="Picture 3" descr="Two variables are number of sales people working and amount of sales in thousands of dollars.  The mean and standard deviation of both variables are listed.  The mean number of salespeople working is 10.4 with a standar deviation of 5.64.  The mean number of sales is 17.6 thousand dollars with a standard deviation of 5.34 thousand dollars." title="Table of bookstore data"/>
          <p:cNvPicPr>
            <a:picLocks noChangeAspect="1"/>
          </p:cNvPicPr>
          <p:nvPr/>
        </p:nvPicPr>
        <p:blipFill rotWithShape="1">
          <a:blip r:embed="rId3">
            <a:extLst>
              <a:ext uri="{28A0092B-C50C-407E-A947-70E740481C1C}">
                <a14:useLocalDpi xmlns:a14="http://schemas.microsoft.com/office/drawing/2010/main" val="0"/>
              </a:ext>
            </a:extLst>
          </a:blip>
          <a:srcRect b="19106"/>
          <a:stretch/>
        </p:blipFill>
        <p:spPr>
          <a:xfrm>
            <a:off x="7315201" y="1548386"/>
            <a:ext cx="3038899" cy="2273338"/>
          </a:xfrm>
          <a:prstGeom prst="rect">
            <a:avLst/>
          </a:prstGeom>
        </p:spPr>
      </p:pic>
    </p:spTree>
    <p:custDataLst>
      <p:tags r:id="rId1"/>
    </p:custDataLst>
    <p:extLst>
      <p:ext uri="{BB962C8B-B14F-4D97-AF65-F5344CB8AC3E}">
        <p14:creationId xmlns:p14="http://schemas.microsoft.com/office/powerpoint/2010/main" val="752006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Problem #1 Solution</a:t>
            </a:r>
          </a:p>
        </p:txBody>
      </p:sp>
      <p:sp>
        <p:nvSpPr>
          <p:cNvPr id="3" name="Content Placeholder 2"/>
          <p:cNvSpPr>
            <a:spLocks noGrp="1"/>
          </p:cNvSpPr>
          <p:nvPr>
            <p:ph idx="1"/>
          </p:nvPr>
        </p:nvSpPr>
        <p:spPr>
          <a:xfrm>
            <a:off x="1981200" y="2990088"/>
            <a:ext cx="8229600" cy="3581400"/>
          </a:xfrm>
        </p:spPr>
        <p:txBody>
          <a:bodyPr/>
          <a:lstStyle/>
          <a:p>
            <a:pPr marL="514350" indent="-514350">
              <a:buAutoNum type="alphaLcParenR" startAt="2"/>
            </a:pPr>
            <a:r>
              <a:rPr lang="en-US" dirty="0"/>
              <a:t>There is a </a:t>
            </a:r>
            <a:r>
              <a:rPr lang="en-US" b="1" dirty="0">
                <a:solidFill>
                  <a:srgbClr val="C00000"/>
                </a:solidFill>
              </a:rPr>
              <a:t>positive association </a:t>
            </a:r>
            <a:r>
              <a:rPr lang="en-US" dirty="0"/>
              <a:t>between number of sales people working and sales. </a:t>
            </a:r>
          </a:p>
          <a:p>
            <a:pPr marL="514350" indent="-514350">
              <a:buAutoNum type="alphaLcParenR" startAt="2"/>
            </a:pPr>
            <a:r>
              <a:rPr lang="en-US" dirty="0"/>
              <a:t>The relationship appears to be </a:t>
            </a:r>
            <a:r>
              <a:rPr lang="en-US" b="1" dirty="0">
                <a:solidFill>
                  <a:srgbClr val="C00000"/>
                </a:solidFill>
              </a:rPr>
              <a:t>linear</a:t>
            </a:r>
            <a:r>
              <a:rPr lang="en-US" dirty="0"/>
              <a:t>.</a:t>
            </a:r>
            <a:endParaRPr lang="en-US" b="1" dirty="0">
              <a:solidFill>
                <a:srgbClr val="C00000"/>
              </a:solidFill>
            </a:endParaRPr>
          </a:p>
          <a:p>
            <a:pPr marL="514350" indent="-514350">
              <a:buAutoNum type="alphaLcParenR" startAt="2"/>
            </a:pPr>
            <a:r>
              <a:rPr lang="en-US" dirty="0"/>
              <a:t>The relationship appears to be </a:t>
            </a:r>
            <a:r>
              <a:rPr lang="en-US" b="1" dirty="0">
                <a:solidFill>
                  <a:srgbClr val="C00000"/>
                </a:solidFill>
              </a:rPr>
              <a:t>strong</a:t>
            </a:r>
            <a:r>
              <a:rPr lang="en-US" dirty="0"/>
              <a:t>.</a:t>
            </a:r>
            <a:endParaRPr lang="en-US" b="1" dirty="0">
              <a:solidFill>
                <a:srgbClr val="C00000"/>
              </a:solidFill>
            </a:endParaRPr>
          </a:p>
          <a:p>
            <a:pPr marL="514350" indent="-514350">
              <a:buAutoNum type="alphaLcParenR" startAt="2"/>
            </a:pPr>
            <a:r>
              <a:rPr lang="en-US" dirty="0"/>
              <a:t>The scatterplot does </a:t>
            </a:r>
            <a:r>
              <a:rPr lang="en-US" b="1" dirty="0">
                <a:solidFill>
                  <a:srgbClr val="C00000"/>
                </a:solidFill>
              </a:rPr>
              <a:t>not </a:t>
            </a:r>
            <a:r>
              <a:rPr lang="en-US" dirty="0"/>
              <a:t>appear to show any </a:t>
            </a:r>
            <a:r>
              <a:rPr lang="en-US" b="1" dirty="0">
                <a:solidFill>
                  <a:srgbClr val="C00000"/>
                </a:solidFill>
              </a:rPr>
              <a:t>outliers</a:t>
            </a:r>
            <a:r>
              <a:rPr lang="en-US" dirty="0"/>
              <a:t>.</a:t>
            </a:r>
          </a:p>
          <a:p>
            <a:pPr marL="514350" indent="-514350">
              <a:buAutoNum type="alphaLcParenR" startAt="2"/>
            </a:pPr>
            <a:endParaRPr lang="en-US" dirty="0"/>
          </a:p>
          <a:p>
            <a:pPr marL="514350" indent="-514350">
              <a:buAutoNum type="alphaLcParenR" startAt="2"/>
            </a:pPr>
            <a:endParaRPr lang="en-US" dirty="0"/>
          </a:p>
        </p:txBody>
      </p:sp>
      <p:pic>
        <p:nvPicPr>
          <p:cNvPr id="1027" name="Picture 3" descr="The scatterplot shows a strong, positive, linear relationship between number of salespeople and amount of sales." title="Scatterplot of number of salespeople and sales in $10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3730" y="314542"/>
            <a:ext cx="3313270" cy="2657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11039480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#7</a:t>
            </a:r>
          </a:p>
        </p:txBody>
      </p:sp>
      <p:sp>
        <p:nvSpPr>
          <p:cNvPr id="3" name="Content Placeholder 2"/>
          <p:cNvSpPr>
            <a:spLocks noGrp="1"/>
          </p:cNvSpPr>
          <p:nvPr>
            <p:ph idx="1"/>
          </p:nvPr>
        </p:nvSpPr>
        <p:spPr/>
        <p:txBody>
          <a:bodyPr>
            <a:normAutofit/>
          </a:bodyPr>
          <a:lstStyle/>
          <a:p>
            <a:pPr marL="0" indent="0">
              <a:buNone/>
            </a:pPr>
            <a:r>
              <a:rPr lang="en-US" dirty="0"/>
              <a:t>A larger firm is considering acquiring the bookstore of Exercise 1.  An analyst for the firm, noting the relationship see in Exercise 1, suggests that when they acquire the store they should hire more people because that will drive higher sales.  </a:t>
            </a:r>
          </a:p>
          <a:p>
            <a:r>
              <a:rPr lang="en-US" dirty="0"/>
              <a:t>Is his conclusion justified?  </a:t>
            </a:r>
          </a:p>
          <a:p>
            <a:r>
              <a:rPr lang="en-US" dirty="0"/>
              <a:t>What alternative explanations can you offer?  </a:t>
            </a:r>
          </a:p>
          <a:p>
            <a:endParaRPr lang="en-US" dirty="0"/>
          </a:p>
          <a:p>
            <a:pPr marL="514350" indent="-514350">
              <a:buFont typeface="+mj-lt"/>
              <a:buAutoNum type="alphaLcParenR"/>
            </a:pPr>
            <a:endParaRPr lang="en-US" dirty="0"/>
          </a:p>
        </p:txBody>
      </p:sp>
    </p:spTree>
    <p:custDataLst>
      <p:tags r:id="rId1"/>
    </p:custDataLst>
    <p:extLst>
      <p:ext uri="{BB962C8B-B14F-4D97-AF65-F5344CB8AC3E}">
        <p14:creationId xmlns:p14="http://schemas.microsoft.com/office/powerpoint/2010/main" val="13671098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#7 Solution</a:t>
            </a:r>
          </a:p>
        </p:txBody>
      </p:sp>
      <p:sp>
        <p:nvSpPr>
          <p:cNvPr id="3" name="Content Placeholder 2"/>
          <p:cNvSpPr>
            <a:spLocks noGrp="1"/>
          </p:cNvSpPr>
          <p:nvPr>
            <p:ph idx="1"/>
          </p:nvPr>
        </p:nvSpPr>
        <p:spPr/>
        <p:txBody>
          <a:bodyPr>
            <a:normAutofit/>
          </a:bodyPr>
          <a:lstStyle/>
          <a:p>
            <a:pPr marL="0" indent="0">
              <a:buNone/>
            </a:pPr>
            <a:r>
              <a:rPr lang="en-US" dirty="0"/>
              <a:t>Correlation does not imply causation.  The analysts argument is that sales staff cause sales.  However, the data may reflect the store hiring more people as sales increase, so any causation would run the other way.</a:t>
            </a:r>
          </a:p>
          <a:p>
            <a:endParaRPr lang="en-US" dirty="0"/>
          </a:p>
          <a:p>
            <a:pPr marL="514350" indent="-514350">
              <a:buFont typeface="+mj-lt"/>
              <a:buAutoNum type="alphaLcParenR"/>
            </a:pPr>
            <a:endParaRPr lang="en-US" dirty="0"/>
          </a:p>
        </p:txBody>
      </p:sp>
    </p:spTree>
    <p:custDataLst>
      <p:tags r:id="rId1"/>
    </p:custDataLst>
    <p:extLst>
      <p:ext uri="{BB962C8B-B14F-4D97-AF65-F5344CB8AC3E}">
        <p14:creationId xmlns:p14="http://schemas.microsoft.com/office/powerpoint/2010/main" val="1348618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1E2DD-0C8A-A5B3-A6EF-F2C536FE4B1D}"/>
              </a:ext>
            </a:extLst>
          </p:cNvPr>
          <p:cNvSpPr>
            <a:spLocks noGrp="1"/>
          </p:cNvSpPr>
          <p:nvPr>
            <p:ph type="title"/>
          </p:nvPr>
        </p:nvSpPr>
        <p:spPr>
          <a:xfrm>
            <a:off x="474785" y="18255"/>
            <a:ext cx="10515600" cy="1325563"/>
          </a:xfrm>
        </p:spPr>
        <p:txBody>
          <a:bodyPr/>
          <a:lstStyle/>
          <a:p>
            <a:r>
              <a:rPr lang="en-US" dirty="0"/>
              <a:t>LCQ – Explanatory vs Response</a:t>
            </a:r>
          </a:p>
        </p:txBody>
      </p:sp>
      <p:sp>
        <p:nvSpPr>
          <p:cNvPr id="3" name="Content Placeholder 2">
            <a:extLst>
              <a:ext uri="{FF2B5EF4-FFF2-40B4-BE49-F238E27FC236}">
                <a16:creationId xmlns:a16="http://schemas.microsoft.com/office/drawing/2014/main" id="{A4FD715D-496E-361E-C539-60D6FD731784}"/>
              </a:ext>
            </a:extLst>
          </p:cNvPr>
          <p:cNvSpPr>
            <a:spLocks noGrp="1"/>
          </p:cNvSpPr>
          <p:nvPr>
            <p:ph idx="1"/>
          </p:nvPr>
        </p:nvSpPr>
        <p:spPr>
          <a:xfrm>
            <a:off x="674077" y="1343817"/>
            <a:ext cx="11043138" cy="5267997"/>
          </a:xfrm>
        </p:spPr>
        <p:txBody>
          <a:bodyPr>
            <a:normAutofit fontScale="85000" lnSpcReduction="20000"/>
          </a:bodyPr>
          <a:lstStyle/>
          <a:p>
            <a:pPr marL="0" indent="0">
              <a:buNone/>
            </a:pPr>
            <a:r>
              <a:rPr lang="en-US" sz="1600" b="1" dirty="0"/>
              <a:t>Problem</a:t>
            </a:r>
            <a:r>
              <a:rPr lang="en-US" sz="1600" dirty="0"/>
              <a:t>: Determine which variable would go on the X-axis and the Y-axis of the scatterplot </a:t>
            </a:r>
            <a:r>
              <a:rPr lang="en-US" sz="1600" dirty="0">
                <a:solidFill>
                  <a:srgbClr val="FF0000"/>
                </a:solidFill>
              </a:rPr>
              <a:t>→ </a:t>
            </a:r>
            <a:r>
              <a:rPr lang="en-US" sz="1600" i="1" u="sng" dirty="0">
                <a:solidFill>
                  <a:srgbClr val="FF0000"/>
                </a:solidFill>
              </a:rPr>
              <a:t>It is important to get this correct because it will impact the analyses we will learn later!!</a:t>
            </a:r>
          </a:p>
          <a:p>
            <a:pPr marL="0" indent="0">
              <a:buNone/>
            </a:pPr>
            <a:endParaRPr lang="en-US" sz="1600" u="sng" dirty="0"/>
          </a:p>
          <a:p>
            <a:pPr marL="0" indent="0">
              <a:buNone/>
            </a:pPr>
            <a:r>
              <a:rPr lang="en-US" sz="1600" i="1" dirty="0">
                <a:solidFill>
                  <a:srgbClr val="7030A0"/>
                </a:solidFill>
              </a:rPr>
              <a:t>Strategy→ Think in terms of dependent and independent variables (response vs explanatory) ; or maybe chronologically, which comes first)</a:t>
            </a:r>
            <a:endParaRPr lang="en-US" sz="1600" dirty="0"/>
          </a:p>
          <a:p>
            <a:pPr marL="342900" indent="-342900">
              <a:buFont typeface="+mj-lt"/>
              <a:buAutoNum type="alphaLcParenR"/>
            </a:pPr>
            <a:r>
              <a:rPr lang="en-US" sz="1600" dirty="0"/>
              <a:t>The amount of time spent studying for an exam and the exam score</a:t>
            </a:r>
          </a:p>
          <a:p>
            <a:pPr marL="0" indent="0">
              <a:buNone/>
            </a:pPr>
            <a:r>
              <a:rPr lang="en-US" sz="1600" i="1" dirty="0">
                <a:solidFill>
                  <a:srgbClr val="FF0000"/>
                </a:solidFill>
              </a:rPr>
              <a:t>X = Time spend studying </a:t>
            </a:r>
            <a:r>
              <a:rPr lang="en-US" sz="1600" i="1" dirty="0">
                <a:solidFill>
                  <a:srgbClr val="7030A0"/>
                </a:solidFill>
              </a:rPr>
              <a:t>→ Chronologically, you study before the exam. So this would be the independent</a:t>
            </a:r>
            <a:endParaRPr lang="en-US" sz="1600" i="1" dirty="0">
              <a:solidFill>
                <a:srgbClr val="FF0000"/>
              </a:solidFill>
            </a:endParaRPr>
          </a:p>
          <a:p>
            <a:pPr marL="0" indent="0">
              <a:buNone/>
            </a:pPr>
            <a:r>
              <a:rPr lang="en-US" sz="1600" i="1" dirty="0">
                <a:solidFill>
                  <a:srgbClr val="FF0000"/>
                </a:solidFill>
              </a:rPr>
              <a:t>Y = Exam score </a:t>
            </a:r>
            <a:r>
              <a:rPr lang="en-US" sz="1600" i="1" dirty="0">
                <a:solidFill>
                  <a:srgbClr val="7030A0"/>
                </a:solidFill>
              </a:rPr>
              <a:t>→ Exam score definitely depends on the amount of time you spend studying </a:t>
            </a:r>
            <a:endParaRPr lang="en-US" sz="1600" i="1" dirty="0">
              <a:solidFill>
                <a:srgbClr val="FF0000"/>
              </a:solidFill>
            </a:endParaRPr>
          </a:p>
          <a:p>
            <a:pPr marL="342900" indent="-342900">
              <a:buFont typeface="+mj-lt"/>
              <a:buAutoNum type="alphaLcParenR"/>
            </a:pPr>
            <a:r>
              <a:rPr lang="en-US" sz="1600" dirty="0"/>
              <a:t>The weight and height of a person</a:t>
            </a:r>
          </a:p>
          <a:p>
            <a:pPr marL="0" indent="0">
              <a:buNone/>
            </a:pPr>
            <a:r>
              <a:rPr lang="en-US" sz="1600" i="1" dirty="0">
                <a:solidFill>
                  <a:srgbClr val="FF0000"/>
                </a:solidFill>
              </a:rPr>
              <a:t>X = Height </a:t>
            </a:r>
            <a:r>
              <a:rPr lang="en-US" sz="1600" i="1" dirty="0">
                <a:solidFill>
                  <a:srgbClr val="7030A0"/>
                </a:solidFill>
              </a:rPr>
              <a:t>→ In general (overall), we can say that the height of someone helps determine their weight (the taller, the more weight) so it would come first</a:t>
            </a:r>
          </a:p>
          <a:p>
            <a:r>
              <a:rPr lang="en-US" sz="1600" i="1" dirty="0">
                <a:solidFill>
                  <a:srgbClr val="7030A0"/>
                </a:solidFill>
              </a:rPr>
              <a:t>This pattern might not always be true, but in general we can say this</a:t>
            </a:r>
          </a:p>
          <a:p>
            <a:pPr marL="0" indent="0">
              <a:buNone/>
            </a:pPr>
            <a:r>
              <a:rPr lang="en-US" sz="1600" i="1" dirty="0">
                <a:solidFill>
                  <a:srgbClr val="FF0000"/>
                </a:solidFill>
              </a:rPr>
              <a:t>Y = Weight </a:t>
            </a:r>
          </a:p>
          <a:p>
            <a:pPr marL="342900" indent="-342900">
              <a:buFont typeface="+mj-lt"/>
              <a:buAutoNum type="alphaLcParenR"/>
            </a:pPr>
            <a:r>
              <a:rPr lang="en-US" sz="1600" dirty="0"/>
              <a:t>The amount of yearly rainfall and crop yield</a:t>
            </a:r>
          </a:p>
          <a:p>
            <a:pPr marL="0" indent="0">
              <a:buNone/>
            </a:pPr>
            <a:r>
              <a:rPr lang="en-US" sz="1600" i="1" dirty="0">
                <a:solidFill>
                  <a:srgbClr val="FF0000"/>
                </a:solidFill>
              </a:rPr>
              <a:t>X = Amount of yearly rainfall</a:t>
            </a:r>
          </a:p>
          <a:p>
            <a:pPr marL="0" indent="0">
              <a:buNone/>
            </a:pPr>
            <a:r>
              <a:rPr lang="en-US" sz="1600" i="1" dirty="0">
                <a:solidFill>
                  <a:srgbClr val="FF0000"/>
                </a:solidFill>
              </a:rPr>
              <a:t>Y = Crop yield</a:t>
            </a:r>
            <a:r>
              <a:rPr lang="en-US" sz="1600" i="1" dirty="0">
                <a:solidFill>
                  <a:srgbClr val="7030A0"/>
                </a:solidFill>
              </a:rPr>
              <a:t> → This definitely depends on the amount yearly </a:t>
            </a:r>
            <a:r>
              <a:rPr lang="en-US" sz="1600" i="1" dirty="0" err="1">
                <a:solidFill>
                  <a:srgbClr val="7030A0"/>
                </a:solidFill>
              </a:rPr>
              <a:t>rainfull</a:t>
            </a:r>
            <a:r>
              <a:rPr lang="en-US" sz="1600" i="1" dirty="0">
                <a:solidFill>
                  <a:srgbClr val="7030A0"/>
                </a:solidFill>
              </a:rPr>
              <a:t>, so it would be on the Y-axis</a:t>
            </a:r>
            <a:endParaRPr lang="en-US" sz="1600" i="1" dirty="0">
              <a:solidFill>
                <a:srgbClr val="FF0000"/>
              </a:solidFill>
            </a:endParaRPr>
          </a:p>
          <a:p>
            <a:pPr marL="342900" indent="-342900">
              <a:buFont typeface="+mj-lt"/>
              <a:buAutoNum type="alphaLcParenR"/>
            </a:pPr>
            <a:r>
              <a:rPr lang="en-US" sz="1600" dirty="0"/>
              <a:t>A student’s math SAT score and the verbal SAT score</a:t>
            </a:r>
          </a:p>
          <a:p>
            <a:pPr marL="0" indent="0">
              <a:buNone/>
            </a:pPr>
            <a:r>
              <a:rPr lang="en-US" sz="1600" i="1" dirty="0">
                <a:solidFill>
                  <a:srgbClr val="FF0000"/>
                </a:solidFill>
              </a:rPr>
              <a:t>X = either or</a:t>
            </a:r>
          </a:p>
          <a:p>
            <a:pPr marL="0" indent="0">
              <a:buNone/>
            </a:pPr>
            <a:r>
              <a:rPr lang="en-US" sz="1600" i="1" dirty="0">
                <a:solidFill>
                  <a:srgbClr val="FF0000"/>
                </a:solidFill>
              </a:rPr>
              <a:t>Y = the other one</a:t>
            </a:r>
          </a:p>
          <a:p>
            <a:pPr marL="0" indent="0">
              <a:buNone/>
            </a:pPr>
            <a:r>
              <a:rPr lang="en-US" sz="1600" i="1" dirty="0">
                <a:solidFill>
                  <a:srgbClr val="7030A0"/>
                </a:solidFill>
              </a:rPr>
              <a:t>For this one there is no clear explanatory vs response. Can’t really say that math score depends on verbal score or vice versa.</a:t>
            </a:r>
          </a:p>
          <a:p>
            <a:pPr marL="0" indent="0">
              <a:buNone/>
            </a:pPr>
            <a:r>
              <a:rPr lang="en-US" sz="1600" i="1" dirty="0">
                <a:solidFill>
                  <a:srgbClr val="7030A0"/>
                </a:solidFill>
              </a:rPr>
              <a:t>So we can choose which goes where, both would be correct</a:t>
            </a:r>
          </a:p>
        </p:txBody>
      </p:sp>
    </p:spTree>
    <p:extLst>
      <p:ext uri="{BB962C8B-B14F-4D97-AF65-F5344CB8AC3E}">
        <p14:creationId xmlns:p14="http://schemas.microsoft.com/office/powerpoint/2010/main" val="23594887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#25</a:t>
            </a:r>
          </a:p>
        </p:txBody>
      </p:sp>
      <p:sp>
        <p:nvSpPr>
          <p:cNvPr id="3" name="Content Placeholder 2"/>
          <p:cNvSpPr>
            <a:spLocks noGrp="1"/>
          </p:cNvSpPr>
          <p:nvPr>
            <p:ph idx="1"/>
          </p:nvPr>
        </p:nvSpPr>
        <p:spPr>
          <a:xfrm>
            <a:off x="1981200" y="1600202"/>
            <a:ext cx="8229600" cy="2743199"/>
          </a:xfrm>
        </p:spPr>
        <p:txBody>
          <a:bodyPr>
            <a:normAutofit fontScale="92500" lnSpcReduction="10000"/>
          </a:bodyPr>
          <a:lstStyle/>
          <a:p>
            <a:pPr marL="0" indent="0">
              <a:buNone/>
            </a:pPr>
            <a:r>
              <a:rPr lang="en-US" dirty="0"/>
              <a:t>Which of the scatterplots show:</a:t>
            </a:r>
          </a:p>
          <a:p>
            <a:pPr marL="514350" indent="-514350">
              <a:buFont typeface="+mj-lt"/>
              <a:buAutoNum type="alphaLcParenR"/>
            </a:pPr>
            <a:r>
              <a:rPr lang="en-US" dirty="0"/>
              <a:t>Little or no association?</a:t>
            </a:r>
          </a:p>
          <a:p>
            <a:pPr marL="514350" indent="-514350">
              <a:buFont typeface="+mj-lt"/>
              <a:buAutoNum type="alphaLcParenR"/>
            </a:pPr>
            <a:r>
              <a:rPr lang="en-US" dirty="0"/>
              <a:t>A negative association?</a:t>
            </a:r>
          </a:p>
          <a:p>
            <a:pPr marL="514350" indent="-514350">
              <a:buFont typeface="+mj-lt"/>
              <a:buAutoNum type="alphaLcParenR"/>
            </a:pPr>
            <a:r>
              <a:rPr lang="en-US" dirty="0"/>
              <a:t>A linear association?</a:t>
            </a:r>
          </a:p>
          <a:p>
            <a:pPr marL="514350" indent="-514350">
              <a:buFont typeface="+mj-lt"/>
              <a:buAutoNum type="alphaLcParenR"/>
            </a:pPr>
            <a:r>
              <a:rPr lang="en-US" dirty="0"/>
              <a:t>A moderately strong association?</a:t>
            </a:r>
          </a:p>
          <a:p>
            <a:pPr marL="514350" indent="-514350">
              <a:buFont typeface="+mj-lt"/>
              <a:buAutoNum type="alphaLcParenR"/>
            </a:pPr>
            <a:r>
              <a:rPr lang="en-US" dirty="0"/>
              <a:t>A very strong association?</a:t>
            </a:r>
          </a:p>
        </p:txBody>
      </p:sp>
      <p:pic>
        <p:nvPicPr>
          <p:cNvPr id="4" name="Picture 3" descr="The first scatterplot shows points that are closely cluster and values decrease as x increases.  The second scatterplot shows a wide, cloud-like scatter of points." title="Two more scatterplots"/>
          <p:cNvPicPr>
            <a:picLocks noChangeAspect="1"/>
          </p:cNvPicPr>
          <p:nvPr/>
        </p:nvPicPr>
        <p:blipFill rotWithShape="1">
          <a:blip r:embed="rId3">
            <a:extLst>
              <a:ext uri="{28A0092B-C50C-407E-A947-70E740481C1C}">
                <a14:useLocalDpi xmlns:a14="http://schemas.microsoft.com/office/drawing/2010/main" val="0"/>
              </a:ext>
            </a:extLst>
          </a:blip>
          <a:srcRect t="50000"/>
          <a:stretch/>
        </p:blipFill>
        <p:spPr>
          <a:xfrm>
            <a:off x="6147665" y="4646991"/>
            <a:ext cx="4101720" cy="1774783"/>
          </a:xfrm>
          <a:prstGeom prst="rect">
            <a:avLst/>
          </a:prstGeom>
        </p:spPr>
      </p:pic>
      <p:pic>
        <p:nvPicPr>
          <p:cNvPr id="5" name="Picture 4" descr="The first scatterplot has a downward u-shaped curve.  The second scatterplot increases as the x-values increase." title="Two scatterplots"/>
          <p:cNvPicPr>
            <a:picLocks noChangeAspect="1"/>
          </p:cNvPicPr>
          <p:nvPr/>
        </p:nvPicPr>
        <p:blipFill rotWithShape="1">
          <a:blip r:embed="rId3">
            <a:extLst>
              <a:ext uri="{28A0092B-C50C-407E-A947-70E740481C1C}">
                <a14:useLocalDpi xmlns:a14="http://schemas.microsoft.com/office/drawing/2010/main" val="0"/>
              </a:ext>
            </a:extLst>
          </a:blip>
          <a:srcRect b="47728"/>
          <a:stretch/>
        </p:blipFill>
        <p:spPr>
          <a:xfrm>
            <a:off x="2133600" y="4646991"/>
            <a:ext cx="3886200" cy="1757939"/>
          </a:xfrm>
          <a:prstGeom prst="rect">
            <a:avLst/>
          </a:prstGeom>
        </p:spPr>
      </p:pic>
    </p:spTree>
    <p:custDataLst>
      <p:tags r:id="rId1"/>
    </p:custDataLst>
    <p:extLst>
      <p:ext uri="{BB962C8B-B14F-4D97-AF65-F5344CB8AC3E}">
        <p14:creationId xmlns:p14="http://schemas.microsoft.com/office/powerpoint/2010/main" val="22535012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#25 Solution</a:t>
            </a:r>
          </a:p>
        </p:txBody>
      </p:sp>
      <p:sp>
        <p:nvSpPr>
          <p:cNvPr id="3" name="Content Placeholder 2"/>
          <p:cNvSpPr>
            <a:spLocks noGrp="1"/>
          </p:cNvSpPr>
          <p:nvPr>
            <p:ph idx="1"/>
          </p:nvPr>
        </p:nvSpPr>
        <p:spPr>
          <a:xfrm>
            <a:off x="1981200" y="1600202"/>
            <a:ext cx="8229600" cy="2743199"/>
          </a:xfrm>
        </p:spPr>
        <p:txBody>
          <a:bodyPr>
            <a:normAutofit fontScale="92500" lnSpcReduction="10000"/>
          </a:bodyPr>
          <a:lstStyle/>
          <a:p>
            <a:pPr marL="0" indent="0">
              <a:buNone/>
            </a:pPr>
            <a:r>
              <a:rPr lang="en-US" dirty="0"/>
              <a:t>Which of the scatterplots show:</a:t>
            </a:r>
          </a:p>
          <a:p>
            <a:pPr marL="514350" indent="-514350">
              <a:buFont typeface="+mj-lt"/>
              <a:buAutoNum type="alphaLcParenR"/>
            </a:pPr>
            <a:r>
              <a:rPr lang="en-US" dirty="0"/>
              <a:t>Little or no association?  </a:t>
            </a:r>
            <a:r>
              <a:rPr lang="en-US" b="1" dirty="0">
                <a:solidFill>
                  <a:srgbClr val="C00000"/>
                </a:solidFill>
              </a:rPr>
              <a:t>none</a:t>
            </a:r>
          </a:p>
          <a:p>
            <a:pPr marL="514350" indent="-514350">
              <a:buFont typeface="+mj-lt"/>
              <a:buAutoNum type="alphaLcParenR"/>
            </a:pPr>
            <a:r>
              <a:rPr lang="en-US" dirty="0"/>
              <a:t>A negative association?  </a:t>
            </a:r>
            <a:r>
              <a:rPr lang="en-US" b="1" dirty="0">
                <a:solidFill>
                  <a:srgbClr val="C00000"/>
                </a:solidFill>
              </a:rPr>
              <a:t>3 and 4</a:t>
            </a:r>
          </a:p>
          <a:p>
            <a:pPr marL="514350" indent="-514350">
              <a:buFont typeface="+mj-lt"/>
              <a:buAutoNum type="alphaLcParenR"/>
            </a:pPr>
            <a:r>
              <a:rPr lang="en-US" dirty="0"/>
              <a:t>A linear association?  </a:t>
            </a:r>
            <a:r>
              <a:rPr lang="en-US" b="1" dirty="0">
                <a:solidFill>
                  <a:srgbClr val="C00000"/>
                </a:solidFill>
              </a:rPr>
              <a:t>2, 3, and 4</a:t>
            </a:r>
          </a:p>
          <a:p>
            <a:pPr marL="514350" indent="-514350">
              <a:buFont typeface="+mj-lt"/>
              <a:buAutoNum type="alphaLcParenR"/>
            </a:pPr>
            <a:r>
              <a:rPr lang="en-US" dirty="0"/>
              <a:t>A moderately strong association? </a:t>
            </a:r>
            <a:r>
              <a:rPr lang="en-US" b="1" dirty="0">
                <a:solidFill>
                  <a:srgbClr val="C00000"/>
                </a:solidFill>
              </a:rPr>
              <a:t>2 and 4</a:t>
            </a:r>
          </a:p>
          <a:p>
            <a:pPr marL="514350" indent="-514350">
              <a:buFont typeface="+mj-lt"/>
              <a:buAutoNum type="alphaLcParenR"/>
            </a:pPr>
            <a:r>
              <a:rPr lang="en-US" dirty="0"/>
              <a:t>A very strong association? </a:t>
            </a:r>
            <a:r>
              <a:rPr lang="en-US" b="1" dirty="0">
                <a:solidFill>
                  <a:srgbClr val="C00000"/>
                </a:solidFill>
              </a:rPr>
              <a:t>1 and 3</a:t>
            </a:r>
          </a:p>
        </p:txBody>
      </p:sp>
      <p:pic>
        <p:nvPicPr>
          <p:cNvPr id="4" name="Picture 3" descr="The first scatterplot shows points that are closely cluster and values decrease as x increases.  The second scatterplot shows a wide, cloud-like scatter of points." title="Two more scatterplots"/>
          <p:cNvPicPr>
            <a:picLocks noChangeAspect="1"/>
          </p:cNvPicPr>
          <p:nvPr/>
        </p:nvPicPr>
        <p:blipFill rotWithShape="1">
          <a:blip r:embed="rId3">
            <a:extLst>
              <a:ext uri="{28A0092B-C50C-407E-A947-70E740481C1C}">
                <a14:useLocalDpi xmlns:a14="http://schemas.microsoft.com/office/drawing/2010/main" val="0"/>
              </a:ext>
            </a:extLst>
          </a:blip>
          <a:srcRect t="50000"/>
          <a:stretch/>
        </p:blipFill>
        <p:spPr>
          <a:xfrm>
            <a:off x="6147665" y="4646991"/>
            <a:ext cx="4101720" cy="1774783"/>
          </a:xfrm>
          <a:prstGeom prst="rect">
            <a:avLst/>
          </a:prstGeom>
        </p:spPr>
      </p:pic>
      <p:pic>
        <p:nvPicPr>
          <p:cNvPr id="5" name="Picture 4" descr="The first scatterplot has a downward u-shaped curve.  The second scatterplot increases as the x-values increase." title="Two scatterplots"/>
          <p:cNvPicPr>
            <a:picLocks noChangeAspect="1"/>
          </p:cNvPicPr>
          <p:nvPr/>
        </p:nvPicPr>
        <p:blipFill rotWithShape="1">
          <a:blip r:embed="rId3">
            <a:extLst>
              <a:ext uri="{28A0092B-C50C-407E-A947-70E740481C1C}">
                <a14:useLocalDpi xmlns:a14="http://schemas.microsoft.com/office/drawing/2010/main" val="0"/>
              </a:ext>
            </a:extLst>
          </a:blip>
          <a:srcRect b="47728"/>
          <a:stretch/>
        </p:blipFill>
        <p:spPr>
          <a:xfrm>
            <a:off x="2133600" y="4646991"/>
            <a:ext cx="3886200" cy="1757939"/>
          </a:xfrm>
          <a:prstGeom prst="rect">
            <a:avLst/>
          </a:prstGeom>
        </p:spPr>
      </p:pic>
    </p:spTree>
    <p:custDataLst>
      <p:tags r:id="rId1"/>
    </p:custDataLst>
    <p:extLst>
      <p:ext uri="{BB962C8B-B14F-4D97-AF65-F5344CB8AC3E}">
        <p14:creationId xmlns:p14="http://schemas.microsoft.com/office/powerpoint/2010/main" val="17366951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#29</a:t>
            </a:r>
          </a:p>
        </p:txBody>
      </p:sp>
      <p:sp>
        <p:nvSpPr>
          <p:cNvPr id="3" name="Content Placeholder 2"/>
          <p:cNvSpPr>
            <a:spLocks noGrp="1"/>
          </p:cNvSpPr>
          <p:nvPr>
            <p:ph idx="1"/>
          </p:nvPr>
        </p:nvSpPr>
        <p:spPr>
          <a:xfrm>
            <a:off x="1981200" y="1600202"/>
            <a:ext cx="8229600" cy="2743199"/>
          </a:xfrm>
        </p:spPr>
        <p:txBody>
          <a:bodyPr>
            <a:normAutofit lnSpcReduction="10000"/>
          </a:bodyPr>
          <a:lstStyle/>
          <a:p>
            <a:pPr marL="0" indent="0">
              <a:buNone/>
            </a:pPr>
            <a:r>
              <a:rPr lang="en-US" dirty="0"/>
              <a:t>Match the scatterplots to the correlation coefficients.  The calculated correlation coefficients are:</a:t>
            </a:r>
          </a:p>
          <a:p>
            <a:pPr marL="514350" indent="-514350">
              <a:buFont typeface="+mj-lt"/>
              <a:buAutoNum type="alphaLcParenR"/>
            </a:pPr>
            <a:r>
              <a:rPr lang="en-US" dirty="0"/>
              <a:t>-0.923</a:t>
            </a:r>
          </a:p>
          <a:p>
            <a:pPr marL="514350" indent="-514350">
              <a:buFont typeface="+mj-lt"/>
              <a:buAutoNum type="alphaLcParenR"/>
            </a:pPr>
            <a:r>
              <a:rPr lang="en-US" dirty="0"/>
              <a:t>-0.487</a:t>
            </a:r>
          </a:p>
          <a:p>
            <a:pPr marL="514350" indent="-514350">
              <a:buFont typeface="+mj-lt"/>
              <a:buAutoNum type="alphaLcParenR"/>
            </a:pPr>
            <a:r>
              <a:rPr lang="en-US" dirty="0"/>
              <a:t>0.006</a:t>
            </a:r>
          </a:p>
          <a:p>
            <a:pPr marL="514350" indent="-514350">
              <a:buFont typeface="+mj-lt"/>
              <a:buAutoNum type="alphaLcParenR"/>
            </a:pPr>
            <a:r>
              <a:rPr lang="en-US" dirty="0"/>
              <a:t>0.777</a:t>
            </a:r>
          </a:p>
        </p:txBody>
      </p:sp>
      <p:pic>
        <p:nvPicPr>
          <p:cNvPr id="4" name="Picture 3" descr="The first scatterplot shows points that are closely cluster and values decrease as x increases.  The second scatterplot shows a wide, cloud-like scatter of points." title="Two more scatterplots"/>
          <p:cNvPicPr>
            <a:picLocks noChangeAspect="1"/>
          </p:cNvPicPr>
          <p:nvPr/>
        </p:nvPicPr>
        <p:blipFill rotWithShape="1">
          <a:blip r:embed="rId3">
            <a:extLst>
              <a:ext uri="{28A0092B-C50C-407E-A947-70E740481C1C}">
                <a14:useLocalDpi xmlns:a14="http://schemas.microsoft.com/office/drawing/2010/main" val="0"/>
              </a:ext>
            </a:extLst>
          </a:blip>
          <a:srcRect t="50000"/>
          <a:stretch/>
        </p:blipFill>
        <p:spPr>
          <a:xfrm>
            <a:off x="6147665" y="4646991"/>
            <a:ext cx="4101720" cy="1774783"/>
          </a:xfrm>
          <a:prstGeom prst="rect">
            <a:avLst/>
          </a:prstGeom>
        </p:spPr>
      </p:pic>
      <p:pic>
        <p:nvPicPr>
          <p:cNvPr id="5" name="Picture 4" descr="The first scatterplot has a downward u-shaped curve.  The second scatterplot increases as the x-values increase." title="Two scatterplots"/>
          <p:cNvPicPr>
            <a:picLocks noChangeAspect="1"/>
          </p:cNvPicPr>
          <p:nvPr/>
        </p:nvPicPr>
        <p:blipFill rotWithShape="1">
          <a:blip r:embed="rId3">
            <a:extLst>
              <a:ext uri="{28A0092B-C50C-407E-A947-70E740481C1C}">
                <a14:useLocalDpi xmlns:a14="http://schemas.microsoft.com/office/drawing/2010/main" val="0"/>
              </a:ext>
            </a:extLst>
          </a:blip>
          <a:srcRect b="47728"/>
          <a:stretch/>
        </p:blipFill>
        <p:spPr>
          <a:xfrm>
            <a:off x="2133600" y="4646991"/>
            <a:ext cx="3886200" cy="1757939"/>
          </a:xfrm>
          <a:prstGeom prst="rect">
            <a:avLst/>
          </a:prstGeom>
        </p:spPr>
      </p:pic>
    </p:spTree>
    <p:custDataLst>
      <p:tags r:id="rId1"/>
    </p:custDataLst>
    <p:extLst>
      <p:ext uri="{BB962C8B-B14F-4D97-AF65-F5344CB8AC3E}">
        <p14:creationId xmlns:p14="http://schemas.microsoft.com/office/powerpoint/2010/main" val="19459698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#29 Solution</a:t>
            </a:r>
          </a:p>
        </p:txBody>
      </p:sp>
      <p:sp>
        <p:nvSpPr>
          <p:cNvPr id="3" name="Content Placeholder 2"/>
          <p:cNvSpPr>
            <a:spLocks noGrp="1"/>
          </p:cNvSpPr>
          <p:nvPr>
            <p:ph idx="1"/>
          </p:nvPr>
        </p:nvSpPr>
        <p:spPr>
          <a:xfrm>
            <a:off x="1981200" y="1600202"/>
            <a:ext cx="8229600" cy="2743199"/>
          </a:xfrm>
        </p:spPr>
        <p:txBody>
          <a:bodyPr>
            <a:normAutofit lnSpcReduction="10000"/>
          </a:bodyPr>
          <a:lstStyle/>
          <a:p>
            <a:pPr marL="0" indent="0">
              <a:buNone/>
            </a:pPr>
            <a:r>
              <a:rPr lang="en-US" dirty="0"/>
              <a:t>Match the scatterplots to the correlation coefficients.  The calculated correlation coefficients are:</a:t>
            </a:r>
          </a:p>
          <a:p>
            <a:pPr marL="514350" indent="-514350">
              <a:buFont typeface="+mj-lt"/>
              <a:buAutoNum type="alphaLcParenR"/>
            </a:pPr>
            <a:r>
              <a:rPr lang="en-US" dirty="0"/>
              <a:t>-0.923 matches </a:t>
            </a:r>
            <a:r>
              <a:rPr lang="en-US" dirty="0">
                <a:solidFill>
                  <a:srgbClr val="C00000"/>
                </a:solidFill>
              </a:rPr>
              <a:t>Graph 3</a:t>
            </a:r>
          </a:p>
          <a:p>
            <a:pPr marL="514350" indent="-514350">
              <a:buFont typeface="+mj-lt"/>
              <a:buAutoNum type="alphaLcParenR"/>
            </a:pPr>
            <a:r>
              <a:rPr lang="en-US" dirty="0"/>
              <a:t>-0.487 matches </a:t>
            </a:r>
            <a:r>
              <a:rPr lang="en-US" dirty="0">
                <a:solidFill>
                  <a:srgbClr val="C00000"/>
                </a:solidFill>
              </a:rPr>
              <a:t>Graph 4</a:t>
            </a:r>
          </a:p>
          <a:p>
            <a:pPr marL="514350" indent="-514350">
              <a:buFont typeface="+mj-lt"/>
              <a:buAutoNum type="alphaLcParenR"/>
            </a:pPr>
            <a:r>
              <a:rPr lang="en-US" dirty="0"/>
              <a:t>0.006 matches </a:t>
            </a:r>
            <a:r>
              <a:rPr lang="en-US" dirty="0">
                <a:solidFill>
                  <a:srgbClr val="C00000"/>
                </a:solidFill>
              </a:rPr>
              <a:t>Graph 1</a:t>
            </a:r>
          </a:p>
          <a:p>
            <a:pPr marL="514350" indent="-514350">
              <a:buFont typeface="+mj-lt"/>
              <a:buAutoNum type="alphaLcParenR"/>
            </a:pPr>
            <a:r>
              <a:rPr lang="en-US" dirty="0"/>
              <a:t>0.777 matches </a:t>
            </a:r>
            <a:r>
              <a:rPr lang="en-US" dirty="0">
                <a:solidFill>
                  <a:srgbClr val="C00000"/>
                </a:solidFill>
              </a:rPr>
              <a:t>Graph 2</a:t>
            </a:r>
          </a:p>
        </p:txBody>
      </p:sp>
      <p:pic>
        <p:nvPicPr>
          <p:cNvPr id="4" name="Picture 3" descr="The first scatterplot shows points that are closely cluster and values decrease as x increases.  The second scatterplot shows a wide, cloud-like scatter of points." title="Two more scatterplots"/>
          <p:cNvPicPr>
            <a:picLocks noChangeAspect="1"/>
          </p:cNvPicPr>
          <p:nvPr/>
        </p:nvPicPr>
        <p:blipFill rotWithShape="1">
          <a:blip r:embed="rId3">
            <a:extLst>
              <a:ext uri="{28A0092B-C50C-407E-A947-70E740481C1C}">
                <a14:useLocalDpi xmlns:a14="http://schemas.microsoft.com/office/drawing/2010/main" val="0"/>
              </a:ext>
            </a:extLst>
          </a:blip>
          <a:srcRect t="50000"/>
          <a:stretch/>
        </p:blipFill>
        <p:spPr>
          <a:xfrm>
            <a:off x="6147665" y="4646991"/>
            <a:ext cx="4101720" cy="1774783"/>
          </a:xfrm>
          <a:prstGeom prst="rect">
            <a:avLst/>
          </a:prstGeom>
        </p:spPr>
      </p:pic>
      <p:pic>
        <p:nvPicPr>
          <p:cNvPr id="5" name="Picture 4" descr="The first scatterplot has a downward u-shaped curve.  The second scatterplot increases as the x-values increase." title="Two scatterplots"/>
          <p:cNvPicPr>
            <a:picLocks noChangeAspect="1"/>
          </p:cNvPicPr>
          <p:nvPr/>
        </p:nvPicPr>
        <p:blipFill rotWithShape="1">
          <a:blip r:embed="rId3">
            <a:extLst>
              <a:ext uri="{28A0092B-C50C-407E-A947-70E740481C1C}">
                <a14:useLocalDpi xmlns:a14="http://schemas.microsoft.com/office/drawing/2010/main" val="0"/>
              </a:ext>
            </a:extLst>
          </a:blip>
          <a:srcRect b="47728"/>
          <a:stretch/>
        </p:blipFill>
        <p:spPr>
          <a:xfrm>
            <a:off x="2133600" y="4646991"/>
            <a:ext cx="3886200" cy="1757939"/>
          </a:xfrm>
          <a:prstGeom prst="rect">
            <a:avLst/>
          </a:prstGeom>
        </p:spPr>
      </p:pic>
    </p:spTree>
    <p:custDataLst>
      <p:tags r:id="rId1"/>
    </p:custDataLst>
    <p:extLst>
      <p:ext uri="{BB962C8B-B14F-4D97-AF65-F5344CB8AC3E}">
        <p14:creationId xmlns:p14="http://schemas.microsoft.com/office/powerpoint/2010/main" val="3669850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31757-E420-8F69-B0F6-DD69F8B16E8B}"/>
              </a:ext>
            </a:extLst>
          </p:cNvPr>
          <p:cNvSpPr>
            <a:spLocks noGrp="1"/>
          </p:cNvSpPr>
          <p:nvPr>
            <p:ph type="title"/>
          </p:nvPr>
        </p:nvSpPr>
        <p:spPr>
          <a:xfrm>
            <a:off x="427893" y="-162414"/>
            <a:ext cx="10515600" cy="1325563"/>
          </a:xfrm>
        </p:spPr>
        <p:txBody>
          <a:bodyPr/>
          <a:lstStyle/>
          <a:p>
            <a:r>
              <a:rPr lang="en-US" dirty="0"/>
              <a:t>Interpreting Scatterplots</a:t>
            </a:r>
          </a:p>
        </p:txBody>
      </p:sp>
      <p:sp>
        <p:nvSpPr>
          <p:cNvPr id="3" name="Content Placeholder 2">
            <a:extLst>
              <a:ext uri="{FF2B5EF4-FFF2-40B4-BE49-F238E27FC236}">
                <a16:creationId xmlns:a16="http://schemas.microsoft.com/office/drawing/2014/main" id="{2A207BE8-F2DB-BC13-C32E-E855056CB45D}"/>
              </a:ext>
            </a:extLst>
          </p:cNvPr>
          <p:cNvSpPr>
            <a:spLocks noGrp="1"/>
          </p:cNvSpPr>
          <p:nvPr>
            <p:ph idx="1"/>
          </p:nvPr>
        </p:nvSpPr>
        <p:spPr>
          <a:xfrm>
            <a:off x="709247" y="1438763"/>
            <a:ext cx="10515600" cy="4351338"/>
          </a:xfrm>
        </p:spPr>
        <p:txBody>
          <a:bodyPr>
            <a:normAutofit/>
          </a:bodyPr>
          <a:lstStyle/>
          <a:p>
            <a:pPr marL="0" indent="0">
              <a:buNone/>
            </a:pPr>
            <a:r>
              <a:rPr lang="en-US" sz="1800" dirty="0"/>
              <a:t>Just like there was a specific way we describe the SOCS of histogram for example, there are certain aspects that we look for when interpreting the relationship between two variables in a scatterplot.</a:t>
            </a:r>
          </a:p>
          <a:p>
            <a:endParaRPr lang="en-US" sz="1800" dirty="0"/>
          </a:p>
          <a:p>
            <a:pPr marL="0" indent="0">
              <a:buNone/>
            </a:pPr>
            <a:r>
              <a:rPr lang="en-US" sz="1800" u="sng" dirty="0"/>
              <a:t>Overall Patter of a Scatterplot</a:t>
            </a:r>
          </a:p>
          <a:p>
            <a:r>
              <a:rPr lang="en-US" sz="1800" dirty="0"/>
              <a:t>We can describe the overall pattern of a scatterplot by looking at four characteristics:</a:t>
            </a:r>
          </a:p>
          <a:p>
            <a:pPr marL="800100" lvl="1" indent="-342900">
              <a:buFont typeface="+mj-lt"/>
              <a:buAutoNum type="arabicParenR"/>
            </a:pPr>
            <a:r>
              <a:rPr lang="en-US" sz="1800" dirty="0"/>
              <a:t>Form</a:t>
            </a:r>
          </a:p>
          <a:p>
            <a:pPr marL="800100" lvl="1" indent="-342900">
              <a:buFont typeface="+mj-lt"/>
              <a:buAutoNum type="arabicParenR"/>
            </a:pPr>
            <a:r>
              <a:rPr lang="en-US" sz="1800" dirty="0"/>
              <a:t>Direction</a:t>
            </a:r>
          </a:p>
          <a:p>
            <a:pPr marL="800100" lvl="1" indent="-342900">
              <a:buFont typeface="+mj-lt"/>
              <a:buAutoNum type="arabicParenR"/>
            </a:pPr>
            <a:r>
              <a:rPr lang="en-US" sz="1800" dirty="0"/>
              <a:t>Strength</a:t>
            </a:r>
          </a:p>
          <a:p>
            <a:pPr marL="800100" lvl="1" indent="-342900">
              <a:buFont typeface="+mj-lt"/>
              <a:buAutoNum type="arabicParenR"/>
            </a:pPr>
            <a:r>
              <a:rPr lang="en-US" sz="1800" dirty="0"/>
              <a:t>Outliers</a:t>
            </a:r>
          </a:p>
          <a:p>
            <a:pPr marL="800100" lvl="1" indent="-342900">
              <a:buFont typeface="+mj-lt"/>
              <a:buAutoNum type="arabicParenR"/>
            </a:pPr>
            <a:endParaRPr lang="en-US" sz="1800" dirty="0"/>
          </a:p>
          <a:p>
            <a:endParaRPr lang="en-US" sz="1800" dirty="0"/>
          </a:p>
        </p:txBody>
      </p:sp>
    </p:spTree>
    <p:extLst>
      <p:ext uri="{BB962C8B-B14F-4D97-AF65-F5344CB8AC3E}">
        <p14:creationId xmlns:p14="http://schemas.microsoft.com/office/powerpoint/2010/main" val="718147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0ACCB-7696-FC6E-CD1E-0CB112261239}"/>
              </a:ext>
            </a:extLst>
          </p:cNvPr>
          <p:cNvSpPr>
            <a:spLocks noGrp="1"/>
          </p:cNvSpPr>
          <p:nvPr>
            <p:ph type="title"/>
          </p:nvPr>
        </p:nvSpPr>
        <p:spPr>
          <a:xfrm>
            <a:off x="332066" y="-138967"/>
            <a:ext cx="10515600" cy="1325563"/>
          </a:xfrm>
        </p:spPr>
        <p:txBody>
          <a:bodyPr/>
          <a:lstStyle/>
          <a:p>
            <a:r>
              <a:rPr lang="en-US" dirty="0"/>
              <a:t>Form</a:t>
            </a:r>
          </a:p>
        </p:txBody>
      </p:sp>
      <p:sp>
        <p:nvSpPr>
          <p:cNvPr id="3" name="Content Placeholder 2">
            <a:extLst>
              <a:ext uri="{FF2B5EF4-FFF2-40B4-BE49-F238E27FC236}">
                <a16:creationId xmlns:a16="http://schemas.microsoft.com/office/drawing/2014/main" id="{6DCBABFD-6331-7BD2-EBA1-57D22E9E102D}"/>
              </a:ext>
            </a:extLst>
          </p:cNvPr>
          <p:cNvSpPr>
            <a:spLocks noGrp="1"/>
          </p:cNvSpPr>
          <p:nvPr>
            <p:ph idx="1"/>
          </p:nvPr>
        </p:nvSpPr>
        <p:spPr>
          <a:xfrm>
            <a:off x="432733" y="1186596"/>
            <a:ext cx="11326533" cy="5237650"/>
          </a:xfrm>
        </p:spPr>
        <p:txBody>
          <a:bodyPr>
            <a:noAutofit/>
          </a:bodyPr>
          <a:lstStyle/>
          <a:p>
            <a:pPr marL="0" indent="0">
              <a:buNone/>
            </a:pPr>
            <a:r>
              <a:rPr lang="en-US" sz="2000" u="sng" dirty="0"/>
              <a:t>Form</a:t>
            </a:r>
          </a:p>
          <a:p>
            <a:r>
              <a:rPr lang="en-US" sz="1400" dirty="0"/>
              <a:t>This refers to the pattern of the dots</a:t>
            </a:r>
          </a:p>
          <a:p>
            <a:r>
              <a:rPr lang="en-US" sz="1400" dirty="0"/>
              <a:t>Or we can think about it as the “best” type of line that we could draw to the data, if any</a:t>
            </a:r>
          </a:p>
          <a:p>
            <a:pPr lvl="1"/>
            <a:r>
              <a:rPr lang="en-US" sz="1400" dirty="0"/>
              <a:t>Imagine trying to </a:t>
            </a:r>
            <a:r>
              <a:rPr lang="en-US" sz="1400" u="sng" dirty="0"/>
              <a:t>draw a line</a:t>
            </a:r>
            <a:r>
              <a:rPr lang="en-US" sz="1400" dirty="0"/>
              <a:t> that tries to go </a:t>
            </a:r>
            <a:r>
              <a:rPr lang="en-US" sz="1400" u="sng" dirty="0"/>
              <a:t>through the middle</a:t>
            </a:r>
            <a:r>
              <a:rPr lang="en-US" sz="1400" dirty="0"/>
              <a:t> of all the data as best as possible, and maybe </a:t>
            </a:r>
            <a:r>
              <a:rPr lang="en-US" sz="1400" u="sng" dirty="0"/>
              <a:t>“bands” that surround the data</a:t>
            </a:r>
          </a:p>
          <a:p>
            <a:r>
              <a:rPr lang="en-US" sz="1400" dirty="0"/>
              <a:t>It might not be super clear every time, so we are just looking in general!</a:t>
            </a:r>
          </a:p>
          <a:p>
            <a:pPr marL="0" indent="0">
              <a:buNone/>
            </a:pPr>
            <a:endParaRPr lang="en-US" sz="1400" dirty="0"/>
          </a:p>
          <a:p>
            <a:r>
              <a:rPr lang="en-US" sz="1400" i="1" dirty="0"/>
              <a:t>Remember, we are trying to describe the relationship between our two variables, this is the GOAL!</a:t>
            </a:r>
          </a:p>
          <a:p>
            <a:pPr lvl="1"/>
            <a:endParaRPr lang="en-US" sz="1400" dirty="0"/>
          </a:p>
          <a:p>
            <a:r>
              <a:rPr lang="en-US" sz="1400" dirty="0"/>
              <a:t>There are three types of forms we will consider:</a:t>
            </a:r>
          </a:p>
          <a:p>
            <a:endParaRPr lang="en-US" sz="1400" dirty="0"/>
          </a:p>
          <a:p>
            <a:pPr marL="0" indent="0">
              <a:buNone/>
            </a:pPr>
            <a:r>
              <a:rPr lang="en-US" sz="1400" b="1" dirty="0"/>
              <a:t>Linear</a:t>
            </a:r>
          </a:p>
          <a:p>
            <a:pPr lvl="1"/>
            <a:r>
              <a:rPr lang="en-US" sz="1400" dirty="0"/>
              <a:t>Points are following a general linear trend  → Straight line</a:t>
            </a:r>
            <a:endParaRPr lang="en-US" sz="1400" b="1" dirty="0"/>
          </a:p>
          <a:p>
            <a:pPr lvl="1"/>
            <a:r>
              <a:rPr lang="en-US" sz="1400" dirty="0"/>
              <a:t>Note that it won’t be perfect, but a general linear trend is what we are looking for here</a:t>
            </a:r>
          </a:p>
          <a:p>
            <a:pPr lvl="1"/>
            <a:r>
              <a:rPr lang="en-US" sz="1400" dirty="0"/>
              <a:t>A linear relationship occurs quite frequently in the real world</a:t>
            </a:r>
          </a:p>
          <a:p>
            <a:pPr marL="0" indent="0">
              <a:buNone/>
            </a:pPr>
            <a:r>
              <a:rPr lang="en-US" sz="1400" b="1" dirty="0"/>
              <a:t>Curved</a:t>
            </a:r>
          </a:p>
          <a:p>
            <a:pPr lvl="1"/>
            <a:r>
              <a:rPr lang="en-US" sz="1400" dirty="0"/>
              <a:t>Points are showing some evidence of curvature</a:t>
            </a:r>
          </a:p>
          <a:p>
            <a:pPr lvl="1"/>
            <a:r>
              <a:rPr lang="en-US" sz="1400" dirty="0"/>
              <a:t>NOT a straight line → Any type of CLEAR curvature in the “best” line we could</a:t>
            </a:r>
          </a:p>
          <a:p>
            <a:pPr marL="0" indent="0">
              <a:buNone/>
            </a:pPr>
            <a:r>
              <a:rPr lang="en-US" sz="1400" b="1" dirty="0"/>
              <a:t>Random scatter</a:t>
            </a:r>
          </a:p>
          <a:p>
            <a:pPr lvl="1"/>
            <a:r>
              <a:rPr lang="en-US" sz="1400" dirty="0"/>
              <a:t>There really is no pattern, points are just scattered about randomly </a:t>
            </a:r>
            <a:r>
              <a:rPr lang="en-US" sz="1400" dirty="0" err="1"/>
              <a:t>kinda</a:t>
            </a:r>
            <a:r>
              <a:rPr lang="en-US" sz="1400" dirty="0"/>
              <a:t> like a cloud of points</a:t>
            </a:r>
          </a:p>
        </p:txBody>
      </p:sp>
      <p:pic>
        <p:nvPicPr>
          <p:cNvPr id="4" name="Picture 3">
            <a:extLst>
              <a:ext uri="{FF2B5EF4-FFF2-40B4-BE49-F238E27FC236}">
                <a16:creationId xmlns:a16="http://schemas.microsoft.com/office/drawing/2014/main" id="{B8DC2997-1858-4BE4-5D07-95DBE2FE53C1}"/>
              </a:ext>
            </a:extLst>
          </p:cNvPr>
          <p:cNvPicPr>
            <a:picLocks noChangeAspect="1"/>
          </p:cNvPicPr>
          <p:nvPr/>
        </p:nvPicPr>
        <p:blipFill>
          <a:blip r:embed="rId2"/>
          <a:stretch>
            <a:fillRect/>
          </a:stretch>
        </p:blipFill>
        <p:spPr>
          <a:xfrm>
            <a:off x="8573625" y="3254078"/>
            <a:ext cx="3286308" cy="2279214"/>
          </a:xfrm>
          <a:prstGeom prst="rect">
            <a:avLst/>
          </a:prstGeom>
        </p:spPr>
      </p:pic>
    </p:spTree>
    <p:extLst>
      <p:ext uri="{BB962C8B-B14F-4D97-AF65-F5344CB8AC3E}">
        <p14:creationId xmlns:p14="http://schemas.microsoft.com/office/powerpoint/2010/main" val="87224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F7C55-B236-366C-CC88-4F99A600ECF8}"/>
              </a:ext>
            </a:extLst>
          </p:cNvPr>
          <p:cNvSpPr>
            <a:spLocks noGrp="1"/>
          </p:cNvSpPr>
          <p:nvPr>
            <p:ph type="title"/>
          </p:nvPr>
        </p:nvSpPr>
        <p:spPr>
          <a:xfrm>
            <a:off x="550004" y="-391918"/>
            <a:ext cx="10515600" cy="1325563"/>
          </a:xfrm>
        </p:spPr>
        <p:txBody>
          <a:bodyPr/>
          <a:lstStyle/>
          <a:p>
            <a:r>
              <a:rPr lang="en-US" dirty="0"/>
              <a:t>LCQ: Form</a:t>
            </a:r>
          </a:p>
        </p:txBody>
      </p:sp>
      <p:sp>
        <p:nvSpPr>
          <p:cNvPr id="3" name="Content Placeholder 2">
            <a:extLst>
              <a:ext uri="{FF2B5EF4-FFF2-40B4-BE49-F238E27FC236}">
                <a16:creationId xmlns:a16="http://schemas.microsoft.com/office/drawing/2014/main" id="{1C9BAFE2-493F-CCD3-9503-FF2AA9712DED}"/>
              </a:ext>
            </a:extLst>
          </p:cNvPr>
          <p:cNvSpPr>
            <a:spLocks noGrp="1"/>
          </p:cNvSpPr>
          <p:nvPr>
            <p:ph idx="1"/>
          </p:nvPr>
        </p:nvSpPr>
        <p:spPr>
          <a:xfrm>
            <a:off x="550004" y="752059"/>
            <a:ext cx="10515600" cy="4351338"/>
          </a:xfrm>
        </p:spPr>
        <p:txBody>
          <a:bodyPr>
            <a:normAutofit/>
          </a:bodyPr>
          <a:lstStyle/>
          <a:p>
            <a:pPr marL="0" indent="0">
              <a:buNone/>
            </a:pPr>
            <a:r>
              <a:rPr lang="en-US" sz="1800" b="1" dirty="0"/>
              <a:t>Problem</a:t>
            </a:r>
            <a:r>
              <a:rPr lang="en-US" sz="1800" dirty="0"/>
              <a:t>: Determine the </a:t>
            </a:r>
            <a:r>
              <a:rPr lang="en-US" sz="1800" u="sng" dirty="0"/>
              <a:t>form</a:t>
            </a:r>
            <a:r>
              <a:rPr lang="en-US" sz="1800" dirty="0"/>
              <a:t> for each of the following scatterplots.</a:t>
            </a:r>
          </a:p>
        </p:txBody>
      </p:sp>
      <p:grpSp>
        <p:nvGrpSpPr>
          <p:cNvPr id="20" name="Group 19">
            <a:extLst>
              <a:ext uri="{FF2B5EF4-FFF2-40B4-BE49-F238E27FC236}">
                <a16:creationId xmlns:a16="http://schemas.microsoft.com/office/drawing/2014/main" id="{F79EAE21-2F36-2BE5-68B6-D9A9801EA883}"/>
              </a:ext>
            </a:extLst>
          </p:cNvPr>
          <p:cNvGrpSpPr/>
          <p:nvPr/>
        </p:nvGrpSpPr>
        <p:grpSpPr>
          <a:xfrm>
            <a:off x="554834" y="1159465"/>
            <a:ext cx="1706747" cy="5293446"/>
            <a:chOff x="607833" y="1374909"/>
            <a:chExt cx="1706747" cy="5293446"/>
          </a:xfrm>
        </p:grpSpPr>
        <p:pic>
          <p:nvPicPr>
            <p:cNvPr id="9" name="Picture 8">
              <a:extLst>
                <a:ext uri="{FF2B5EF4-FFF2-40B4-BE49-F238E27FC236}">
                  <a16:creationId xmlns:a16="http://schemas.microsoft.com/office/drawing/2014/main" id="{EFD35328-45B6-40E6-4A61-860743566D97}"/>
                </a:ext>
              </a:extLst>
            </p:cNvPr>
            <p:cNvPicPr>
              <a:picLocks noChangeAspect="1"/>
            </p:cNvPicPr>
            <p:nvPr/>
          </p:nvPicPr>
          <p:blipFill>
            <a:blip r:embed="rId2"/>
            <a:stretch>
              <a:fillRect/>
            </a:stretch>
          </p:blipFill>
          <p:spPr>
            <a:xfrm>
              <a:off x="617145" y="1374909"/>
              <a:ext cx="1697435" cy="1555982"/>
            </a:xfrm>
            <a:prstGeom prst="rect">
              <a:avLst/>
            </a:prstGeom>
          </p:spPr>
        </p:pic>
        <p:pic>
          <p:nvPicPr>
            <p:cNvPr id="11" name="Picture 10">
              <a:extLst>
                <a:ext uri="{FF2B5EF4-FFF2-40B4-BE49-F238E27FC236}">
                  <a16:creationId xmlns:a16="http://schemas.microsoft.com/office/drawing/2014/main" id="{F8C320C0-C3D2-7F38-FBE5-6297A429F8CB}"/>
                </a:ext>
              </a:extLst>
            </p:cNvPr>
            <p:cNvPicPr>
              <a:picLocks noChangeAspect="1"/>
            </p:cNvPicPr>
            <p:nvPr/>
          </p:nvPicPr>
          <p:blipFill>
            <a:blip r:embed="rId3"/>
            <a:stretch>
              <a:fillRect/>
            </a:stretch>
          </p:blipFill>
          <p:spPr>
            <a:xfrm>
              <a:off x="607833" y="3243641"/>
              <a:ext cx="1697435" cy="1555982"/>
            </a:xfrm>
            <a:prstGeom prst="rect">
              <a:avLst/>
            </a:prstGeom>
          </p:spPr>
        </p:pic>
        <p:pic>
          <p:nvPicPr>
            <p:cNvPr id="17" name="Picture 16">
              <a:extLst>
                <a:ext uri="{FF2B5EF4-FFF2-40B4-BE49-F238E27FC236}">
                  <a16:creationId xmlns:a16="http://schemas.microsoft.com/office/drawing/2014/main" id="{9D1E0237-9A6F-FBC0-47AE-870EF3BFB678}"/>
                </a:ext>
              </a:extLst>
            </p:cNvPr>
            <p:cNvPicPr>
              <a:picLocks noChangeAspect="1"/>
            </p:cNvPicPr>
            <p:nvPr/>
          </p:nvPicPr>
          <p:blipFill>
            <a:blip r:embed="rId4"/>
            <a:stretch>
              <a:fillRect/>
            </a:stretch>
          </p:blipFill>
          <p:spPr>
            <a:xfrm>
              <a:off x="607833" y="5112373"/>
              <a:ext cx="1697435" cy="1555982"/>
            </a:xfrm>
            <a:prstGeom prst="rect">
              <a:avLst/>
            </a:prstGeom>
          </p:spPr>
        </p:pic>
      </p:grpSp>
      <p:grpSp>
        <p:nvGrpSpPr>
          <p:cNvPr id="19" name="Group 18">
            <a:extLst>
              <a:ext uri="{FF2B5EF4-FFF2-40B4-BE49-F238E27FC236}">
                <a16:creationId xmlns:a16="http://schemas.microsoft.com/office/drawing/2014/main" id="{D52681F3-9C07-1287-6EF7-B18E328C1D90}"/>
              </a:ext>
            </a:extLst>
          </p:cNvPr>
          <p:cNvGrpSpPr/>
          <p:nvPr/>
        </p:nvGrpSpPr>
        <p:grpSpPr>
          <a:xfrm>
            <a:off x="6131167" y="1956596"/>
            <a:ext cx="1782906" cy="3605883"/>
            <a:chOff x="5204546" y="2835826"/>
            <a:chExt cx="1782906" cy="3605883"/>
          </a:xfrm>
        </p:grpSpPr>
        <p:pic>
          <p:nvPicPr>
            <p:cNvPr id="13" name="Picture 12">
              <a:extLst>
                <a:ext uri="{FF2B5EF4-FFF2-40B4-BE49-F238E27FC236}">
                  <a16:creationId xmlns:a16="http://schemas.microsoft.com/office/drawing/2014/main" id="{6DBDB7E0-004A-6960-8E1A-838F9B7935FB}"/>
                </a:ext>
              </a:extLst>
            </p:cNvPr>
            <p:cNvPicPr>
              <a:picLocks noChangeAspect="1"/>
            </p:cNvPicPr>
            <p:nvPr/>
          </p:nvPicPr>
          <p:blipFill>
            <a:blip r:embed="rId5"/>
            <a:stretch>
              <a:fillRect/>
            </a:stretch>
          </p:blipFill>
          <p:spPr>
            <a:xfrm>
              <a:off x="5204547" y="2835826"/>
              <a:ext cx="1782905" cy="1634330"/>
            </a:xfrm>
            <a:prstGeom prst="rect">
              <a:avLst/>
            </a:prstGeom>
          </p:spPr>
        </p:pic>
        <p:pic>
          <p:nvPicPr>
            <p:cNvPr id="15" name="Picture 14">
              <a:extLst>
                <a:ext uri="{FF2B5EF4-FFF2-40B4-BE49-F238E27FC236}">
                  <a16:creationId xmlns:a16="http://schemas.microsoft.com/office/drawing/2014/main" id="{8DDC48CB-7FE6-A011-8917-212FB9444D06}"/>
                </a:ext>
              </a:extLst>
            </p:cNvPr>
            <p:cNvPicPr>
              <a:picLocks noChangeAspect="1"/>
            </p:cNvPicPr>
            <p:nvPr/>
          </p:nvPicPr>
          <p:blipFill>
            <a:blip r:embed="rId6"/>
            <a:stretch>
              <a:fillRect/>
            </a:stretch>
          </p:blipFill>
          <p:spPr>
            <a:xfrm>
              <a:off x="5204546" y="4807379"/>
              <a:ext cx="1782905" cy="1634330"/>
            </a:xfrm>
            <a:prstGeom prst="rect">
              <a:avLst/>
            </a:prstGeom>
          </p:spPr>
        </p:pic>
      </p:grpSp>
    </p:spTree>
    <p:extLst>
      <p:ext uri="{BB962C8B-B14F-4D97-AF65-F5344CB8AC3E}">
        <p14:creationId xmlns:p14="http://schemas.microsoft.com/office/powerpoint/2010/main" val="1431999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F7C55-B236-366C-CC88-4F99A600ECF8}"/>
              </a:ext>
            </a:extLst>
          </p:cNvPr>
          <p:cNvSpPr>
            <a:spLocks noGrp="1"/>
          </p:cNvSpPr>
          <p:nvPr>
            <p:ph type="title"/>
          </p:nvPr>
        </p:nvSpPr>
        <p:spPr>
          <a:xfrm>
            <a:off x="550004" y="-391918"/>
            <a:ext cx="10515600" cy="1325563"/>
          </a:xfrm>
        </p:spPr>
        <p:txBody>
          <a:bodyPr/>
          <a:lstStyle/>
          <a:p>
            <a:r>
              <a:rPr lang="en-US" dirty="0"/>
              <a:t>LCQ: Form</a:t>
            </a:r>
          </a:p>
        </p:txBody>
      </p:sp>
      <p:sp>
        <p:nvSpPr>
          <p:cNvPr id="3" name="Content Placeholder 2">
            <a:extLst>
              <a:ext uri="{FF2B5EF4-FFF2-40B4-BE49-F238E27FC236}">
                <a16:creationId xmlns:a16="http://schemas.microsoft.com/office/drawing/2014/main" id="{1C9BAFE2-493F-CCD3-9503-FF2AA9712DED}"/>
              </a:ext>
            </a:extLst>
          </p:cNvPr>
          <p:cNvSpPr>
            <a:spLocks noGrp="1"/>
          </p:cNvSpPr>
          <p:nvPr>
            <p:ph idx="1"/>
          </p:nvPr>
        </p:nvSpPr>
        <p:spPr>
          <a:xfrm>
            <a:off x="550004" y="752059"/>
            <a:ext cx="10515600" cy="4351338"/>
          </a:xfrm>
        </p:spPr>
        <p:txBody>
          <a:bodyPr>
            <a:normAutofit/>
          </a:bodyPr>
          <a:lstStyle/>
          <a:p>
            <a:pPr marL="0" indent="0">
              <a:buNone/>
            </a:pPr>
            <a:r>
              <a:rPr lang="en-US" sz="1800" b="1" dirty="0"/>
              <a:t>Problem</a:t>
            </a:r>
            <a:r>
              <a:rPr lang="en-US" sz="1800" dirty="0"/>
              <a:t>: Determine the </a:t>
            </a:r>
            <a:r>
              <a:rPr lang="en-US" sz="1800" u="sng" dirty="0"/>
              <a:t>form</a:t>
            </a:r>
            <a:r>
              <a:rPr lang="en-US" sz="1800" dirty="0"/>
              <a:t> for each of the following scatterplots.</a:t>
            </a:r>
          </a:p>
        </p:txBody>
      </p:sp>
      <p:sp>
        <p:nvSpPr>
          <p:cNvPr id="4" name="TextBox 3">
            <a:extLst>
              <a:ext uri="{FF2B5EF4-FFF2-40B4-BE49-F238E27FC236}">
                <a16:creationId xmlns:a16="http://schemas.microsoft.com/office/drawing/2014/main" id="{D323D48A-9C96-D84E-ABA6-AE679D01108C}"/>
              </a:ext>
            </a:extLst>
          </p:cNvPr>
          <p:cNvSpPr txBox="1"/>
          <p:nvPr/>
        </p:nvSpPr>
        <p:spPr>
          <a:xfrm>
            <a:off x="2608471" y="1135190"/>
            <a:ext cx="3031615" cy="5478423"/>
          </a:xfrm>
          <a:prstGeom prst="rect">
            <a:avLst/>
          </a:prstGeom>
          <a:noFill/>
        </p:spPr>
        <p:txBody>
          <a:bodyPr wrap="square" rtlCol="0">
            <a:spAutoFit/>
          </a:bodyPr>
          <a:lstStyle/>
          <a:p>
            <a:r>
              <a:rPr lang="en-US" sz="1400" i="1" dirty="0">
                <a:solidFill>
                  <a:srgbClr val="FF0000"/>
                </a:solidFill>
              </a:rPr>
              <a:t>Curved</a:t>
            </a:r>
            <a:r>
              <a:rPr lang="en-US" sz="1400" i="1" dirty="0">
                <a:solidFill>
                  <a:srgbClr val="7030A0"/>
                </a:solidFill>
              </a:rPr>
              <a:t> → CLEAR curvature if we draw that line through the middle and if we trace the lower and upper edges</a:t>
            </a:r>
          </a:p>
          <a:p>
            <a:endParaRPr lang="en-US" sz="1400" i="1" dirty="0">
              <a:solidFill>
                <a:srgbClr val="7030A0"/>
              </a:solidFill>
            </a:endParaRPr>
          </a:p>
          <a:p>
            <a:r>
              <a:rPr lang="en-US" sz="1400" i="1" dirty="0">
                <a:solidFill>
                  <a:srgbClr val="7030A0"/>
                </a:solidFill>
              </a:rPr>
              <a:t>Curvature can also look like these where it </a:t>
            </a:r>
            <a:r>
              <a:rPr lang="en-US" sz="1400" i="1" dirty="0" err="1">
                <a:solidFill>
                  <a:srgbClr val="7030A0"/>
                </a:solidFill>
              </a:rPr>
              <a:t>kinda</a:t>
            </a:r>
            <a:r>
              <a:rPr lang="en-US" sz="1400" i="1" dirty="0">
                <a:solidFill>
                  <a:srgbClr val="7030A0"/>
                </a:solidFill>
              </a:rPr>
              <a:t> levels off, it doesn’t have to be the full rainbow</a:t>
            </a: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r>
              <a:rPr lang="en-US" sz="1400" i="1" dirty="0">
                <a:solidFill>
                  <a:srgbClr val="FF0000"/>
                </a:solidFill>
              </a:rPr>
              <a:t>Linear</a:t>
            </a:r>
            <a:r>
              <a:rPr lang="en-US" sz="1400" i="1" dirty="0">
                <a:solidFill>
                  <a:srgbClr val="7030A0"/>
                </a:solidFill>
              </a:rPr>
              <a:t> → for the most part follows the straight diagonal line through the middle </a:t>
            </a: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r>
              <a:rPr lang="en-US" sz="1400" i="1" dirty="0">
                <a:solidFill>
                  <a:srgbClr val="FF0000"/>
                </a:solidFill>
              </a:rPr>
              <a:t>Linear</a:t>
            </a:r>
            <a:r>
              <a:rPr lang="en-US" sz="1400" i="1" dirty="0">
                <a:solidFill>
                  <a:srgbClr val="7030A0"/>
                </a:solidFill>
              </a:rPr>
              <a:t> → dots more clearly follows a linear path</a:t>
            </a:r>
          </a:p>
          <a:p>
            <a:endParaRPr lang="en-US" sz="1400" i="1" dirty="0">
              <a:solidFill>
                <a:srgbClr val="7030A0"/>
              </a:solidFill>
            </a:endParaRPr>
          </a:p>
          <a:p>
            <a:endParaRPr lang="en-US" sz="1400" i="1" dirty="0">
              <a:solidFill>
                <a:srgbClr val="7030A0"/>
              </a:solidFill>
            </a:endParaRPr>
          </a:p>
        </p:txBody>
      </p:sp>
      <p:sp>
        <p:nvSpPr>
          <p:cNvPr id="22" name="TextBox 21">
            <a:extLst>
              <a:ext uri="{FF2B5EF4-FFF2-40B4-BE49-F238E27FC236}">
                <a16:creationId xmlns:a16="http://schemas.microsoft.com/office/drawing/2014/main" id="{F5D16AFA-6EC2-D3F0-BC7A-A61CF1949677}"/>
              </a:ext>
            </a:extLst>
          </p:cNvPr>
          <p:cNvSpPr txBox="1"/>
          <p:nvPr/>
        </p:nvSpPr>
        <p:spPr>
          <a:xfrm>
            <a:off x="8525582" y="1821029"/>
            <a:ext cx="2920257" cy="3754874"/>
          </a:xfrm>
          <a:prstGeom prst="rect">
            <a:avLst/>
          </a:prstGeom>
          <a:noFill/>
        </p:spPr>
        <p:txBody>
          <a:bodyPr wrap="square" rtlCol="0">
            <a:spAutoFit/>
          </a:bodyPr>
          <a:lstStyle/>
          <a:p>
            <a:r>
              <a:rPr lang="en-US" sz="1400" i="1" dirty="0">
                <a:solidFill>
                  <a:srgbClr val="FF0000"/>
                </a:solidFill>
              </a:rPr>
              <a:t>Linear-</a:t>
            </a:r>
            <a:r>
              <a:rPr lang="en-US" sz="1400" i="1" dirty="0" err="1">
                <a:solidFill>
                  <a:srgbClr val="FF0000"/>
                </a:solidFill>
              </a:rPr>
              <a:t>ish</a:t>
            </a:r>
            <a:r>
              <a:rPr lang="en-US" sz="1400" i="1" dirty="0">
                <a:solidFill>
                  <a:srgbClr val="7030A0"/>
                </a:solidFill>
              </a:rPr>
              <a:t> → not perfect ( or as clear as the others), but these dots generally follow straight line path with the middle and outside lines</a:t>
            </a: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r>
              <a:rPr lang="en-US" sz="1400" i="1" dirty="0">
                <a:solidFill>
                  <a:srgbClr val="FF0000"/>
                </a:solidFill>
              </a:rPr>
              <a:t>Random</a:t>
            </a:r>
            <a:r>
              <a:rPr lang="en-US" sz="1400" i="1" dirty="0">
                <a:solidFill>
                  <a:srgbClr val="7030A0"/>
                </a:solidFill>
              </a:rPr>
              <a:t> → there is no patter here, just scattered everywhere  </a:t>
            </a:r>
          </a:p>
          <a:p>
            <a:endParaRPr lang="en-US" sz="1400" i="1" dirty="0">
              <a:solidFill>
                <a:srgbClr val="7030A0"/>
              </a:solidFill>
            </a:endParaRPr>
          </a:p>
        </p:txBody>
      </p:sp>
      <p:grpSp>
        <p:nvGrpSpPr>
          <p:cNvPr id="65" name="Group 64">
            <a:extLst>
              <a:ext uri="{FF2B5EF4-FFF2-40B4-BE49-F238E27FC236}">
                <a16:creationId xmlns:a16="http://schemas.microsoft.com/office/drawing/2014/main" id="{F95225FD-5362-40A6-C09C-022449264C08}"/>
              </a:ext>
            </a:extLst>
          </p:cNvPr>
          <p:cNvGrpSpPr/>
          <p:nvPr/>
        </p:nvGrpSpPr>
        <p:grpSpPr>
          <a:xfrm>
            <a:off x="554834" y="1159465"/>
            <a:ext cx="1728887" cy="5293446"/>
            <a:chOff x="607833" y="1374909"/>
            <a:chExt cx="1728887" cy="5293446"/>
          </a:xfrm>
        </p:grpSpPr>
        <p:grpSp>
          <p:nvGrpSpPr>
            <p:cNvPr id="20" name="Group 19">
              <a:extLst>
                <a:ext uri="{FF2B5EF4-FFF2-40B4-BE49-F238E27FC236}">
                  <a16:creationId xmlns:a16="http://schemas.microsoft.com/office/drawing/2014/main" id="{F79EAE21-2F36-2BE5-68B6-D9A9801EA883}"/>
                </a:ext>
              </a:extLst>
            </p:cNvPr>
            <p:cNvGrpSpPr/>
            <p:nvPr/>
          </p:nvGrpSpPr>
          <p:grpSpPr>
            <a:xfrm>
              <a:off x="607833" y="1374909"/>
              <a:ext cx="1706747" cy="5293446"/>
              <a:chOff x="607833" y="1374909"/>
              <a:chExt cx="1706747" cy="5293446"/>
            </a:xfrm>
          </p:grpSpPr>
          <p:pic>
            <p:nvPicPr>
              <p:cNvPr id="9" name="Picture 8">
                <a:extLst>
                  <a:ext uri="{FF2B5EF4-FFF2-40B4-BE49-F238E27FC236}">
                    <a16:creationId xmlns:a16="http://schemas.microsoft.com/office/drawing/2014/main" id="{EFD35328-45B6-40E6-4A61-860743566D97}"/>
                  </a:ext>
                </a:extLst>
              </p:cNvPr>
              <p:cNvPicPr>
                <a:picLocks noChangeAspect="1"/>
              </p:cNvPicPr>
              <p:nvPr/>
            </p:nvPicPr>
            <p:blipFill>
              <a:blip r:embed="rId2"/>
              <a:stretch>
                <a:fillRect/>
              </a:stretch>
            </p:blipFill>
            <p:spPr>
              <a:xfrm>
                <a:off x="617145" y="1374909"/>
                <a:ext cx="1697435" cy="1555982"/>
              </a:xfrm>
              <a:prstGeom prst="rect">
                <a:avLst/>
              </a:prstGeom>
            </p:spPr>
          </p:pic>
          <p:pic>
            <p:nvPicPr>
              <p:cNvPr id="11" name="Picture 10">
                <a:extLst>
                  <a:ext uri="{FF2B5EF4-FFF2-40B4-BE49-F238E27FC236}">
                    <a16:creationId xmlns:a16="http://schemas.microsoft.com/office/drawing/2014/main" id="{F8C320C0-C3D2-7F38-FBE5-6297A429F8CB}"/>
                  </a:ext>
                </a:extLst>
              </p:cNvPr>
              <p:cNvPicPr>
                <a:picLocks noChangeAspect="1"/>
              </p:cNvPicPr>
              <p:nvPr/>
            </p:nvPicPr>
            <p:blipFill>
              <a:blip r:embed="rId3"/>
              <a:stretch>
                <a:fillRect/>
              </a:stretch>
            </p:blipFill>
            <p:spPr>
              <a:xfrm>
                <a:off x="607833" y="3243641"/>
                <a:ext cx="1697435" cy="1555982"/>
              </a:xfrm>
              <a:prstGeom prst="rect">
                <a:avLst/>
              </a:prstGeom>
            </p:spPr>
          </p:pic>
          <p:pic>
            <p:nvPicPr>
              <p:cNvPr id="17" name="Picture 16">
                <a:extLst>
                  <a:ext uri="{FF2B5EF4-FFF2-40B4-BE49-F238E27FC236}">
                    <a16:creationId xmlns:a16="http://schemas.microsoft.com/office/drawing/2014/main" id="{9D1E0237-9A6F-FBC0-47AE-870EF3BFB678}"/>
                  </a:ext>
                </a:extLst>
              </p:cNvPr>
              <p:cNvPicPr>
                <a:picLocks noChangeAspect="1"/>
              </p:cNvPicPr>
              <p:nvPr/>
            </p:nvPicPr>
            <p:blipFill>
              <a:blip r:embed="rId4"/>
              <a:stretch>
                <a:fillRect/>
              </a:stretch>
            </p:blipFill>
            <p:spPr>
              <a:xfrm>
                <a:off x="607833" y="5112373"/>
                <a:ext cx="1697435" cy="1555982"/>
              </a:xfrm>
              <a:prstGeom prst="rect">
                <a:avLst/>
              </a:prstGeom>
            </p:spPr>
          </p:pic>
        </p:grpSp>
        <p:grpSp>
          <p:nvGrpSpPr>
            <p:cNvPr id="61" name="Group 60">
              <a:extLst>
                <a:ext uri="{FF2B5EF4-FFF2-40B4-BE49-F238E27FC236}">
                  <a16:creationId xmlns:a16="http://schemas.microsoft.com/office/drawing/2014/main" id="{D75A5D35-58A9-67DF-9AFA-25BF4BB8A040}"/>
                </a:ext>
              </a:extLst>
            </p:cNvPr>
            <p:cNvGrpSpPr/>
            <p:nvPr/>
          </p:nvGrpSpPr>
          <p:grpSpPr>
            <a:xfrm>
              <a:off x="956480" y="1444600"/>
              <a:ext cx="1231560" cy="1091880"/>
              <a:chOff x="956480" y="1444600"/>
              <a:chExt cx="1231560" cy="1091880"/>
            </a:xfrm>
          </p:grpSpPr>
          <mc:AlternateContent xmlns:mc="http://schemas.openxmlformats.org/markup-compatibility/2006" xmlns:p14="http://schemas.microsoft.com/office/powerpoint/2010/main">
            <mc:Choice Requires="p14">
              <p:contentPart p14:bwMode="auto" r:id="rId5">
                <p14:nvContentPartPr>
                  <p14:cNvPr id="31" name="Ink 30">
                    <a:extLst>
                      <a:ext uri="{FF2B5EF4-FFF2-40B4-BE49-F238E27FC236}">
                        <a16:creationId xmlns:a16="http://schemas.microsoft.com/office/drawing/2014/main" id="{4FAECC99-3D67-1280-DA10-C4C02CB087A3}"/>
                      </a:ext>
                    </a:extLst>
                  </p14:cNvPr>
                  <p14:cNvContentPartPr/>
                  <p14:nvPr/>
                </p14:nvContentPartPr>
                <p14:xfrm>
                  <a:off x="977000" y="1666360"/>
                  <a:ext cx="1069920" cy="834120"/>
                </p14:xfrm>
              </p:contentPart>
            </mc:Choice>
            <mc:Fallback xmlns="">
              <p:pic>
                <p:nvPicPr>
                  <p:cNvPr id="31" name="Ink 30">
                    <a:extLst>
                      <a:ext uri="{FF2B5EF4-FFF2-40B4-BE49-F238E27FC236}">
                        <a16:creationId xmlns:a16="http://schemas.microsoft.com/office/drawing/2014/main" id="{4FAECC99-3D67-1280-DA10-C4C02CB087A3}"/>
                      </a:ext>
                    </a:extLst>
                  </p:cNvPr>
                  <p:cNvPicPr/>
                  <p:nvPr/>
                </p:nvPicPr>
                <p:blipFill>
                  <a:blip r:embed="rId6"/>
                  <a:stretch>
                    <a:fillRect/>
                  </a:stretch>
                </p:blipFill>
                <p:spPr>
                  <a:xfrm>
                    <a:off x="968000" y="1657360"/>
                    <a:ext cx="1087560" cy="851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5" name="Ink 34">
                    <a:extLst>
                      <a:ext uri="{FF2B5EF4-FFF2-40B4-BE49-F238E27FC236}">
                        <a16:creationId xmlns:a16="http://schemas.microsoft.com/office/drawing/2014/main" id="{D7E24678-0617-9F89-E64D-E3AB70A61CA6}"/>
                      </a:ext>
                    </a:extLst>
                  </p14:cNvPr>
                  <p14:cNvContentPartPr/>
                  <p14:nvPr/>
                </p14:nvContentPartPr>
                <p14:xfrm>
                  <a:off x="1121360" y="1940320"/>
                  <a:ext cx="735840" cy="596160"/>
                </p14:xfrm>
              </p:contentPart>
            </mc:Choice>
            <mc:Fallback xmlns="">
              <p:pic>
                <p:nvPicPr>
                  <p:cNvPr id="35" name="Ink 34">
                    <a:extLst>
                      <a:ext uri="{FF2B5EF4-FFF2-40B4-BE49-F238E27FC236}">
                        <a16:creationId xmlns:a16="http://schemas.microsoft.com/office/drawing/2014/main" id="{D7E24678-0617-9F89-E64D-E3AB70A61CA6}"/>
                      </a:ext>
                    </a:extLst>
                  </p:cNvPr>
                  <p:cNvPicPr/>
                  <p:nvPr/>
                </p:nvPicPr>
                <p:blipFill>
                  <a:blip r:embed="rId8"/>
                  <a:stretch>
                    <a:fillRect/>
                  </a:stretch>
                </p:blipFill>
                <p:spPr>
                  <a:xfrm>
                    <a:off x="1112356" y="1931320"/>
                    <a:ext cx="753489"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8" name="Ink 37">
                    <a:extLst>
                      <a:ext uri="{FF2B5EF4-FFF2-40B4-BE49-F238E27FC236}">
                        <a16:creationId xmlns:a16="http://schemas.microsoft.com/office/drawing/2014/main" id="{A10FABE0-CEDB-21C7-E815-CC8277FE5D92}"/>
                      </a:ext>
                    </a:extLst>
                  </p14:cNvPr>
                  <p14:cNvContentPartPr/>
                  <p14:nvPr/>
                </p14:nvContentPartPr>
                <p14:xfrm>
                  <a:off x="956480" y="1444600"/>
                  <a:ext cx="1231560" cy="876960"/>
                </p14:xfrm>
              </p:contentPart>
            </mc:Choice>
            <mc:Fallback xmlns="">
              <p:pic>
                <p:nvPicPr>
                  <p:cNvPr id="38" name="Ink 37">
                    <a:extLst>
                      <a:ext uri="{FF2B5EF4-FFF2-40B4-BE49-F238E27FC236}">
                        <a16:creationId xmlns:a16="http://schemas.microsoft.com/office/drawing/2014/main" id="{A10FABE0-CEDB-21C7-E815-CC8277FE5D92}"/>
                      </a:ext>
                    </a:extLst>
                  </p:cNvPr>
                  <p:cNvPicPr/>
                  <p:nvPr/>
                </p:nvPicPr>
                <p:blipFill>
                  <a:blip r:embed="rId10"/>
                  <a:stretch>
                    <a:fillRect/>
                  </a:stretch>
                </p:blipFill>
                <p:spPr>
                  <a:xfrm>
                    <a:off x="947480" y="1435600"/>
                    <a:ext cx="1249200" cy="894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44" name="Ink 43">
                  <a:extLst>
                    <a:ext uri="{FF2B5EF4-FFF2-40B4-BE49-F238E27FC236}">
                      <a16:creationId xmlns:a16="http://schemas.microsoft.com/office/drawing/2014/main" id="{83CBB072-4DB7-135D-2FC1-5A8DE5D32778}"/>
                    </a:ext>
                  </a:extLst>
                </p14:cNvPr>
                <p14:cNvContentPartPr/>
                <p14:nvPr/>
              </p14:nvContentPartPr>
              <p14:xfrm>
                <a:off x="740840" y="5172400"/>
                <a:ext cx="1595880" cy="1301400"/>
              </p14:xfrm>
            </p:contentPart>
          </mc:Choice>
          <mc:Fallback xmlns="">
            <p:pic>
              <p:nvPicPr>
                <p:cNvPr id="44" name="Ink 43">
                  <a:extLst>
                    <a:ext uri="{FF2B5EF4-FFF2-40B4-BE49-F238E27FC236}">
                      <a16:creationId xmlns:a16="http://schemas.microsoft.com/office/drawing/2014/main" id="{83CBB072-4DB7-135D-2FC1-5A8DE5D32778}"/>
                    </a:ext>
                  </a:extLst>
                </p:cNvPr>
                <p:cNvPicPr/>
                <p:nvPr/>
              </p:nvPicPr>
              <p:blipFill>
                <a:blip r:embed="rId12"/>
                <a:stretch>
                  <a:fillRect/>
                </a:stretch>
              </p:blipFill>
              <p:spPr>
                <a:xfrm>
                  <a:off x="731840" y="5163400"/>
                  <a:ext cx="1613520" cy="1319040"/>
                </a:xfrm>
                <a:prstGeom prst="rect">
                  <a:avLst/>
                </a:prstGeom>
              </p:spPr>
            </p:pic>
          </mc:Fallback>
        </mc:AlternateContent>
        <p:grpSp>
          <p:nvGrpSpPr>
            <p:cNvPr id="62" name="Group 61">
              <a:extLst>
                <a:ext uri="{FF2B5EF4-FFF2-40B4-BE49-F238E27FC236}">
                  <a16:creationId xmlns:a16="http://schemas.microsoft.com/office/drawing/2014/main" id="{F44F33DC-97F6-0DB0-8DF7-91C25B7EF8F9}"/>
                </a:ext>
              </a:extLst>
            </p:cNvPr>
            <p:cNvGrpSpPr/>
            <p:nvPr/>
          </p:nvGrpSpPr>
          <p:grpSpPr>
            <a:xfrm>
              <a:off x="799160" y="3298240"/>
              <a:ext cx="1501920" cy="1349280"/>
              <a:chOff x="799160" y="3298240"/>
              <a:chExt cx="1501920" cy="1349280"/>
            </a:xfrm>
          </p:grpSpPr>
          <mc:AlternateContent xmlns:mc="http://schemas.openxmlformats.org/markup-compatibility/2006" xmlns:p14="http://schemas.microsoft.com/office/powerpoint/2010/main">
            <mc:Choice Requires="p14">
              <p:contentPart p14:bwMode="auto" r:id="rId13">
                <p14:nvContentPartPr>
                  <p14:cNvPr id="40" name="Ink 39">
                    <a:extLst>
                      <a:ext uri="{FF2B5EF4-FFF2-40B4-BE49-F238E27FC236}">
                        <a16:creationId xmlns:a16="http://schemas.microsoft.com/office/drawing/2014/main" id="{6B8909D8-C5D9-4740-8A35-A1718783BF09}"/>
                      </a:ext>
                    </a:extLst>
                  </p14:cNvPr>
                  <p14:cNvContentPartPr/>
                  <p14:nvPr/>
                </p14:nvContentPartPr>
                <p14:xfrm>
                  <a:off x="902480" y="3308320"/>
                  <a:ext cx="1385640" cy="1113480"/>
                </p14:xfrm>
              </p:contentPart>
            </mc:Choice>
            <mc:Fallback xmlns="">
              <p:pic>
                <p:nvPicPr>
                  <p:cNvPr id="40" name="Ink 39">
                    <a:extLst>
                      <a:ext uri="{FF2B5EF4-FFF2-40B4-BE49-F238E27FC236}">
                        <a16:creationId xmlns:a16="http://schemas.microsoft.com/office/drawing/2014/main" id="{6B8909D8-C5D9-4740-8A35-A1718783BF09}"/>
                      </a:ext>
                    </a:extLst>
                  </p:cNvPr>
                  <p:cNvPicPr/>
                  <p:nvPr/>
                </p:nvPicPr>
                <p:blipFill>
                  <a:blip r:embed="rId14"/>
                  <a:stretch>
                    <a:fillRect/>
                  </a:stretch>
                </p:blipFill>
                <p:spPr>
                  <a:xfrm>
                    <a:off x="893480" y="3299320"/>
                    <a:ext cx="1403280" cy="1131120"/>
                  </a:xfrm>
                  <a:prstGeom prst="rect">
                    <a:avLst/>
                  </a:prstGeom>
                </p:spPr>
              </p:pic>
            </mc:Fallback>
          </mc:AlternateContent>
          <p:grpSp>
            <p:nvGrpSpPr>
              <p:cNvPr id="47" name="Group 46">
                <a:extLst>
                  <a:ext uri="{FF2B5EF4-FFF2-40B4-BE49-F238E27FC236}">
                    <a16:creationId xmlns:a16="http://schemas.microsoft.com/office/drawing/2014/main" id="{89D106AA-04F8-F0FD-2EEA-B27A146A77B5}"/>
                  </a:ext>
                </a:extLst>
              </p:cNvPr>
              <p:cNvGrpSpPr/>
              <p:nvPr/>
            </p:nvGrpSpPr>
            <p:grpSpPr>
              <a:xfrm>
                <a:off x="799160" y="3298240"/>
                <a:ext cx="1501920" cy="1349280"/>
                <a:chOff x="799160" y="3298240"/>
                <a:chExt cx="1501920" cy="1349280"/>
              </a:xfrm>
            </p:grpSpPr>
            <mc:AlternateContent xmlns:mc="http://schemas.openxmlformats.org/markup-compatibility/2006" xmlns:p14="http://schemas.microsoft.com/office/powerpoint/2010/main">
              <mc:Choice Requires="p14">
                <p:contentPart p14:bwMode="auto" r:id="rId15">
                  <p14:nvContentPartPr>
                    <p14:cNvPr id="45" name="Ink 44">
                      <a:extLst>
                        <a:ext uri="{FF2B5EF4-FFF2-40B4-BE49-F238E27FC236}">
                          <a16:creationId xmlns:a16="http://schemas.microsoft.com/office/drawing/2014/main" id="{95F7070E-38E5-1A13-9BC6-7E21B26A6149}"/>
                        </a:ext>
                      </a:extLst>
                    </p14:cNvPr>
                    <p14:cNvContentPartPr/>
                    <p14:nvPr/>
                  </p14:nvContentPartPr>
                  <p14:xfrm>
                    <a:off x="1061960" y="3598480"/>
                    <a:ext cx="1239120" cy="1049040"/>
                  </p14:xfrm>
                </p:contentPart>
              </mc:Choice>
              <mc:Fallback xmlns="">
                <p:pic>
                  <p:nvPicPr>
                    <p:cNvPr id="45" name="Ink 44">
                      <a:extLst>
                        <a:ext uri="{FF2B5EF4-FFF2-40B4-BE49-F238E27FC236}">
                          <a16:creationId xmlns:a16="http://schemas.microsoft.com/office/drawing/2014/main" id="{95F7070E-38E5-1A13-9BC6-7E21B26A6149}"/>
                        </a:ext>
                      </a:extLst>
                    </p:cNvPr>
                    <p:cNvPicPr/>
                    <p:nvPr/>
                  </p:nvPicPr>
                  <p:blipFill>
                    <a:blip r:embed="rId16"/>
                    <a:stretch>
                      <a:fillRect/>
                    </a:stretch>
                  </p:blipFill>
                  <p:spPr>
                    <a:xfrm>
                      <a:off x="1052960" y="3589483"/>
                      <a:ext cx="1256760" cy="1066674"/>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6" name="Ink 45">
                      <a:extLst>
                        <a:ext uri="{FF2B5EF4-FFF2-40B4-BE49-F238E27FC236}">
                          <a16:creationId xmlns:a16="http://schemas.microsoft.com/office/drawing/2014/main" id="{90D6CA1A-DC37-E729-B969-1AC7FECBAE28}"/>
                        </a:ext>
                      </a:extLst>
                    </p14:cNvPr>
                    <p14:cNvContentPartPr/>
                    <p14:nvPr/>
                  </p14:nvContentPartPr>
                  <p14:xfrm>
                    <a:off x="799160" y="3298240"/>
                    <a:ext cx="1013760" cy="847080"/>
                  </p14:xfrm>
                </p:contentPart>
              </mc:Choice>
              <mc:Fallback xmlns="">
                <p:pic>
                  <p:nvPicPr>
                    <p:cNvPr id="46" name="Ink 45">
                      <a:extLst>
                        <a:ext uri="{FF2B5EF4-FFF2-40B4-BE49-F238E27FC236}">
                          <a16:creationId xmlns:a16="http://schemas.microsoft.com/office/drawing/2014/main" id="{90D6CA1A-DC37-E729-B969-1AC7FECBAE28}"/>
                        </a:ext>
                      </a:extLst>
                    </p:cNvPr>
                    <p:cNvPicPr/>
                    <p:nvPr/>
                  </p:nvPicPr>
                  <p:blipFill>
                    <a:blip r:embed="rId18"/>
                    <a:stretch>
                      <a:fillRect/>
                    </a:stretch>
                  </p:blipFill>
                  <p:spPr>
                    <a:xfrm>
                      <a:off x="790160" y="3289240"/>
                      <a:ext cx="1031400" cy="864720"/>
                    </a:xfrm>
                    <a:prstGeom prst="rect">
                      <a:avLst/>
                    </a:prstGeom>
                  </p:spPr>
                </p:pic>
              </mc:Fallback>
            </mc:AlternateContent>
          </p:grpSp>
        </p:grpSp>
      </p:grpSp>
      <p:grpSp>
        <p:nvGrpSpPr>
          <p:cNvPr id="6" name="Group 5">
            <a:extLst>
              <a:ext uri="{FF2B5EF4-FFF2-40B4-BE49-F238E27FC236}">
                <a16:creationId xmlns:a16="http://schemas.microsoft.com/office/drawing/2014/main" id="{CF90EC74-A50E-5EC1-DB5C-62CC1DAAB287}"/>
              </a:ext>
            </a:extLst>
          </p:cNvPr>
          <p:cNvGrpSpPr/>
          <p:nvPr/>
        </p:nvGrpSpPr>
        <p:grpSpPr>
          <a:xfrm>
            <a:off x="5990766" y="1937456"/>
            <a:ext cx="1945608" cy="3813574"/>
            <a:chOff x="6751679" y="1249640"/>
            <a:chExt cx="1945608" cy="3813574"/>
          </a:xfrm>
        </p:grpSpPr>
        <p:grpSp>
          <p:nvGrpSpPr>
            <p:cNvPr id="5" name="Group 4">
              <a:extLst>
                <a:ext uri="{FF2B5EF4-FFF2-40B4-BE49-F238E27FC236}">
                  <a16:creationId xmlns:a16="http://schemas.microsoft.com/office/drawing/2014/main" id="{1ED5E292-F4A9-B409-E9D0-490CA85790AC}"/>
                </a:ext>
              </a:extLst>
            </p:cNvPr>
            <p:cNvGrpSpPr/>
            <p:nvPr/>
          </p:nvGrpSpPr>
          <p:grpSpPr>
            <a:xfrm>
              <a:off x="6751679" y="1249640"/>
              <a:ext cx="1945608" cy="3786719"/>
              <a:chOff x="6131167" y="1775760"/>
              <a:chExt cx="1945608" cy="3786719"/>
            </a:xfrm>
          </p:grpSpPr>
          <p:grpSp>
            <p:nvGrpSpPr>
              <p:cNvPr id="19" name="Group 18">
                <a:extLst>
                  <a:ext uri="{FF2B5EF4-FFF2-40B4-BE49-F238E27FC236}">
                    <a16:creationId xmlns:a16="http://schemas.microsoft.com/office/drawing/2014/main" id="{D52681F3-9C07-1287-6EF7-B18E328C1D90}"/>
                  </a:ext>
                </a:extLst>
              </p:cNvPr>
              <p:cNvGrpSpPr/>
              <p:nvPr/>
            </p:nvGrpSpPr>
            <p:grpSpPr>
              <a:xfrm>
                <a:off x="6131167" y="1956596"/>
                <a:ext cx="1782906" cy="3605883"/>
                <a:chOff x="5204546" y="2835826"/>
                <a:chExt cx="1782906" cy="3605883"/>
              </a:xfrm>
            </p:grpSpPr>
            <p:pic>
              <p:nvPicPr>
                <p:cNvPr id="13" name="Picture 12">
                  <a:extLst>
                    <a:ext uri="{FF2B5EF4-FFF2-40B4-BE49-F238E27FC236}">
                      <a16:creationId xmlns:a16="http://schemas.microsoft.com/office/drawing/2014/main" id="{6DBDB7E0-004A-6960-8E1A-838F9B7935FB}"/>
                    </a:ext>
                  </a:extLst>
                </p:cNvPr>
                <p:cNvPicPr>
                  <a:picLocks noChangeAspect="1"/>
                </p:cNvPicPr>
                <p:nvPr/>
              </p:nvPicPr>
              <p:blipFill>
                <a:blip r:embed="rId19"/>
                <a:stretch>
                  <a:fillRect/>
                </a:stretch>
              </p:blipFill>
              <p:spPr>
                <a:xfrm>
                  <a:off x="5204547" y="2835826"/>
                  <a:ext cx="1782905" cy="1634330"/>
                </a:xfrm>
                <a:prstGeom prst="rect">
                  <a:avLst/>
                </a:prstGeom>
              </p:spPr>
            </p:pic>
            <p:pic>
              <p:nvPicPr>
                <p:cNvPr id="15" name="Picture 14">
                  <a:extLst>
                    <a:ext uri="{FF2B5EF4-FFF2-40B4-BE49-F238E27FC236}">
                      <a16:creationId xmlns:a16="http://schemas.microsoft.com/office/drawing/2014/main" id="{8DDC48CB-7FE6-A011-8917-212FB9444D06}"/>
                    </a:ext>
                  </a:extLst>
                </p:cNvPr>
                <p:cNvPicPr>
                  <a:picLocks noChangeAspect="1"/>
                </p:cNvPicPr>
                <p:nvPr/>
              </p:nvPicPr>
              <p:blipFill>
                <a:blip r:embed="rId20"/>
                <a:stretch>
                  <a:fillRect/>
                </a:stretch>
              </p:blipFill>
              <p:spPr>
                <a:xfrm>
                  <a:off x="5204546" y="4807379"/>
                  <a:ext cx="1782905" cy="1634330"/>
                </a:xfrm>
                <a:prstGeom prst="rect">
                  <a:avLst/>
                </a:prstGeom>
              </p:spPr>
            </p:pic>
          </p:grpSp>
          <p:grpSp>
            <p:nvGrpSpPr>
              <p:cNvPr id="63" name="Group 62">
                <a:extLst>
                  <a:ext uri="{FF2B5EF4-FFF2-40B4-BE49-F238E27FC236}">
                    <a16:creationId xmlns:a16="http://schemas.microsoft.com/office/drawing/2014/main" id="{575AD430-6EE4-B7C7-FD3E-D67D18B4BF95}"/>
                  </a:ext>
                </a:extLst>
              </p:cNvPr>
              <p:cNvGrpSpPr/>
              <p:nvPr/>
            </p:nvGrpSpPr>
            <p:grpSpPr>
              <a:xfrm>
                <a:off x="6140840" y="1775760"/>
                <a:ext cx="1935935" cy="1696720"/>
                <a:chOff x="6140840" y="1775760"/>
                <a:chExt cx="1935935" cy="1696720"/>
              </a:xfrm>
            </p:grpSpPr>
            <mc:AlternateContent xmlns:mc="http://schemas.openxmlformats.org/markup-compatibility/2006" xmlns:p14="http://schemas.microsoft.com/office/powerpoint/2010/main">
              <mc:Choice Requires="p14">
                <p:contentPart p14:bwMode="auto" r:id="rId21">
                  <p14:nvContentPartPr>
                    <p14:cNvPr id="41" name="Ink 40">
                      <a:extLst>
                        <a:ext uri="{FF2B5EF4-FFF2-40B4-BE49-F238E27FC236}">
                          <a16:creationId xmlns:a16="http://schemas.microsoft.com/office/drawing/2014/main" id="{D367BC27-4CF6-BBCC-4D55-812B82CF8D97}"/>
                        </a:ext>
                      </a:extLst>
                    </p14:cNvPr>
                    <p14:cNvContentPartPr/>
                    <p14:nvPr/>
                  </p14:nvContentPartPr>
                  <p14:xfrm>
                    <a:off x="6304640" y="2005120"/>
                    <a:ext cx="1460520" cy="1012680"/>
                  </p14:xfrm>
                </p:contentPart>
              </mc:Choice>
              <mc:Fallback xmlns="">
                <p:pic>
                  <p:nvPicPr>
                    <p:cNvPr id="41" name="Ink 40">
                      <a:extLst>
                        <a:ext uri="{FF2B5EF4-FFF2-40B4-BE49-F238E27FC236}">
                          <a16:creationId xmlns:a16="http://schemas.microsoft.com/office/drawing/2014/main" id="{D367BC27-4CF6-BBCC-4D55-812B82CF8D97}"/>
                        </a:ext>
                      </a:extLst>
                    </p:cNvPr>
                    <p:cNvPicPr/>
                    <p:nvPr/>
                  </p:nvPicPr>
                  <p:blipFill>
                    <a:blip r:embed="rId22"/>
                    <a:stretch>
                      <a:fillRect/>
                    </a:stretch>
                  </p:blipFill>
                  <p:spPr>
                    <a:xfrm>
                      <a:off x="6295638" y="1996120"/>
                      <a:ext cx="1478164" cy="1030320"/>
                    </a:xfrm>
                    <a:prstGeom prst="rect">
                      <a:avLst/>
                    </a:prstGeom>
                  </p:spPr>
                </p:pic>
              </mc:Fallback>
            </mc:AlternateContent>
            <p:grpSp>
              <p:nvGrpSpPr>
                <p:cNvPr id="54" name="Group 53">
                  <a:extLst>
                    <a:ext uri="{FF2B5EF4-FFF2-40B4-BE49-F238E27FC236}">
                      <a16:creationId xmlns:a16="http://schemas.microsoft.com/office/drawing/2014/main" id="{DE9B43EF-615F-DEAB-8F28-D152128E4D4A}"/>
                    </a:ext>
                  </a:extLst>
                </p:cNvPr>
                <p:cNvGrpSpPr/>
                <p:nvPr/>
              </p:nvGrpSpPr>
              <p:grpSpPr>
                <a:xfrm>
                  <a:off x="6140840" y="1775760"/>
                  <a:ext cx="1935935" cy="1696720"/>
                  <a:chOff x="6140840" y="1775760"/>
                  <a:chExt cx="1935935" cy="1696720"/>
                </a:xfrm>
              </p:grpSpPr>
              <mc:AlternateContent xmlns:mc="http://schemas.openxmlformats.org/markup-compatibility/2006" xmlns:p14="http://schemas.microsoft.com/office/powerpoint/2010/main">
                <mc:Choice Requires="p14">
                  <p:contentPart p14:bwMode="auto" r:id="rId23">
                    <p14:nvContentPartPr>
                      <p14:cNvPr id="52" name="Ink 51">
                        <a:extLst>
                          <a:ext uri="{FF2B5EF4-FFF2-40B4-BE49-F238E27FC236}">
                            <a16:creationId xmlns:a16="http://schemas.microsoft.com/office/drawing/2014/main" id="{83B065F7-DFE2-2CD3-CE31-8FBA70DA92C3}"/>
                          </a:ext>
                        </a:extLst>
                      </p14:cNvPr>
                      <p14:cNvContentPartPr/>
                      <p14:nvPr/>
                    </p14:nvContentPartPr>
                    <p14:xfrm>
                      <a:off x="6140840" y="2528200"/>
                      <a:ext cx="1386000" cy="944280"/>
                    </p14:xfrm>
                  </p:contentPart>
                </mc:Choice>
                <mc:Fallback xmlns="">
                  <p:pic>
                    <p:nvPicPr>
                      <p:cNvPr id="52" name="Ink 51">
                        <a:extLst>
                          <a:ext uri="{FF2B5EF4-FFF2-40B4-BE49-F238E27FC236}">
                            <a16:creationId xmlns:a16="http://schemas.microsoft.com/office/drawing/2014/main" id="{83B065F7-DFE2-2CD3-CE31-8FBA70DA92C3}"/>
                          </a:ext>
                        </a:extLst>
                      </p:cNvPr>
                      <p:cNvPicPr/>
                      <p:nvPr/>
                    </p:nvPicPr>
                    <p:blipFill>
                      <a:blip r:embed="rId24"/>
                      <a:stretch>
                        <a:fillRect/>
                      </a:stretch>
                    </p:blipFill>
                    <p:spPr>
                      <a:xfrm>
                        <a:off x="6131840" y="2519200"/>
                        <a:ext cx="1403640" cy="9619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3" name="Ink 52">
                        <a:extLst>
                          <a:ext uri="{FF2B5EF4-FFF2-40B4-BE49-F238E27FC236}">
                            <a16:creationId xmlns:a16="http://schemas.microsoft.com/office/drawing/2014/main" id="{81A7ABC0-C435-2518-95E6-DEFDE2EF643A}"/>
                          </a:ext>
                        </a:extLst>
                      </p14:cNvPr>
                      <p14:cNvContentPartPr/>
                      <p14:nvPr/>
                    </p14:nvContentPartPr>
                    <p14:xfrm>
                      <a:off x="6724255" y="1775760"/>
                      <a:ext cx="1352520" cy="925920"/>
                    </p14:xfrm>
                  </p:contentPart>
                </mc:Choice>
                <mc:Fallback xmlns="">
                  <p:pic>
                    <p:nvPicPr>
                      <p:cNvPr id="53" name="Ink 52">
                        <a:extLst>
                          <a:ext uri="{FF2B5EF4-FFF2-40B4-BE49-F238E27FC236}">
                            <a16:creationId xmlns:a16="http://schemas.microsoft.com/office/drawing/2014/main" id="{81A7ABC0-C435-2518-95E6-DEFDE2EF643A}"/>
                          </a:ext>
                        </a:extLst>
                      </p:cNvPr>
                      <p:cNvPicPr/>
                      <p:nvPr/>
                    </p:nvPicPr>
                    <p:blipFill>
                      <a:blip r:embed="rId26"/>
                      <a:stretch>
                        <a:fillRect/>
                      </a:stretch>
                    </p:blipFill>
                    <p:spPr>
                      <a:xfrm>
                        <a:off x="6715255" y="1766760"/>
                        <a:ext cx="1370160" cy="943560"/>
                      </a:xfrm>
                      <a:prstGeom prst="rect">
                        <a:avLst/>
                      </a:prstGeom>
                    </p:spPr>
                  </p:pic>
                </mc:Fallback>
              </mc:AlternateContent>
            </p:grpSp>
          </p:grpSp>
        </p:grpSp>
        <mc:AlternateContent xmlns:mc="http://schemas.openxmlformats.org/markup-compatibility/2006" xmlns:p14="http://schemas.microsoft.com/office/powerpoint/2010/main">
          <mc:Choice Requires="p14">
            <p:contentPart p14:bwMode="auto" r:id="rId27">
              <p14:nvContentPartPr>
                <p14:cNvPr id="60" name="Ink 59">
                  <a:extLst>
                    <a:ext uri="{FF2B5EF4-FFF2-40B4-BE49-F238E27FC236}">
                      <a16:creationId xmlns:a16="http://schemas.microsoft.com/office/drawing/2014/main" id="{D8833335-2C1F-2019-02BE-C1658085FA38}"/>
                    </a:ext>
                  </a:extLst>
                </p14:cNvPr>
                <p14:cNvContentPartPr/>
                <p14:nvPr/>
              </p14:nvContentPartPr>
              <p14:xfrm>
                <a:off x="6868431" y="3375174"/>
                <a:ext cx="1679760" cy="1688040"/>
              </p14:xfrm>
            </p:contentPart>
          </mc:Choice>
          <mc:Fallback xmlns="">
            <p:pic>
              <p:nvPicPr>
                <p:cNvPr id="60" name="Ink 59">
                  <a:extLst>
                    <a:ext uri="{FF2B5EF4-FFF2-40B4-BE49-F238E27FC236}">
                      <a16:creationId xmlns:a16="http://schemas.microsoft.com/office/drawing/2014/main" id="{D8833335-2C1F-2019-02BE-C1658085FA38}"/>
                    </a:ext>
                  </a:extLst>
                </p:cNvPr>
                <p:cNvPicPr/>
                <p:nvPr/>
              </p:nvPicPr>
              <p:blipFill>
                <a:blip r:embed="rId28"/>
                <a:stretch>
                  <a:fillRect/>
                </a:stretch>
              </p:blipFill>
              <p:spPr>
                <a:xfrm>
                  <a:off x="6859431" y="3366174"/>
                  <a:ext cx="1697400" cy="1705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7" name="Ink 6">
                <a:extLst>
                  <a:ext uri="{FF2B5EF4-FFF2-40B4-BE49-F238E27FC236}">
                    <a16:creationId xmlns:a16="http://schemas.microsoft.com/office/drawing/2014/main" id="{A51EA538-BA52-CD2F-5BBE-9003F720F614}"/>
                  </a:ext>
                </a:extLst>
              </p14:cNvPr>
              <p14:cNvContentPartPr/>
              <p14:nvPr/>
            </p14:nvContentPartPr>
            <p14:xfrm>
              <a:off x="4645417" y="2743496"/>
              <a:ext cx="666720" cy="678600"/>
            </p14:xfrm>
          </p:contentPart>
        </mc:Choice>
        <mc:Fallback xmlns="">
          <p:pic>
            <p:nvPicPr>
              <p:cNvPr id="7" name="Ink 6">
                <a:extLst>
                  <a:ext uri="{FF2B5EF4-FFF2-40B4-BE49-F238E27FC236}">
                    <a16:creationId xmlns:a16="http://schemas.microsoft.com/office/drawing/2014/main" id="{A51EA538-BA52-CD2F-5BBE-9003F720F614}"/>
                  </a:ext>
                </a:extLst>
              </p:cNvPr>
              <p:cNvPicPr/>
              <p:nvPr/>
            </p:nvPicPr>
            <p:blipFill>
              <a:blip r:embed="rId30"/>
              <a:stretch>
                <a:fillRect/>
              </a:stretch>
            </p:blipFill>
            <p:spPr>
              <a:xfrm>
                <a:off x="4636417" y="2734496"/>
                <a:ext cx="684360" cy="6962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0" name="Ink 9">
                <a:extLst>
                  <a:ext uri="{FF2B5EF4-FFF2-40B4-BE49-F238E27FC236}">
                    <a16:creationId xmlns:a16="http://schemas.microsoft.com/office/drawing/2014/main" id="{53F459A8-9CE6-C60B-4FC9-47561EBF9AF8}"/>
                  </a:ext>
                </a:extLst>
              </p14:cNvPr>
              <p14:cNvContentPartPr/>
              <p14:nvPr/>
            </p14:nvContentPartPr>
            <p14:xfrm>
              <a:off x="4330553" y="2523396"/>
              <a:ext cx="380520" cy="638640"/>
            </p14:xfrm>
          </p:contentPart>
        </mc:Choice>
        <mc:Fallback xmlns="">
          <p:pic>
            <p:nvPicPr>
              <p:cNvPr id="10" name="Ink 9">
                <a:extLst>
                  <a:ext uri="{FF2B5EF4-FFF2-40B4-BE49-F238E27FC236}">
                    <a16:creationId xmlns:a16="http://schemas.microsoft.com/office/drawing/2014/main" id="{53F459A8-9CE6-C60B-4FC9-47561EBF9AF8}"/>
                  </a:ext>
                </a:extLst>
              </p:cNvPr>
              <p:cNvPicPr/>
              <p:nvPr/>
            </p:nvPicPr>
            <p:blipFill>
              <a:blip r:embed="rId32"/>
              <a:stretch>
                <a:fillRect/>
              </a:stretch>
            </p:blipFill>
            <p:spPr>
              <a:xfrm>
                <a:off x="4321553" y="2514756"/>
                <a:ext cx="398160" cy="656280"/>
              </a:xfrm>
              <a:prstGeom prst="rect">
                <a:avLst/>
              </a:prstGeom>
            </p:spPr>
          </p:pic>
        </mc:Fallback>
      </mc:AlternateContent>
    </p:spTree>
    <p:extLst>
      <p:ext uri="{BB962C8B-B14F-4D97-AF65-F5344CB8AC3E}">
        <p14:creationId xmlns:p14="http://schemas.microsoft.com/office/powerpoint/2010/main" val="26851208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10818</TotalTime>
  <Words>7094</Words>
  <Application>Microsoft Macintosh PowerPoint</Application>
  <PresentationFormat>Widescreen</PresentationFormat>
  <Paragraphs>845</Paragraphs>
  <Slides>53</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Calibri</vt:lpstr>
      <vt:lpstr>Calibri Light</vt:lpstr>
      <vt:lpstr>Cambria Math</vt:lpstr>
      <vt:lpstr>Gotham Book</vt:lpstr>
      <vt:lpstr>Office Theme</vt:lpstr>
      <vt:lpstr>PowerPoint Presentation</vt:lpstr>
      <vt:lpstr>Unit 11 - Outline </vt:lpstr>
      <vt:lpstr>Review + New</vt:lpstr>
      <vt:lpstr>Scatterplots</vt:lpstr>
      <vt:lpstr>LCQ – Explanatory vs Response</vt:lpstr>
      <vt:lpstr>Interpreting Scatterplots</vt:lpstr>
      <vt:lpstr>Form</vt:lpstr>
      <vt:lpstr>LCQ: Form</vt:lpstr>
      <vt:lpstr>LCQ: Form</vt:lpstr>
      <vt:lpstr>Direction</vt:lpstr>
      <vt:lpstr>LCQ: Direction</vt:lpstr>
      <vt:lpstr>LCQ: Direction</vt:lpstr>
      <vt:lpstr>Strength</vt:lpstr>
      <vt:lpstr>LCQ: Strength</vt:lpstr>
      <vt:lpstr>LCQ: Strength</vt:lpstr>
      <vt:lpstr>Outliers</vt:lpstr>
      <vt:lpstr>LCQ: Interpreting Scatterplots</vt:lpstr>
      <vt:lpstr>LCQ: Interpreting Scatterplots</vt:lpstr>
      <vt:lpstr>Correlation</vt:lpstr>
      <vt:lpstr>Correlation Visually</vt:lpstr>
      <vt:lpstr>LCQ: Interpreting Correlation </vt:lpstr>
      <vt:lpstr>LCQ: Interpreting Correlation </vt:lpstr>
      <vt:lpstr>Using Calc - Correlation</vt:lpstr>
      <vt:lpstr>Using Calc - Correlation</vt:lpstr>
      <vt:lpstr>Test for a Linear Relationship via Correlation</vt:lpstr>
      <vt:lpstr>Hypotheses</vt:lpstr>
      <vt:lpstr>LCQ – Hypotheses</vt:lpstr>
      <vt:lpstr>LCQ – Hypotheses</vt:lpstr>
      <vt:lpstr>LCQ – Hypotheses</vt:lpstr>
      <vt:lpstr>Rejection Region</vt:lpstr>
      <vt:lpstr>Test Statistic and P-value</vt:lpstr>
      <vt:lpstr>Using Calc – Test on Correlation Coefficient</vt:lpstr>
      <vt:lpstr>Using Calc – Test on Correlation Coefficient</vt:lpstr>
      <vt:lpstr>Using Calc – Test on Correlation Coefficient</vt:lpstr>
      <vt:lpstr>LCQ – Conclusions and Interpretations</vt:lpstr>
      <vt:lpstr>LCQ – Conclusions and Interpretations</vt:lpstr>
      <vt:lpstr>LCQ – Conclusions and Interpretations</vt:lpstr>
      <vt:lpstr>Problem Session!!!</vt:lpstr>
      <vt:lpstr>Example 1</vt:lpstr>
      <vt:lpstr>TV Watching and Birth Rate</vt:lpstr>
      <vt:lpstr>TV Watching and Birth Rate</vt:lpstr>
      <vt:lpstr>TV Watching and Birth Rate, p.4 </vt:lpstr>
      <vt:lpstr>TV Watching and Birth Rate, p.5</vt:lpstr>
      <vt:lpstr>Problem #3</vt:lpstr>
      <vt:lpstr>Problem #3 Solution</vt:lpstr>
      <vt:lpstr>Problem #1</vt:lpstr>
      <vt:lpstr>Problem #1 Solution</vt:lpstr>
      <vt:lpstr>Problem #7</vt:lpstr>
      <vt:lpstr>Problem #7 Solution</vt:lpstr>
      <vt:lpstr>Problem #25</vt:lpstr>
      <vt:lpstr>Problem #25 Solution</vt:lpstr>
      <vt:lpstr>Problem #29</vt:lpstr>
      <vt:lpstr>Problem #29 Solution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Gearhart, Colton Mr.</dc:creator>
  <cp:lastModifiedBy>Gearhart, Colton Rae</cp:lastModifiedBy>
  <cp:revision>164</cp:revision>
  <dcterms:created xsi:type="dcterms:W3CDTF">2022-01-21T06:38:27Z</dcterms:created>
  <dcterms:modified xsi:type="dcterms:W3CDTF">2023-10-30T00:07:28Z</dcterms:modified>
</cp:coreProperties>
</file>